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27"/>
  </p:notesMasterIdLst>
  <p:handoutMasterIdLst>
    <p:handoutMasterId r:id="rId28"/>
  </p:handoutMasterIdLst>
  <p:sldIdLst>
    <p:sldId id="289" r:id="rId2"/>
    <p:sldId id="301" r:id="rId3"/>
    <p:sldId id="283" r:id="rId4"/>
    <p:sldId id="309" r:id="rId5"/>
    <p:sldId id="311" r:id="rId6"/>
    <p:sldId id="297" r:id="rId7"/>
    <p:sldId id="298" r:id="rId8"/>
    <p:sldId id="299" r:id="rId9"/>
    <p:sldId id="313" r:id="rId10"/>
    <p:sldId id="269" r:id="rId11"/>
    <p:sldId id="308" r:id="rId12"/>
    <p:sldId id="300" r:id="rId13"/>
    <p:sldId id="291" r:id="rId14"/>
    <p:sldId id="284" r:id="rId15"/>
    <p:sldId id="264" r:id="rId16"/>
    <p:sldId id="261" r:id="rId17"/>
    <p:sldId id="316" r:id="rId18"/>
    <p:sldId id="304" r:id="rId19"/>
    <p:sldId id="305" r:id="rId20"/>
    <p:sldId id="314" r:id="rId21"/>
    <p:sldId id="310" r:id="rId22"/>
    <p:sldId id="306" r:id="rId23"/>
    <p:sldId id="303" r:id="rId24"/>
    <p:sldId id="312" r:id="rId25"/>
    <p:sldId id="295" r:id="rId2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3C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B9A8C55-0C4F-40BB-9F99-5F31E3054822}"/>
              </a:ext>
            </a:extLst>
          </p:cNvPr>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ID" dirty="0"/>
          </a:p>
        </p:txBody>
      </p:sp>
      <p:sp>
        <p:nvSpPr>
          <p:cNvPr id="4" name="Footer Placeholder 3">
            <a:extLst>
              <a:ext uri="{FF2B5EF4-FFF2-40B4-BE49-F238E27FC236}">
                <a16:creationId xmlns:a16="http://schemas.microsoft.com/office/drawing/2014/main" id="{15585356-880D-4B4F-931D-BBC9E4665EC6}"/>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ID" dirty="0"/>
          </a:p>
        </p:txBody>
      </p:sp>
      <p:sp>
        <p:nvSpPr>
          <p:cNvPr id="5" name="Slide Number Placeholder 4">
            <a:extLst>
              <a:ext uri="{FF2B5EF4-FFF2-40B4-BE49-F238E27FC236}">
                <a16:creationId xmlns:a16="http://schemas.microsoft.com/office/drawing/2014/main" id="{33618BE5-F755-4EC7-8913-ED860531EC1A}"/>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759BD0D-08DD-43E5-AD72-BB64A5D8EE76}" type="slidenum">
              <a:rPr lang="en-ID" smtClean="0"/>
              <a:t>‹#›</a:t>
            </a:fld>
            <a:endParaRPr lang="en-ID" dirty="0"/>
          </a:p>
        </p:txBody>
      </p:sp>
    </p:spTree>
    <p:extLst>
      <p:ext uri="{BB962C8B-B14F-4D97-AF65-F5344CB8AC3E}">
        <p14:creationId xmlns:p14="http://schemas.microsoft.com/office/powerpoint/2010/main" val="3642170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054660AB-C737-4725-A59E-73096A219B67}" type="datetimeFigureOut">
              <a:rPr lang="en-US" smtClean="0"/>
              <a:t>1/18/2022</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59B9867-A8D7-43CA-B62E-65ACB63F0B12}" type="slidenum">
              <a:rPr lang="en-US" smtClean="0"/>
              <a:t>‹#›</a:t>
            </a:fld>
            <a:endParaRPr lang="en-US" dirty="0"/>
          </a:p>
        </p:txBody>
      </p:sp>
    </p:spTree>
    <p:extLst>
      <p:ext uri="{BB962C8B-B14F-4D97-AF65-F5344CB8AC3E}">
        <p14:creationId xmlns:p14="http://schemas.microsoft.com/office/powerpoint/2010/main" val="2334178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18924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81479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84899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44" name="Picture Placeholder 6">
            <a:extLst>
              <a:ext uri="{FF2B5EF4-FFF2-40B4-BE49-F238E27FC236}">
                <a16:creationId xmlns:a16="http://schemas.microsoft.com/office/drawing/2014/main" id="{D5EE737E-8FD5-46FE-8FF9-52BB89ECFB3A}"/>
              </a:ext>
            </a:extLst>
          </p:cNvPr>
          <p:cNvSpPr>
            <a:spLocks noGrp="1"/>
          </p:cNvSpPr>
          <p:nvPr>
            <p:ph type="pic" sz="quarter" idx="10"/>
          </p:nvPr>
        </p:nvSpPr>
        <p:spPr>
          <a:xfrm>
            <a:off x="0" y="-1"/>
            <a:ext cx="9144000" cy="5939481"/>
          </a:xfrm>
          <a:prstGeom prst="rect">
            <a:avLst/>
          </a:prstGeom>
          <a:solidFill>
            <a:schemeClr val="bg2">
              <a:lumMod val="75000"/>
            </a:schemeClr>
          </a:solidFill>
        </p:spPr>
        <p:txBody>
          <a:bodyPr anchor="ctr">
            <a:normAutofit/>
          </a:bodyPr>
          <a:lstStyle>
            <a:lvl1pPr algn="ctr">
              <a:defRPr sz="1350"/>
            </a:lvl1pPr>
          </a:lstStyle>
          <a:p>
            <a:endParaRPr lang="en-US" dirty="0"/>
          </a:p>
        </p:txBody>
      </p:sp>
    </p:spTree>
    <p:extLst>
      <p:ext uri="{BB962C8B-B14F-4D97-AF65-F5344CB8AC3E}">
        <p14:creationId xmlns:p14="http://schemas.microsoft.com/office/powerpoint/2010/main" val="1054650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3" name="Picture Placeholder 6">
            <a:extLst>
              <a:ext uri="{FF2B5EF4-FFF2-40B4-BE49-F238E27FC236}">
                <a16:creationId xmlns:a16="http://schemas.microsoft.com/office/drawing/2014/main" id="{BF5B3163-20DA-4383-B166-228C85416BA4}"/>
              </a:ext>
            </a:extLst>
          </p:cNvPr>
          <p:cNvSpPr>
            <a:spLocks noGrp="1"/>
          </p:cNvSpPr>
          <p:nvPr>
            <p:ph type="pic" sz="quarter" idx="10"/>
          </p:nvPr>
        </p:nvSpPr>
        <p:spPr>
          <a:xfrm>
            <a:off x="0" y="1"/>
            <a:ext cx="9144000" cy="3324225"/>
          </a:xfrm>
          <a:prstGeom prst="rect">
            <a:avLst/>
          </a:prstGeom>
          <a:solidFill>
            <a:schemeClr val="bg2">
              <a:lumMod val="75000"/>
            </a:schemeClr>
          </a:solidFill>
        </p:spPr>
        <p:txBody>
          <a:bodyPr anchor="ctr">
            <a:normAutofit/>
          </a:bodyPr>
          <a:lstStyle>
            <a:lvl1pPr algn="ctr">
              <a:defRPr sz="1350"/>
            </a:lvl1pPr>
          </a:lstStyle>
          <a:p>
            <a:endParaRPr lang="en-US" dirty="0"/>
          </a:p>
        </p:txBody>
      </p:sp>
      <p:sp>
        <p:nvSpPr>
          <p:cNvPr id="4" name="Title 1">
            <a:extLst>
              <a:ext uri="{FF2B5EF4-FFF2-40B4-BE49-F238E27FC236}">
                <a16:creationId xmlns:a16="http://schemas.microsoft.com/office/drawing/2014/main" id="{A894CA32-BD6E-417B-B303-F7FF6068EEF0}"/>
              </a:ext>
            </a:extLst>
          </p:cNvPr>
          <p:cNvSpPr>
            <a:spLocks noGrp="1"/>
          </p:cNvSpPr>
          <p:nvPr>
            <p:ph type="ctrTitle" hasCustomPrompt="1"/>
          </p:nvPr>
        </p:nvSpPr>
        <p:spPr>
          <a:xfrm>
            <a:off x="1999397" y="3671445"/>
            <a:ext cx="5145207" cy="944562"/>
          </a:xfrm>
          <a:prstGeom prst="rect">
            <a:avLst/>
          </a:prstGeom>
        </p:spPr>
        <p:txBody>
          <a:bodyPr anchor="ctr">
            <a:noAutofit/>
          </a:bodyPr>
          <a:lstStyle>
            <a:lvl1pPr algn="ctr">
              <a:defRPr sz="3300" b="1">
                <a:solidFill>
                  <a:schemeClr val="tx1"/>
                </a:solidFill>
              </a:defRPr>
            </a:lvl1pPr>
          </a:lstStyle>
          <a:p>
            <a:r>
              <a:rPr lang="en-US"/>
              <a:t>Click to edit title</a:t>
            </a:r>
          </a:p>
        </p:txBody>
      </p:sp>
      <p:sp>
        <p:nvSpPr>
          <p:cNvPr id="5" name="Subtitle 2">
            <a:extLst>
              <a:ext uri="{FF2B5EF4-FFF2-40B4-BE49-F238E27FC236}">
                <a16:creationId xmlns:a16="http://schemas.microsoft.com/office/drawing/2014/main" id="{AE97D81E-8404-43BD-A2FE-5455CABFE5FB}"/>
              </a:ext>
            </a:extLst>
          </p:cNvPr>
          <p:cNvSpPr>
            <a:spLocks noGrp="1"/>
          </p:cNvSpPr>
          <p:nvPr>
            <p:ph type="subTitle" idx="1"/>
          </p:nvPr>
        </p:nvSpPr>
        <p:spPr>
          <a:xfrm>
            <a:off x="1999397" y="4440588"/>
            <a:ext cx="5145207" cy="350838"/>
          </a:xfrm>
          <a:prstGeom prst="rect">
            <a:avLst/>
          </a:prstGeom>
        </p:spPr>
        <p:txBody>
          <a:bodyPr anchor="ctr">
            <a:normAutofit/>
          </a:bodyPr>
          <a:lstStyle>
            <a:lvl1pPr marL="0" indent="0" algn="ctr">
              <a:buNone/>
              <a:defRPr sz="900" b="1" spc="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Tree>
    <p:extLst>
      <p:ext uri="{BB962C8B-B14F-4D97-AF65-F5344CB8AC3E}">
        <p14:creationId xmlns:p14="http://schemas.microsoft.com/office/powerpoint/2010/main" val="33188033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3" name="Picture Placeholder 6">
            <a:extLst>
              <a:ext uri="{FF2B5EF4-FFF2-40B4-BE49-F238E27FC236}">
                <a16:creationId xmlns:a16="http://schemas.microsoft.com/office/drawing/2014/main" id="{8256B1A8-1023-400E-9DE9-5592E5BA3826}"/>
              </a:ext>
            </a:extLst>
          </p:cNvPr>
          <p:cNvSpPr>
            <a:spLocks noGrp="1"/>
          </p:cNvSpPr>
          <p:nvPr>
            <p:ph type="pic" sz="quarter" idx="10"/>
          </p:nvPr>
        </p:nvSpPr>
        <p:spPr>
          <a:xfrm>
            <a:off x="257175" y="276226"/>
            <a:ext cx="8629650" cy="5648324"/>
          </a:xfrm>
          <a:prstGeom prst="rect">
            <a:avLst/>
          </a:prstGeom>
          <a:solidFill>
            <a:schemeClr val="bg2">
              <a:lumMod val="75000"/>
            </a:schemeClr>
          </a:solidFill>
        </p:spPr>
        <p:txBody>
          <a:bodyPr anchor="ctr">
            <a:normAutofit/>
          </a:bodyPr>
          <a:lstStyle>
            <a:lvl1pPr algn="ctr">
              <a:defRPr sz="1350"/>
            </a:lvl1pPr>
          </a:lstStyle>
          <a:p>
            <a:endParaRPr lang="en-US" dirty="0"/>
          </a:p>
        </p:txBody>
      </p:sp>
    </p:spTree>
    <p:extLst>
      <p:ext uri="{BB962C8B-B14F-4D97-AF65-F5344CB8AC3E}">
        <p14:creationId xmlns:p14="http://schemas.microsoft.com/office/powerpoint/2010/main" val="2961885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sp>
        <p:nvSpPr>
          <p:cNvPr id="3" name="Picture Placeholder 6">
            <a:extLst>
              <a:ext uri="{FF2B5EF4-FFF2-40B4-BE49-F238E27FC236}">
                <a16:creationId xmlns:a16="http://schemas.microsoft.com/office/drawing/2014/main" id="{C13201E3-7A64-467B-AFE4-8BD27988A6F8}"/>
              </a:ext>
            </a:extLst>
          </p:cNvPr>
          <p:cNvSpPr>
            <a:spLocks noGrp="1"/>
          </p:cNvSpPr>
          <p:nvPr>
            <p:ph type="pic" sz="quarter" idx="10"/>
          </p:nvPr>
        </p:nvSpPr>
        <p:spPr>
          <a:xfrm>
            <a:off x="1076326" y="2771776"/>
            <a:ext cx="8067674" cy="4086224"/>
          </a:xfrm>
          <a:prstGeom prst="rect">
            <a:avLst/>
          </a:prstGeom>
          <a:solidFill>
            <a:schemeClr val="bg2">
              <a:lumMod val="75000"/>
            </a:schemeClr>
          </a:solidFill>
        </p:spPr>
        <p:txBody>
          <a:bodyPr anchor="ctr">
            <a:normAutofit/>
          </a:bodyPr>
          <a:lstStyle>
            <a:lvl1pPr algn="ctr">
              <a:defRPr sz="1350"/>
            </a:lvl1pPr>
          </a:lstStyle>
          <a:p>
            <a:endParaRPr lang="en-US" dirty="0"/>
          </a:p>
        </p:txBody>
      </p:sp>
      <p:sp>
        <p:nvSpPr>
          <p:cNvPr id="4" name="Title 1">
            <a:extLst>
              <a:ext uri="{FF2B5EF4-FFF2-40B4-BE49-F238E27FC236}">
                <a16:creationId xmlns:a16="http://schemas.microsoft.com/office/drawing/2014/main" id="{D5F5B66C-FC67-4406-B366-FA457A9D724E}"/>
              </a:ext>
            </a:extLst>
          </p:cNvPr>
          <p:cNvSpPr>
            <a:spLocks noGrp="1"/>
          </p:cNvSpPr>
          <p:nvPr>
            <p:ph type="ctrTitle" hasCustomPrompt="1"/>
          </p:nvPr>
        </p:nvSpPr>
        <p:spPr>
          <a:xfrm>
            <a:off x="1999397" y="471045"/>
            <a:ext cx="5145207" cy="944562"/>
          </a:xfrm>
          <a:prstGeom prst="rect">
            <a:avLst/>
          </a:prstGeom>
        </p:spPr>
        <p:txBody>
          <a:bodyPr anchor="ctr">
            <a:noAutofit/>
          </a:bodyPr>
          <a:lstStyle>
            <a:lvl1pPr algn="ctr">
              <a:defRPr sz="3300" b="1">
                <a:solidFill>
                  <a:schemeClr val="tx1"/>
                </a:solidFill>
              </a:defRPr>
            </a:lvl1pPr>
          </a:lstStyle>
          <a:p>
            <a:r>
              <a:rPr lang="en-US"/>
              <a:t>Click to edit title</a:t>
            </a:r>
          </a:p>
        </p:txBody>
      </p:sp>
      <p:sp>
        <p:nvSpPr>
          <p:cNvPr id="5" name="Subtitle 2">
            <a:extLst>
              <a:ext uri="{FF2B5EF4-FFF2-40B4-BE49-F238E27FC236}">
                <a16:creationId xmlns:a16="http://schemas.microsoft.com/office/drawing/2014/main" id="{9D77C17C-7C57-411D-927D-AAECED2562A7}"/>
              </a:ext>
            </a:extLst>
          </p:cNvPr>
          <p:cNvSpPr>
            <a:spLocks noGrp="1"/>
          </p:cNvSpPr>
          <p:nvPr>
            <p:ph type="subTitle" idx="1"/>
          </p:nvPr>
        </p:nvSpPr>
        <p:spPr>
          <a:xfrm>
            <a:off x="1999397" y="1240188"/>
            <a:ext cx="5145207" cy="350838"/>
          </a:xfrm>
          <a:prstGeom prst="rect">
            <a:avLst/>
          </a:prstGeom>
        </p:spPr>
        <p:txBody>
          <a:bodyPr anchor="ctr">
            <a:normAutofit/>
          </a:bodyPr>
          <a:lstStyle>
            <a:lvl1pPr marL="0" indent="0" algn="ctr">
              <a:buNone/>
              <a:defRPr sz="900" b="1" spc="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Tree>
    <p:extLst>
      <p:ext uri="{BB962C8B-B14F-4D97-AF65-F5344CB8AC3E}">
        <p14:creationId xmlns:p14="http://schemas.microsoft.com/office/powerpoint/2010/main" val="2353354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1_Custom Layout">
    <p:spTree>
      <p:nvGrpSpPr>
        <p:cNvPr id="1" name=""/>
        <p:cNvGrpSpPr/>
        <p:nvPr/>
      </p:nvGrpSpPr>
      <p:grpSpPr>
        <a:xfrm>
          <a:off x="0" y="0"/>
          <a:ext cx="0" cy="0"/>
          <a:chOff x="0" y="0"/>
          <a:chExt cx="0" cy="0"/>
        </a:xfrm>
      </p:grpSpPr>
      <p:sp>
        <p:nvSpPr>
          <p:cNvPr id="4" name="Picture Placeholder 6">
            <a:extLst>
              <a:ext uri="{FF2B5EF4-FFF2-40B4-BE49-F238E27FC236}">
                <a16:creationId xmlns:a16="http://schemas.microsoft.com/office/drawing/2014/main" id="{7B840392-C23F-4A93-99E5-EB8E1C656D5F}"/>
              </a:ext>
            </a:extLst>
          </p:cNvPr>
          <p:cNvSpPr>
            <a:spLocks noGrp="1"/>
          </p:cNvSpPr>
          <p:nvPr>
            <p:ph type="pic" sz="quarter" idx="10"/>
          </p:nvPr>
        </p:nvSpPr>
        <p:spPr>
          <a:xfrm>
            <a:off x="0" y="482600"/>
            <a:ext cx="7553325" cy="5892800"/>
          </a:xfrm>
          <a:prstGeom prst="rect">
            <a:avLst/>
          </a:prstGeom>
          <a:solidFill>
            <a:schemeClr val="bg2">
              <a:lumMod val="75000"/>
            </a:schemeClr>
          </a:solidFill>
        </p:spPr>
        <p:txBody>
          <a:bodyPr anchor="ctr">
            <a:normAutofit/>
          </a:bodyPr>
          <a:lstStyle>
            <a:lvl1pPr algn="ctr">
              <a:defRPr sz="1350"/>
            </a:lvl1pPr>
          </a:lstStyle>
          <a:p>
            <a:endParaRPr lang="en-US" dirty="0"/>
          </a:p>
        </p:txBody>
      </p:sp>
    </p:spTree>
    <p:extLst>
      <p:ext uri="{BB962C8B-B14F-4D97-AF65-F5344CB8AC3E}">
        <p14:creationId xmlns:p14="http://schemas.microsoft.com/office/powerpoint/2010/main" val="4233872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2_Custom Layou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BEE3127-2C76-492F-B386-D604ED1C402F}"/>
              </a:ext>
            </a:extLst>
          </p:cNvPr>
          <p:cNvSpPr>
            <a:spLocks noGrp="1"/>
          </p:cNvSpPr>
          <p:nvPr>
            <p:ph type="ctrTitle" hasCustomPrompt="1"/>
          </p:nvPr>
        </p:nvSpPr>
        <p:spPr>
          <a:xfrm>
            <a:off x="1999397" y="471045"/>
            <a:ext cx="5145207" cy="944562"/>
          </a:xfrm>
          <a:prstGeom prst="rect">
            <a:avLst/>
          </a:prstGeom>
        </p:spPr>
        <p:txBody>
          <a:bodyPr anchor="ctr">
            <a:noAutofit/>
          </a:bodyPr>
          <a:lstStyle>
            <a:lvl1pPr algn="ctr">
              <a:defRPr sz="3300" b="1">
                <a:solidFill>
                  <a:schemeClr val="tx1"/>
                </a:solidFill>
              </a:defRPr>
            </a:lvl1pPr>
          </a:lstStyle>
          <a:p>
            <a:r>
              <a:rPr lang="en-US"/>
              <a:t>Click to edit title</a:t>
            </a:r>
          </a:p>
        </p:txBody>
      </p:sp>
      <p:sp>
        <p:nvSpPr>
          <p:cNvPr id="4" name="Subtitle 2">
            <a:extLst>
              <a:ext uri="{FF2B5EF4-FFF2-40B4-BE49-F238E27FC236}">
                <a16:creationId xmlns:a16="http://schemas.microsoft.com/office/drawing/2014/main" id="{C15B0668-1087-4E51-886B-8824DBEFBC20}"/>
              </a:ext>
            </a:extLst>
          </p:cNvPr>
          <p:cNvSpPr>
            <a:spLocks noGrp="1"/>
          </p:cNvSpPr>
          <p:nvPr>
            <p:ph type="subTitle" idx="1"/>
          </p:nvPr>
        </p:nvSpPr>
        <p:spPr>
          <a:xfrm>
            <a:off x="1999397" y="1240188"/>
            <a:ext cx="5145207" cy="350838"/>
          </a:xfrm>
          <a:prstGeom prst="rect">
            <a:avLst/>
          </a:prstGeom>
        </p:spPr>
        <p:txBody>
          <a:bodyPr anchor="ctr">
            <a:normAutofit/>
          </a:bodyPr>
          <a:lstStyle>
            <a:lvl1pPr marL="0" indent="0" algn="ctr">
              <a:buNone/>
              <a:defRPr sz="900" b="1" spc="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Tree>
    <p:extLst>
      <p:ext uri="{BB962C8B-B14F-4D97-AF65-F5344CB8AC3E}">
        <p14:creationId xmlns:p14="http://schemas.microsoft.com/office/powerpoint/2010/main" val="39043391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3_Custom Layou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BEE3127-2C76-492F-B386-D604ED1C402F}"/>
              </a:ext>
            </a:extLst>
          </p:cNvPr>
          <p:cNvSpPr>
            <a:spLocks noGrp="1"/>
          </p:cNvSpPr>
          <p:nvPr>
            <p:ph type="ctrTitle" hasCustomPrompt="1"/>
          </p:nvPr>
        </p:nvSpPr>
        <p:spPr>
          <a:xfrm>
            <a:off x="1999397" y="471045"/>
            <a:ext cx="5145207" cy="944562"/>
          </a:xfrm>
          <a:prstGeom prst="rect">
            <a:avLst/>
          </a:prstGeom>
        </p:spPr>
        <p:txBody>
          <a:bodyPr anchor="ctr">
            <a:noAutofit/>
          </a:bodyPr>
          <a:lstStyle>
            <a:lvl1pPr algn="ctr">
              <a:defRPr sz="3300" b="1">
                <a:solidFill>
                  <a:schemeClr val="tx1"/>
                </a:solidFill>
              </a:defRPr>
            </a:lvl1pPr>
          </a:lstStyle>
          <a:p>
            <a:r>
              <a:rPr lang="en-US"/>
              <a:t>Click to edit title</a:t>
            </a:r>
          </a:p>
        </p:txBody>
      </p:sp>
      <p:sp>
        <p:nvSpPr>
          <p:cNvPr id="4" name="Subtitle 2">
            <a:extLst>
              <a:ext uri="{FF2B5EF4-FFF2-40B4-BE49-F238E27FC236}">
                <a16:creationId xmlns:a16="http://schemas.microsoft.com/office/drawing/2014/main" id="{C15B0668-1087-4E51-886B-8824DBEFBC20}"/>
              </a:ext>
            </a:extLst>
          </p:cNvPr>
          <p:cNvSpPr>
            <a:spLocks noGrp="1"/>
          </p:cNvSpPr>
          <p:nvPr>
            <p:ph type="subTitle" idx="1"/>
          </p:nvPr>
        </p:nvSpPr>
        <p:spPr>
          <a:xfrm>
            <a:off x="1999397" y="1240188"/>
            <a:ext cx="5145207" cy="350838"/>
          </a:xfrm>
          <a:prstGeom prst="rect">
            <a:avLst/>
          </a:prstGeom>
        </p:spPr>
        <p:txBody>
          <a:bodyPr anchor="ctr">
            <a:normAutofit/>
          </a:bodyPr>
          <a:lstStyle>
            <a:lvl1pPr marL="0" indent="0" algn="ctr">
              <a:buNone/>
              <a:defRPr sz="900" b="1" spc="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5" name="Picture Placeholder 6">
            <a:extLst>
              <a:ext uri="{FF2B5EF4-FFF2-40B4-BE49-F238E27FC236}">
                <a16:creationId xmlns:a16="http://schemas.microsoft.com/office/drawing/2014/main" id="{D79F54C4-8D2C-4DBF-BF81-9FBB9E165929}"/>
              </a:ext>
            </a:extLst>
          </p:cNvPr>
          <p:cNvSpPr>
            <a:spLocks noGrp="1"/>
          </p:cNvSpPr>
          <p:nvPr>
            <p:ph type="pic" sz="quarter" idx="11"/>
          </p:nvPr>
        </p:nvSpPr>
        <p:spPr>
          <a:xfrm>
            <a:off x="0" y="4432300"/>
            <a:ext cx="9144000" cy="2425700"/>
          </a:xfrm>
          <a:prstGeom prst="rect">
            <a:avLst/>
          </a:prstGeom>
          <a:solidFill>
            <a:schemeClr val="bg2">
              <a:lumMod val="75000"/>
            </a:schemeClr>
          </a:solidFill>
        </p:spPr>
        <p:txBody>
          <a:bodyPr anchor="ctr">
            <a:normAutofit/>
          </a:bodyPr>
          <a:lstStyle>
            <a:lvl1pPr algn="ctr">
              <a:defRPr sz="1350"/>
            </a:lvl1pPr>
          </a:lstStyle>
          <a:p>
            <a:endParaRPr lang="en-US" dirty="0"/>
          </a:p>
        </p:txBody>
      </p:sp>
    </p:spTree>
    <p:extLst>
      <p:ext uri="{BB962C8B-B14F-4D97-AF65-F5344CB8AC3E}">
        <p14:creationId xmlns:p14="http://schemas.microsoft.com/office/powerpoint/2010/main" val="1889868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44" name="Picture Placeholder 6">
            <a:extLst>
              <a:ext uri="{FF2B5EF4-FFF2-40B4-BE49-F238E27FC236}">
                <a16:creationId xmlns:a16="http://schemas.microsoft.com/office/drawing/2014/main" id="{D5EE737E-8FD5-46FE-8FF9-52BB89ECFB3A}"/>
              </a:ext>
            </a:extLst>
          </p:cNvPr>
          <p:cNvSpPr>
            <a:spLocks noGrp="1"/>
          </p:cNvSpPr>
          <p:nvPr>
            <p:ph type="pic" sz="quarter" idx="10"/>
          </p:nvPr>
        </p:nvSpPr>
        <p:spPr>
          <a:xfrm>
            <a:off x="0" y="0"/>
            <a:ext cx="9144000" cy="6858000"/>
          </a:xfrm>
          <a:prstGeom prst="rect">
            <a:avLst/>
          </a:prstGeom>
          <a:solidFill>
            <a:schemeClr val="bg2">
              <a:lumMod val="75000"/>
            </a:schemeClr>
          </a:solidFill>
        </p:spPr>
        <p:txBody>
          <a:bodyPr anchor="ctr">
            <a:normAutofit/>
          </a:bodyPr>
          <a:lstStyle>
            <a:lvl1pPr algn="ctr">
              <a:defRPr sz="1350"/>
            </a:lvl1pPr>
          </a:lstStyle>
          <a:p>
            <a:endParaRPr lang="en-US" dirty="0"/>
          </a:p>
        </p:txBody>
      </p:sp>
    </p:spTree>
    <p:extLst>
      <p:ext uri="{BB962C8B-B14F-4D97-AF65-F5344CB8AC3E}">
        <p14:creationId xmlns:p14="http://schemas.microsoft.com/office/powerpoint/2010/main" val="2518370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377182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1150699"/>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17916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20366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88298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6693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5098272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1788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69851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1/18/2022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46855328"/>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3" r:id="rId13"/>
    <p:sldLayoutId id="2147483694" r:id="rId14"/>
    <p:sldLayoutId id="2147483696" r:id="rId15"/>
    <p:sldLayoutId id="2147483701" r:id="rId16"/>
    <p:sldLayoutId id="2147483712" r:id="rId17"/>
    <p:sldLayoutId id="2147483713" r:id="rId18"/>
    <p:sldLayoutId id="2147483652" r:id="rId19"/>
    <p:sldLayoutId id="214748365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AE665462-5377-4E5C-A86B-099B983DC975}"/>
              </a:ext>
            </a:extLst>
          </p:cNvPr>
          <p:cNvSpPr/>
          <p:nvPr/>
        </p:nvSpPr>
        <p:spPr>
          <a:xfrm>
            <a:off x="0" y="0"/>
            <a:ext cx="9144000" cy="6858000"/>
          </a:xfrm>
          <a:prstGeom prst="rect">
            <a:avLst/>
          </a:prstGeom>
          <a:solidFill>
            <a:srgbClr val="273C8D"/>
          </a:solid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sz="1350" dirty="0"/>
          </a:p>
        </p:txBody>
      </p:sp>
      <p:sp>
        <p:nvSpPr>
          <p:cNvPr id="2" name="TextBox 1">
            <a:extLst>
              <a:ext uri="{FF2B5EF4-FFF2-40B4-BE49-F238E27FC236}">
                <a16:creationId xmlns:a16="http://schemas.microsoft.com/office/drawing/2014/main" id="{62ADEB4B-031E-454B-9A31-058B5137DB15}"/>
              </a:ext>
            </a:extLst>
          </p:cNvPr>
          <p:cNvSpPr txBox="1"/>
          <p:nvPr/>
        </p:nvSpPr>
        <p:spPr>
          <a:xfrm>
            <a:off x="0" y="1246725"/>
            <a:ext cx="9321553" cy="1938992"/>
          </a:xfrm>
          <a:prstGeom prst="rect">
            <a:avLst/>
          </a:prstGeom>
          <a:noFill/>
        </p:spPr>
        <p:txBody>
          <a:bodyPr wrap="square" rtlCol="0">
            <a:spAutoFit/>
          </a:bodyPr>
          <a:lstStyle/>
          <a:p>
            <a:pPr algn="ctr"/>
            <a:r>
              <a:rPr lang="en-US" sz="6000" dirty="0">
                <a:solidFill>
                  <a:schemeClr val="bg1"/>
                </a:solidFill>
                <a:latin typeface="Times New Roman" panose="02020603050405020304" pitchFamily="18" charset="0"/>
                <a:cs typeface="Times New Roman" panose="02020603050405020304" pitchFamily="18" charset="0"/>
              </a:rPr>
              <a:t>West Virginia </a:t>
            </a:r>
            <a:br>
              <a:rPr lang="en-US" sz="6000" dirty="0">
                <a:solidFill>
                  <a:schemeClr val="bg1"/>
                </a:solidFill>
                <a:latin typeface="Times New Roman" panose="02020603050405020304" pitchFamily="18" charset="0"/>
                <a:cs typeface="Times New Roman" panose="02020603050405020304" pitchFamily="18" charset="0"/>
              </a:rPr>
            </a:br>
            <a:r>
              <a:rPr lang="en-US" sz="6000" dirty="0">
                <a:solidFill>
                  <a:schemeClr val="bg1"/>
                </a:solidFill>
                <a:latin typeface="Times New Roman" panose="02020603050405020304" pitchFamily="18" charset="0"/>
                <a:cs typeface="Times New Roman" panose="02020603050405020304" pitchFamily="18" charset="0"/>
              </a:rPr>
              <a:t>Department of Agriculture</a:t>
            </a:r>
            <a:endParaRPr lang="en-US" sz="6000" b="1" dirty="0">
              <a:solidFill>
                <a:schemeClr val="bg1"/>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0AE04420-2D5D-47E4-9581-A87061FAF840}"/>
              </a:ext>
            </a:extLst>
          </p:cNvPr>
          <p:cNvSpPr txBox="1"/>
          <p:nvPr/>
        </p:nvSpPr>
        <p:spPr>
          <a:xfrm>
            <a:off x="2299940" y="3348150"/>
            <a:ext cx="4721671" cy="523220"/>
          </a:xfrm>
          <a:prstGeom prst="rect">
            <a:avLst/>
          </a:prstGeom>
          <a:noFill/>
        </p:spPr>
        <p:txBody>
          <a:bodyPr wrap="square" rtlCol="0">
            <a:spAutoFit/>
          </a:bodyPr>
          <a:lstStyle/>
          <a:p>
            <a:pPr algn="ctr"/>
            <a:r>
              <a:rPr lang="en-US" sz="2800" b="1" dirty="0">
                <a:solidFill>
                  <a:schemeClr val="bg1"/>
                </a:solidFill>
                <a:latin typeface="Times New Roman" panose="02020603050405020304" pitchFamily="18" charset="0"/>
                <a:cs typeface="Times New Roman" panose="02020603050405020304" pitchFamily="18" charset="0"/>
              </a:rPr>
              <a:t>FY 2023 Budget Presentation</a:t>
            </a:r>
          </a:p>
        </p:txBody>
      </p:sp>
      <p:sp>
        <p:nvSpPr>
          <p:cNvPr id="20" name="Rectangle 19">
            <a:extLst>
              <a:ext uri="{FF2B5EF4-FFF2-40B4-BE49-F238E27FC236}">
                <a16:creationId xmlns:a16="http://schemas.microsoft.com/office/drawing/2014/main" id="{2F220C58-CF77-48F4-B5CB-9193C719C746}"/>
              </a:ext>
            </a:extLst>
          </p:cNvPr>
          <p:cNvSpPr/>
          <p:nvPr/>
        </p:nvSpPr>
        <p:spPr>
          <a:xfrm>
            <a:off x="1803275" y="4103877"/>
            <a:ext cx="5715000" cy="417422"/>
          </a:xfrm>
          <a:prstGeom prst="rect">
            <a:avLst/>
          </a:prstGeom>
        </p:spPr>
        <p:txBody>
          <a:bodyPr wrap="square">
            <a:spAutoFit/>
          </a:bodyPr>
          <a:lstStyle/>
          <a:p>
            <a:pPr algn="ctr">
              <a:lnSpc>
                <a:spcPct val="150000"/>
              </a:lnSpc>
            </a:pPr>
            <a:r>
              <a:rPr lang="en-US" sz="1600" dirty="0">
                <a:solidFill>
                  <a:schemeClr val="bg1"/>
                </a:solidFill>
                <a:latin typeface="Times New Roman" panose="02020603050405020304" pitchFamily="18" charset="0"/>
                <a:cs typeface="Times New Roman" panose="02020603050405020304" pitchFamily="18" charset="0"/>
              </a:rPr>
              <a:t>Kent A. Leonhardt, West Virginia Commissioner of Agriculture</a:t>
            </a:r>
          </a:p>
        </p:txBody>
      </p:sp>
      <p:pic>
        <p:nvPicPr>
          <p:cNvPr id="5" name="Picture 4" descr="A picture containing logo&#10;&#10;Description automatically generated">
            <a:extLst>
              <a:ext uri="{FF2B5EF4-FFF2-40B4-BE49-F238E27FC236}">
                <a16:creationId xmlns:a16="http://schemas.microsoft.com/office/drawing/2014/main" id="{280402CA-DB5A-4A68-ADF1-EF86C95B04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7883" y="4753806"/>
            <a:ext cx="908232" cy="813342"/>
          </a:xfrm>
          <a:prstGeom prst="rect">
            <a:avLst/>
          </a:prstGeom>
        </p:spPr>
      </p:pic>
    </p:spTree>
    <p:extLst>
      <p:ext uri="{BB962C8B-B14F-4D97-AF65-F5344CB8AC3E}">
        <p14:creationId xmlns:p14="http://schemas.microsoft.com/office/powerpoint/2010/main" val="2898674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up)">
                                      <p:cBhvr>
                                        <p:cTn id="7" dur="500"/>
                                        <p:tgtEl>
                                          <p:spTgt spid="29"/>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outVertical)">
                                      <p:cBhvr>
                                        <p:cTn id="11" dur="500"/>
                                        <p:tgtEl>
                                          <p:spTgt spid="2"/>
                                        </p:tgtEl>
                                      </p:cBhvr>
                                    </p:animEffect>
                                  </p:childTnLst>
                                </p:cTn>
                              </p:par>
                            </p:childTnLst>
                          </p:cTn>
                        </p:par>
                        <p:par>
                          <p:cTn id="12" fill="hold">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outVertical)">
                                      <p:cBhvr>
                                        <p:cTn id="15" dur="500"/>
                                        <p:tgtEl>
                                          <p:spTgt spid="3"/>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up)">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 grpId="0"/>
      <p:bldP spid="3" grpId="0"/>
      <p:bldP spid="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408A054F-B5FA-4074-9C26-0E987CFDDDD7}"/>
              </a:ext>
            </a:extLst>
          </p:cNvPr>
          <p:cNvSpPr>
            <a:spLocks noGrp="1"/>
          </p:cNvSpPr>
          <p:nvPr>
            <p:ph type="pic" sz="quarter" idx="10"/>
          </p:nvPr>
        </p:nvSpPr>
        <p:spPr>
          <a:xfrm>
            <a:off x="0" y="0"/>
            <a:ext cx="9144000" cy="6858000"/>
          </a:xfrm>
          <a:solidFill>
            <a:schemeClr val="bg1"/>
          </a:solidFill>
        </p:spPr>
      </p:sp>
      <p:sp>
        <p:nvSpPr>
          <p:cNvPr id="45" name="Rectangle 44">
            <a:extLst>
              <a:ext uri="{FF2B5EF4-FFF2-40B4-BE49-F238E27FC236}">
                <a16:creationId xmlns:a16="http://schemas.microsoft.com/office/drawing/2014/main" id="{9D8CC753-FBBA-4477-ACAC-51D7AA9858AE}"/>
              </a:ext>
            </a:extLst>
          </p:cNvPr>
          <p:cNvSpPr/>
          <p:nvPr/>
        </p:nvSpPr>
        <p:spPr>
          <a:xfrm>
            <a:off x="0" y="6198198"/>
            <a:ext cx="9144000" cy="666195"/>
          </a:xfrm>
          <a:prstGeom prst="rect">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6" name="TextBox 45">
            <a:extLst>
              <a:ext uri="{FF2B5EF4-FFF2-40B4-BE49-F238E27FC236}">
                <a16:creationId xmlns:a16="http://schemas.microsoft.com/office/drawing/2014/main" id="{CA070B4A-D954-4408-B0C1-4A3AB2E9D2BE}"/>
              </a:ext>
            </a:extLst>
          </p:cNvPr>
          <p:cNvSpPr txBox="1"/>
          <p:nvPr/>
        </p:nvSpPr>
        <p:spPr>
          <a:xfrm>
            <a:off x="2140491" y="6403468"/>
            <a:ext cx="4565109" cy="253916"/>
          </a:xfrm>
          <a:prstGeom prst="rect">
            <a:avLst/>
          </a:prstGeom>
          <a:noFill/>
        </p:spPr>
        <p:txBody>
          <a:bodyPr wrap="square" rtlCol="0">
            <a:spAutoFit/>
          </a:bodyPr>
          <a:lstStyle/>
          <a:p>
            <a:pPr algn="ctr"/>
            <a:r>
              <a:rPr lang="en-ID" sz="1050" b="1" dirty="0">
                <a:solidFill>
                  <a:schemeClr val="bg2"/>
                </a:solidFill>
                <a:latin typeface="Montserrat" panose="00000500000000000000" pitchFamily="50" charset="0"/>
              </a:rPr>
              <a:t>WEST VIRGINIA DEPARTMENT OF AGRICULTURE</a:t>
            </a:r>
          </a:p>
        </p:txBody>
      </p:sp>
      <p:pic>
        <p:nvPicPr>
          <p:cNvPr id="47" name="Picture 46" descr="A picture containing logo&#10;&#10;Description automatically generated">
            <a:extLst>
              <a:ext uri="{FF2B5EF4-FFF2-40B4-BE49-F238E27FC236}">
                <a16:creationId xmlns:a16="http://schemas.microsoft.com/office/drawing/2014/main" id="{2BE67A9F-F7CC-4474-B4EA-A57FA64A5B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909" y="6313717"/>
            <a:ext cx="483985" cy="433419"/>
          </a:xfrm>
          <a:prstGeom prst="rect">
            <a:avLst/>
          </a:prstGeom>
        </p:spPr>
      </p:pic>
      <p:graphicFrame>
        <p:nvGraphicFramePr>
          <p:cNvPr id="6" name="Content Placeholder 3">
            <a:extLst>
              <a:ext uri="{FF2B5EF4-FFF2-40B4-BE49-F238E27FC236}">
                <a16:creationId xmlns:a16="http://schemas.microsoft.com/office/drawing/2014/main" id="{6AD154BC-0FEE-4FB7-9CE6-587407F23E00}"/>
              </a:ext>
            </a:extLst>
          </p:cNvPr>
          <p:cNvGraphicFramePr>
            <a:graphicFrameLocks/>
          </p:cNvGraphicFramePr>
          <p:nvPr>
            <p:extLst>
              <p:ext uri="{D42A27DB-BD31-4B8C-83A1-F6EECF244321}">
                <p14:modId xmlns:p14="http://schemas.microsoft.com/office/powerpoint/2010/main" val="1679825369"/>
              </p:ext>
            </p:extLst>
          </p:nvPr>
        </p:nvGraphicFramePr>
        <p:xfrm>
          <a:off x="693961" y="2474830"/>
          <a:ext cx="8123020" cy="1908340"/>
        </p:xfrm>
        <a:graphic>
          <a:graphicData uri="http://schemas.openxmlformats.org/drawingml/2006/table">
            <a:tbl>
              <a:tblPr>
                <a:tableStyleId>{5C22544A-7EE6-4342-B048-85BDC9FD1C3A}</a:tableStyleId>
              </a:tblPr>
              <a:tblGrid>
                <a:gridCol w="2928457">
                  <a:extLst>
                    <a:ext uri="{9D8B030D-6E8A-4147-A177-3AD203B41FA5}">
                      <a16:colId xmlns:a16="http://schemas.microsoft.com/office/drawing/2014/main" val="3918903254"/>
                    </a:ext>
                  </a:extLst>
                </a:gridCol>
                <a:gridCol w="1731521">
                  <a:extLst>
                    <a:ext uri="{9D8B030D-6E8A-4147-A177-3AD203B41FA5}">
                      <a16:colId xmlns:a16="http://schemas.microsoft.com/office/drawing/2014/main" val="2768682164"/>
                    </a:ext>
                  </a:extLst>
                </a:gridCol>
                <a:gridCol w="1731521">
                  <a:extLst>
                    <a:ext uri="{9D8B030D-6E8A-4147-A177-3AD203B41FA5}">
                      <a16:colId xmlns:a16="http://schemas.microsoft.com/office/drawing/2014/main" val="3908507429"/>
                    </a:ext>
                  </a:extLst>
                </a:gridCol>
                <a:gridCol w="1731521">
                  <a:extLst>
                    <a:ext uri="{9D8B030D-6E8A-4147-A177-3AD203B41FA5}">
                      <a16:colId xmlns:a16="http://schemas.microsoft.com/office/drawing/2014/main" val="3757102569"/>
                    </a:ext>
                  </a:extLst>
                </a:gridCol>
              </a:tblGrid>
              <a:tr h="582338">
                <a:tc>
                  <a:txBody>
                    <a:bodyPr/>
                    <a:lstStyle/>
                    <a:p>
                      <a:pPr algn="ctr" fontAlgn="ctr"/>
                      <a:r>
                        <a:rPr lang="en-US" sz="1200" b="1" u="none" strike="noStrike" dirty="0">
                          <a:effectLst/>
                          <a:latin typeface="+mn-lt"/>
                        </a:rPr>
                        <a:t>Funding Source*</a:t>
                      </a:r>
                      <a:endParaRPr lang="en-US" sz="1200" b="1" i="0" u="none" strike="noStrike" dirty="0">
                        <a:solidFill>
                          <a:srgbClr val="FFFFFF"/>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1" u="none" strike="noStrike" dirty="0">
                          <a:effectLst/>
                          <a:latin typeface="+mn-lt"/>
                        </a:rPr>
                        <a:t>Filled</a:t>
                      </a:r>
                      <a:endParaRPr lang="en-US" sz="1200" b="1" i="0" u="none" strike="noStrike" dirty="0">
                        <a:solidFill>
                          <a:srgbClr val="FFFFFF"/>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1" u="none" strike="noStrike" dirty="0">
                          <a:effectLst/>
                          <a:latin typeface="+mn-lt"/>
                        </a:rPr>
                        <a:t>Vacant</a:t>
                      </a:r>
                      <a:endParaRPr lang="en-US" sz="1200" b="1" i="0" u="none" strike="noStrike" dirty="0">
                        <a:solidFill>
                          <a:srgbClr val="FFFFFF"/>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1" u="none" strike="noStrike" dirty="0">
                          <a:effectLst/>
                          <a:latin typeface="+mn-lt"/>
                        </a:rPr>
                        <a:t>Total</a:t>
                      </a:r>
                      <a:endParaRPr lang="en-US" sz="1200" b="1" i="0" u="none" strike="noStrike" dirty="0">
                        <a:solidFill>
                          <a:srgbClr val="FFFFFF"/>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9158492"/>
                  </a:ext>
                </a:extLst>
              </a:tr>
              <a:tr h="285226">
                <a:tc>
                  <a:txBody>
                    <a:bodyPr/>
                    <a:lstStyle/>
                    <a:p>
                      <a:pPr lvl="0" algn="l" fontAlgn="ctr"/>
                      <a:r>
                        <a:rPr lang="en-US" sz="1200" u="none" strike="noStrike" dirty="0">
                          <a:effectLst/>
                          <a:latin typeface="+mn-lt"/>
                        </a:rPr>
                        <a:t>General Revenue</a:t>
                      </a:r>
                      <a:endParaRPr lang="en-US" sz="1200" b="0" i="0" u="none" strike="noStrike" dirty="0">
                        <a:solidFill>
                          <a:srgbClr val="000000"/>
                        </a:solidFill>
                        <a:effectLst/>
                        <a:latin typeface="+mn-lt"/>
                      </a:endParaRP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u="none" strike="noStrike" dirty="0">
                          <a:effectLst/>
                          <a:latin typeface="+mn-lt"/>
                        </a:rPr>
                        <a:t>143.21</a:t>
                      </a:r>
                      <a:endParaRPr lang="en-US" sz="1200" b="0" i="0" u="none" strike="noStrike" dirty="0">
                        <a:solidFill>
                          <a:srgbClr val="000000"/>
                        </a:solidFill>
                        <a:effectLst/>
                        <a:latin typeface="+mn-lt"/>
                      </a:endParaRP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u="none" strike="noStrike" dirty="0">
                          <a:effectLst/>
                          <a:latin typeface="+mn-lt"/>
                          <a:sym typeface="Wingdings" panose="05000000000000000000" pitchFamily="2" charset="2"/>
                        </a:rPr>
                        <a:t>21.42</a:t>
                      </a:r>
                      <a:endParaRPr lang="en-US" sz="1200" b="0" i="0" u="none" strike="noStrike" dirty="0">
                        <a:solidFill>
                          <a:srgbClr val="000000"/>
                        </a:solidFill>
                        <a:effectLst/>
                        <a:latin typeface="+mn-lt"/>
                      </a:endParaRP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kumimoji="0" lang="en-US" sz="1200" b="0" i="0" u="none" strike="noStrike" kern="1200" cap="none" spc="0" normalizeH="0" baseline="0" noProof="0" dirty="0">
                          <a:ln>
                            <a:noFill/>
                          </a:ln>
                          <a:solidFill>
                            <a:prstClr val="black"/>
                          </a:solidFill>
                          <a:effectLst/>
                          <a:uLnTx/>
                          <a:uFillTx/>
                          <a:latin typeface="+mn-lt"/>
                          <a:ea typeface="+mn-ea"/>
                          <a:cs typeface="+mn-cs"/>
                          <a:sym typeface="Wingdings" panose="05000000000000000000" pitchFamily="2" charset="2"/>
                        </a:rPr>
                        <a:t>164.63</a:t>
                      </a:r>
                      <a:endParaRPr lang="en-US" sz="1200" b="0" i="0" u="none" strike="noStrike" dirty="0">
                        <a:solidFill>
                          <a:srgbClr val="000000"/>
                        </a:solidFill>
                        <a:effectLst/>
                        <a:latin typeface="+mn-lt"/>
                      </a:endParaRP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2913334"/>
                  </a:ext>
                </a:extLst>
              </a:tr>
              <a:tr h="260194">
                <a:tc>
                  <a:txBody>
                    <a:bodyPr/>
                    <a:lstStyle/>
                    <a:p>
                      <a:pPr lvl="0" algn="l" fontAlgn="ctr"/>
                      <a:r>
                        <a:rPr lang="en-US" sz="1200" u="none" strike="noStrike" dirty="0">
                          <a:effectLst/>
                          <a:latin typeface="+mn-lt"/>
                        </a:rPr>
                        <a:t>Special Revenue</a:t>
                      </a:r>
                      <a:endParaRPr lang="en-US" sz="1200" b="0" i="0" u="none" strike="noStrike" dirty="0">
                        <a:solidFill>
                          <a:srgbClr val="000000"/>
                        </a:solidFill>
                        <a:effectLst/>
                        <a:latin typeface="+mn-lt"/>
                      </a:endParaRP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u="none" strike="noStrike" dirty="0">
                          <a:effectLst/>
                          <a:latin typeface="+mn-lt"/>
                        </a:rPr>
                        <a:t>63.57</a:t>
                      </a:r>
                      <a:endParaRPr lang="en-US" sz="1200" b="0" i="0" u="none" strike="noStrike" dirty="0">
                        <a:solidFill>
                          <a:srgbClr val="000000"/>
                        </a:solidFill>
                        <a:effectLst/>
                        <a:latin typeface="+mn-lt"/>
                      </a:endParaRP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10.16</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kumimoji="0" lang="en-US" sz="1200" b="0" i="0" u="none" strike="noStrike" kern="1200" cap="none" spc="0" normalizeH="0" baseline="0" noProof="0" dirty="0">
                          <a:ln>
                            <a:noFill/>
                          </a:ln>
                          <a:solidFill>
                            <a:prstClr val="black"/>
                          </a:solidFill>
                          <a:effectLst/>
                          <a:uLnTx/>
                          <a:uFillTx/>
                          <a:latin typeface="+mn-lt"/>
                          <a:ea typeface="+mn-ea"/>
                          <a:cs typeface="+mn-cs"/>
                          <a:sym typeface="Wingdings" panose="05000000000000000000" pitchFamily="2" charset="2"/>
                        </a:rPr>
                        <a:t>73.73</a:t>
                      </a:r>
                      <a:endParaRPr lang="en-US" sz="1200" b="0" i="0" u="none" strike="noStrike" dirty="0">
                        <a:solidFill>
                          <a:srgbClr val="000000"/>
                        </a:solidFill>
                        <a:effectLst/>
                        <a:latin typeface="+mn-lt"/>
                      </a:endParaRP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3340986"/>
                  </a:ext>
                </a:extLst>
              </a:tr>
              <a:tr h="260194">
                <a:tc>
                  <a:txBody>
                    <a:bodyPr/>
                    <a:lstStyle/>
                    <a:p>
                      <a:pPr lvl="0" algn="l" fontAlgn="ctr"/>
                      <a:r>
                        <a:rPr lang="en-US" sz="1200" u="none" strike="noStrike" dirty="0">
                          <a:effectLst/>
                          <a:latin typeface="+mn-lt"/>
                        </a:rPr>
                        <a:t>Federal Revenue</a:t>
                      </a:r>
                      <a:endParaRPr lang="en-US" sz="1200" b="0" i="0" u="none" strike="noStrike" dirty="0">
                        <a:solidFill>
                          <a:srgbClr val="000000"/>
                        </a:solidFill>
                        <a:effectLst/>
                        <a:latin typeface="+mn-lt"/>
                      </a:endParaRP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u="none" strike="noStrike" dirty="0">
                          <a:effectLst/>
                          <a:latin typeface="+mn-lt"/>
                        </a:rPr>
                        <a:t>35.22</a:t>
                      </a:r>
                      <a:endParaRPr lang="en-US" sz="1200" b="0" i="0" u="none" strike="noStrike" dirty="0">
                        <a:solidFill>
                          <a:srgbClr val="000000"/>
                        </a:solidFill>
                        <a:effectLst/>
                        <a:latin typeface="+mn-lt"/>
                      </a:endParaRP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u="none" strike="noStrike" dirty="0">
                          <a:effectLst/>
                          <a:latin typeface="+mn-lt"/>
                        </a:rPr>
                        <a:t>10.42</a:t>
                      </a:r>
                      <a:endParaRPr lang="en-US" sz="1200" b="0" i="0" u="none" strike="noStrike" dirty="0">
                        <a:solidFill>
                          <a:srgbClr val="000000"/>
                        </a:solidFill>
                        <a:effectLst/>
                        <a:latin typeface="+mn-lt"/>
                      </a:endParaRP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kumimoji="0" lang="en-US" sz="1200" b="0" i="0" u="none" strike="noStrike" kern="1200" cap="none" spc="0" normalizeH="0" baseline="0" noProof="0" dirty="0">
                          <a:ln>
                            <a:noFill/>
                          </a:ln>
                          <a:solidFill>
                            <a:prstClr val="black"/>
                          </a:solidFill>
                          <a:effectLst/>
                          <a:uLnTx/>
                          <a:uFillTx/>
                          <a:latin typeface="+mn-lt"/>
                          <a:ea typeface="+mn-ea"/>
                          <a:cs typeface="+mn-cs"/>
                          <a:sym typeface="Wingdings" panose="05000000000000000000" pitchFamily="2" charset="2"/>
                        </a:rPr>
                        <a:t>45.64</a:t>
                      </a:r>
                      <a:endParaRPr lang="en-US" sz="1200" b="0" i="0" u="none" strike="noStrike" dirty="0">
                        <a:solidFill>
                          <a:srgbClr val="000000"/>
                        </a:solidFill>
                        <a:effectLst/>
                        <a:latin typeface="+mn-lt"/>
                      </a:endParaRP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6726234"/>
                  </a:ext>
                </a:extLst>
              </a:tr>
              <a:tr h="260194">
                <a:tc>
                  <a:txBody>
                    <a:bodyPr/>
                    <a:lstStyle/>
                    <a:p>
                      <a:pPr lvl="2" algn="l" fontAlgn="ctr"/>
                      <a:r>
                        <a:rPr lang="en-US" sz="1200" b="1" u="none" strike="noStrike" dirty="0">
                          <a:effectLst/>
                          <a:latin typeface="+mn-lt"/>
                        </a:rPr>
                        <a:t>Total</a:t>
                      </a:r>
                      <a:endParaRPr lang="en-US" sz="120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1" i="0" u="none" strike="noStrike" dirty="0">
                          <a:solidFill>
                            <a:srgbClr val="000000"/>
                          </a:solidFill>
                          <a:effectLst/>
                          <a:latin typeface="+mn-lt"/>
                        </a:rPr>
                        <a:t>244.00</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1" i="0" u="none" strike="noStrike" dirty="0">
                          <a:solidFill>
                            <a:srgbClr val="000000"/>
                          </a:solidFill>
                          <a:effectLst/>
                          <a:latin typeface="+mn-lt"/>
                        </a:rPr>
                        <a:t>42.00</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kumimoji="0" lang="en-US" sz="1200" b="1" i="0" u="none" strike="noStrike" kern="1200" cap="none" spc="0" normalizeH="0" baseline="0" noProof="0" dirty="0">
                          <a:ln>
                            <a:noFill/>
                          </a:ln>
                          <a:solidFill>
                            <a:prstClr val="black"/>
                          </a:solidFill>
                          <a:effectLst/>
                          <a:uLnTx/>
                          <a:uFillTx/>
                          <a:latin typeface="+mn-lt"/>
                          <a:ea typeface="+mn-ea"/>
                          <a:cs typeface="+mn-cs"/>
                          <a:sym typeface="Wingdings" panose="05000000000000000000" pitchFamily="2" charset="2"/>
                        </a:rPr>
                        <a:t>284.00</a:t>
                      </a:r>
                      <a:endParaRPr lang="en-US" sz="1200" b="1" i="0" u="none" strike="noStrike" dirty="0">
                        <a:solidFill>
                          <a:srgbClr val="000000"/>
                        </a:solidFill>
                        <a:effectLst/>
                        <a:latin typeface="+mn-lt"/>
                      </a:endParaRP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9920735"/>
                  </a:ext>
                </a:extLst>
              </a:tr>
              <a:tr h="260194">
                <a:tc gridSpan="4">
                  <a:txBody>
                    <a:bodyPr/>
                    <a:lstStyle/>
                    <a:p>
                      <a:pPr algn="l" fontAlgn="ctr"/>
                      <a:r>
                        <a:rPr lang="en-US" sz="1200" b="1" i="1" u="none" strike="noStrike" dirty="0">
                          <a:solidFill>
                            <a:srgbClr val="000000"/>
                          </a:solidFill>
                          <a:effectLst/>
                          <a:latin typeface="+mn-lt"/>
                        </a:rPr>
                        <a:t>*</a:t>
                      </a:r>
                      <a:r>
                        <a:rPr lang="en-US" sz="1200" b="0" i="1" u="none" strike="noStrike" dirty="0">
                          <a:solidFill>
                            <a:srgbClr val="000000"/>
                          </a:solidFill>
                          <a:effectLst/>
                          <a:latin typeface="+mn-lt"/>
                        </a:rPr>
                        <a:t>Positions as of 12/31/21; excludes WV Conservation Agency and WV Agricultural Land Protection Authority funds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algn="r" fontAlgn="ctr"/>
                      <a:endParaRPr lang="en-US" sz="12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n-US"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n-US"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3365149"/>
                  </a:ext>
                </a:extLst>
              </a:tr>
            </a:tbl>
          </a:graphicData>
        </a:graphic>
      </p:graphicFrame>
      <p:sp>
        <p:nvSpPr>
          <p:cNvPr id="8" name="TextBox 7">
            <a:extLst>
              <a:ext uri="{FF2B5EF4-FFF2-40B4-BE49-F238E27FC236}">
                <a16:creationId xmlns:a16="http://schemas.microsoft.com/office/drawing/2014/main" id="{019A55BC-C36B-4997-AE84-F8BB40DA27DE}"/>
              </a:ext>
            </a:extLst>
          </p:cNvPr>
          <p:cNvSpPr txBox="1"/>
          <p:nvPr/>
        </p:nvSpPr>
        <p:spPr>
          <a:xfrm>
            <a:off x="1959952" y="1052749"/>
            <a:ext cx="5224096" cy="769441"/>
          </a:xfrm>
          <a:prstGeom prst="rect">
            <a:avLst/>
          </a:prstGeom>
          <a:noFill/>
        </p:spPr>
        <p:txBody>
          <a:bodyPr wrap="square" lIns="91440" tIns="45720" rIns="91440" bIns="45720" anchor="t">
            <a:spAutoFit/>
          </a:bodyPr>
          <a:lstStyle/>
          <a:p>
            <a:pPr algn="ctr"/>
            <a:r>
              <a:rPr lang="en-US" sz="4400" b="1" dirty="0">
                <a:solidFill>
                  <a:srgbClr val="273C8D"/>
                </a:solidFill>
                <a:latin typeface="Times New Roman"/>
                <a:cs typeface="Times New Roman"/>
              </a:rPr>
              <a:t>Budgeted Positions</a:t>
            </a:r>
          </a:p>
        </p:txBody>
      </p:sp>
    </p:spTree>
    <p:extLst>
      <p:ext uri="{BB962C8B-B14F-4D97-AF65-F5344CB8AC3E}">
        <p14:creationId xmlns:p14="http://schemas.microsoft.com/office/powerpoint/2010/main" val="3752252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down)">
                                      <p:cBhvr>
                                        <p:cTn id="7" dur="500"/>
                                        <p:tgtEl>
                                          <p:spTgt spid="45"/>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barn(outVertical)">
                                      <p:cBhvr>
                                        <p:cTn id="10"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408A054F-B5FA-4074-9C26-0E987CFDDDD7}"/>
              </a:ext>
            </a:extLst>
          </p:cNvPr>
          <p:cNvSpPr>
            <a:spLocks noGrp="1"/>
          </p:cNvSpPr>
          <p:nvPr>
            <p:ph type="pic" sz="quarter" idx="10"/>
          </p:nvPr>
        </p:nvSpPr>
        <p:spPr>
          <a:xfrm>
            <a:off x="0" y="0"/>
            <a:ext cx="9144000" cy="6858000"/>
          </a:xfrm>
          <a:noFill/>
        </p:spPr>
      </p:sp>
      <p:sp>
        <p:nvSpPr>
          <p:cNvPr id="45" name="Rectangle 44">
            <a:extLst>
              <a:ext uri="{FF2B5EF4-FFF2-40B4-BE49-F238E27FC236}">
                <a16:creationId xmlns:a16="http://schemas.microsoft.com/office/drawing/2014/main" id="{9D8CC753-FBBA-4477-ACAC-51D7AA9858AE}"/>
              </a:ext>
            </a:extLst>
          </p:cNvPr>
          <p:cNvSpPr/>
          <p:nvPr/>
        </p:nvSpPr>
        <p:spPr>
          <a:xfrm>
            <a:off x="0" y="6198198"/>
            <a:ext cx="9144000" cy="666195"/>
          </a:xfrm>
          <a:prstGeom prst="rect">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6" name="TextBox 45">
            <a:extLst>
              <a:ext uri="{FF2B5EF4-FFF2-40B4-BE49-F238E27FC236}">
                <a16:creationId xmlns:a16="http://schemas.microsoft.com/office/drawing/2014/main" id="{CA070B4A-D954-4408-B0C1-4A3AB2E9D2BE}"/>
              </a:ext>
            </a:extLst>
          </p:cNvPr>
          <p:cNvSpPr txBox="1"/>
          <p:nvPr/>
        </p:nvSpPr>
        <p:spPr>
          <a:xfrm>
            <a:off x="2140491" y="6403468"/>
            <a:ext cx="4565109" cy="253916"/>
          </a:xfrm>
          <a:prstGeom prst="rect">
            <a:avLst/>
          </a:prstGeom>
          <a:noFill/>
        </p:spPr>
        <p:txBody>
          <a:bodyPr wrap="square" rtlCol="0">
            <a:spAutoFit/>
          </a:bodyPr>
          <a:lstStyle/>
          <a:p>
            <a:pPr algn="ctr"/>
            <a:r>
              <a:rPr lang="en-ID" sz="1050" b="1" dirty="0">
                <a:solidFill>
                  <a:schemeClr val="bg2"/>
                </a:solidFill>
                <a:latin typeface="Montserrat" panose="00000500000000000000" pitchFamily="50" charset="0"/>
              </a:rPr>
              <a:t>WEST VIRGINIA DEPARTMENT OF AGRICULTURE</a:t>
            </a:r>
          </a:p>
        </p:txBody>
      </p:sp>
      <p:pic>
        <p:nvPicPr>
          <p:cNvPr id="47" name="Picture 46" descr="A picture containing logo&#10;&#10;Description automatically generated">
            <a:extLst>
              <a:ext uri="{FF2B5EF4-FFF2-40B4-BE49-F238E27FC236}">
                <a16:creationId xmlns:a16="http://schemas.microsoft.com/office/drawing/2014/main" id="{2BE67A9F-F7CC-4474-B4EA-A57FA64A5B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909" y="6313717"/>
            <a:ext cx="483985" cy="433419"/>
          </a:xfrm>
          <a:prstGeom prst="rect">
            <a:avLst/>
          </a:prstGeom>
        </p:spPr>
      </p:pic>
      <p:sp>
        <p:nvSpPr>
          <p:cNvPr id="8" name="TextBox 7">
            <a:extLst>
              <a:ext uri="{FF2B5EF4-FFF2-40B4-BE49-F238E27FC236}">
                <a16:creationId xmlns:a16="http://schemas.microsoft.com/office/drawing/2014/main" id="{019A55BC-C36B-4997-AE84-F8BB40DA27DE}"/>
              </a:ext>
            </a:extLst>
          </p:cNvPr>
          <p:cNvSpPr txBox="1"/>
          <p:nvPr/>
        </p:nvSpPr>
        <p:spPr>
          <a:xfrm>
            <a:off x="1959952" y="1052749"/>
            <a:ext cx="5224096" cy="769441"/>
          </a:xfrm>
          <a:prstGeom prst="rect">
            <a:avLst/>
          </a:prstGeom>
          <a:noFill/>
        </p:spPr>
        <p:txBody>
          <a:bodyPr wrap="square" lIns="91440" tIns="45720" rIns="91440" bIns="45720" anchor="t">
            <a:spAutoFit/>
          </a:bodyPr>
          <a:lstStyle/>
          <a:p>
            <a:pPr algn="ctr"/>
            <a:r>
              <a:rPr lang="en-US" sz="4400" b="1" dirty="0">
                <a:solidFill>
                  <a:srgbClr val="273C8D"/>
                </a:solidFill>
                <a:latin typeface="Times New Roman"/>
                <a:cs typeface="Times New Roman"/>
              </a:rPr>
              <a:t>Vacancies</a:t>
            </a:r>
            <a:endParaRPr lang="en-US" sz="4400" b="1" dirty="0">
              <a:solidFill>
                <a:srgbClr val="273C8D"/>
              </a:solidFill>
              <a:latin typeface="Times New Roman" panose="02020603050405020304" pitchFamily="18"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CEFA76E1-B373-40E0-B609-100E65B10B22}"/>
              </a:ext>
            </a:extLst>
          </p:cNvPr>
          <p:cNvGraphicFramePr>
            <a:graphicFrameLocks noGrp="1"/>
          </p:cNvGraphicFramePr>
          <p:nvPr>
            <p:extLst>
              <p:ext uri="{D42A27DB-BD31-4B8C-83A1-F6EECF244321}">
                <p14:modId xmlns:p14="http://schemas.microsoft.com/office/powerpoint/2010/main" val="3554578338"/>
              </p:ext>
            </p:extLst>
          </p:nvPr>
        </p:nvGraphicFramePr>
        <p:xfrm>
          <a:off x="2943225" y="2131695"/>
          <a:ext cx="3257550" cy="3108960"/>
        </p:xfrm>
        <a:graphic>
          <a:graphicData uri="http://schemas.openxmlformats.org/drawingml/2006/table">
            <a:tbl>
              <a:tblPr firstRow="1" bandRow="1">
                <a:tableStyleId>{5940675A-B579-460E-94D1-54222C63F5DA}</a:tableStyleId>
              </a:tblPr>
              <a:tblGrid>
                <a:gridCol w="2047875">
                  <a:extLst>
                    <a:ext uri="{9D8B030D-6E8A-4147-A177-3AD203B41FA5}">
                      <a16:colId xmlns:a16="http://schemas.microsoft.com/office/drawing/2014/main" val="3763135961"/>
                    </a:ext>
                  </a:extLst>
                </a:gridCol>
                <a:gridCol w="1209675">
                  <a:extLst>
                    <a:ext uri="{9D8B030D-6E8A-4147-A177-3AD203B41FA5}">
                      <a16:colId xmlns:a16="http://schemas.microsoft.com/office/drawing/2014/main" val="876824555"/>
                    </a:ext>
                  </a:extLst>
                </a:gridCol>
              </a:tblGrid>
              <a:tr h="581025">
                <a:tc>
                  <a:txBody>
                    <a:bodyPr/>
                    <a:lstStyle/>
                    <a:p>
                      <a:pPr algn="ctr" fontAlgn="base"/>
                      <a:r>
                        <a:rPr lang="en-US" sz="1200" b="1" dirty="0">
                          <a:effectLst/>
                        </a:rPr>
                        <a:t>Salary Range*​</a:t>
                      </a:r>
                      <a:endParaRPr lang="en-US" b="1" dirty="0">
                        <a:effectLst/>
                      </a:endParaRPr>
                    </a:p>
                  </a:txBody>
                  <a:tcPr anchor="ctr"/>
                </a:tc>
                <a:tc>
                  <a:txBody>
                    <a:bodyPr/>
                    <a:lstStyle/>
                    <a:p>
                      <a:pPr algn="ctr" fontAlgn="base"/>
                      <a:r>
                        <a:rPr lang="en-US" sz="1200" b="1" dirty="0">
                          <a:effectLst/>
                        </a:rPr>
                        <a:t>Vacancies​</a:t>
                      </a:r>
                      <a:endParaRPr lang="en-US" b="1" dirty="0">
                        <a:effectLst/>
                      </a:endParaRPr>
                    </a:p>
                  </a:txBody>
                  <a:tcPr anchor="ctr"/>
                </a:tc>
                <a:extLst>
                  <a:ext uri="{0D108BD9-81ED-4DB2-BD59-A6C34878D82A}">
                    <a16:rowId xmlns:a16="http://schemas.microsoft.com/office/drawing/2014/main" val="4082679280"/>
                  </a:ext>
                </a:extLst>
              </a:tr>
              <a:tr h="276225">
                <a:tc>
                  <a:txBody>
                    <a:bodyPr/>
                    <a:lstStyle/>
                    <a:p>
                      <a:pPr fontAlgn="base"/>
                      <a:r>
                        <a:rPr lang="en-US" sz="1200" dirty="0">
                          <a:effectLst/>
                        </a:rPr>
                        <a:t>Under $32,000​</a:t>
                      </a:r>
                      <a:endParaRPr lang="en-US" dirty="0">
                        <a:effectLst/>
                      </a:endParaRPr>
                    </a:p>
                  </a:txBody>
                  <a:tcPr anchor="ctr"/>
                </a:tc>
                <a:tc>
                  <a:txBody>
                    <a:bodyPr/>
                    <a:lstStyle/>
                    <a:p>
                      <a:pPr algn="r" fontAlgn="base"/>
                      <a:r>
                        <a:rPr lang="en-US" sz="1200" dirty="0">
                          <a:effectLst/>
                        </a:rPr>
                        <a:t>14​</a:t>
                      </a:r>
                      <a:endParaRPr lang="en-US" dirty="0">
                        <a:effectLst/>
                      </a:endParaRPr>
                    </a:p>
                  </a:txBody>
                  <a:tcPr anchor="ctr"/>
                </a:tc>
                <a:extLst>
                  <a:ext uri="{0D108BD9-81ED-4DB2-BD59-A6C34878D82A}">
                    <a16:rowId xmlns:a16="http://schemas.microsoft.com/office/drawing/2014/main" val="2608055246"/>
                  </a:ext>
                </a:extLst>
              </a:tr>
              <a:tr h="257175">
                <a:tc>
                  <a:txBody>
                    <a:bodyPr/>
                    <a:lstStyle/>
                    <a:p>
                      <a:pPr fontAlgn="base"/>
                      <a:r>
                        <a:rPr lang="en-US" sz="1200" dirty="0">
                          <a:effectLst/>
                        </a:rPr>
                        <a:t>$32,000 - $64,000​</a:t>
                      </a:r>
                      <a:endParaRPr lang="en-US" dirty="0">
                        <a:effectLst/>
                      </a:endParaRPr>
                    </a:p>
                  </a:txBody>
                  <a:tcPr anchor="ctr"/>
                </a:tc>
                <a:tc>
                  <a:txBody>
                    <a:bodyPr/>
                    <a:lstStyle/>
                    <a:p>
                      <a:pPr algn="r" fontAlgn="base"/>
                      <a:r>
                        <a:rPr lang="en-US" sz="1200" dirty="0">
                          <a:effectLst/>
                        </a:rPr>
                        <a:t>26​</a:t>
                      </a:r>
                      <a:endParaRPr lang="en-US" dirty="0">
                        <a:effectLst/>
                      </a:endParaRPr>
                    </a:p>
                  </a:txBody>
                  <a:tcPr anchor="ctr"/>
                </a:tc>
                <a:extLst>
                  <a:ext uri="{0D108BD9-81ED-4DB2-BD59-A6C34878D82A}">
                    <a16:rowId xmlns:a16="http://schemas.microsoft.com/office/drawing/2014/main" val="1259109788"/>
                  </a:ext>
                </a:extLst>
              </a:tr>
              <a:tr h="257175">
                <a:tc>
                  <a:txBody>
                    <a:bodyPr/>
                    <a:lstStyle/>
                    <a:p>
                      <a:pPr lvl="1" fontAlgn="base"/>
                      <a:r>
                        <a:rPr lang="en-US" sz="1050" i="1" dirty="0">
                          <a:effectLst/>
                        </a:rPr>
                        <a:t>$32,000 – $44,000</a:t>
                      </a:r>
                    </a:p>
                  </a:txBody>
                  <a:tcPr anchor="ctr"/>
                </a:tc>
                <a:tc>
                  <a:txBody>
                    <a:bodyPr/>
                    <a:lstStyle/>
                    <a:p>
                      <a:pPr lvl="1" algn="ctr" fontAlgn="base"/>
                      <a:r>
                        <a:rPr lang="en-US" sz="1050" i="1" dirty="0">
                          <a:effectLst/>
                        </a:rPr>
                        <a:t>20</a:t>
                      </a:r>
                    </a:p>
                  </a:txBody>
                  <a:tcPr anchor="ctr"/>
                </a:tc>
                <a:extLst>
                  <a:ext uri="{0D108BD9-81ED-4DB2-BD59-A6C34878D82A}">
                    <a16:rowId xmlns:a16="http://schemas.microsoft.com/office/drawing/2014/main" val="1112675746"/>
                  </a:ext>
                </a:extLst>
              </a:tr>
              <a:tr h="257175">
                <a:tc>
                  <a:txBody>
                    <a:bodyPr/>
                    <a:lstStyle/>
                    <a:p>
                      <a:pPr lvl="1" fontAlgn="base"/>
                      <a:r>
                        <a:rPr lang="en-US" sz="1050" i="1" dirty="0">
                          <a:effectLst/>
                        </a:rPr>
                        <a:t>$45,000 - $64,000</a:t>
                      </a:r>
                    </a:p>
                  </a:txBody>
                  <a:tcPr anchor="ctr"/>
                </a:tc>
                <a:tc>
                  <a:txBody>
                    <a:bodyPr/>
                    <a:lstStyle/>
                    <a:p>
                      <a:pPr lvl="1" algn="ctr" fontAlgn="base"/>
                      <a:r>
                        <a:rPr lang="en-US" sz="1050" i="1" dirty="0">
                          <a:effectLst/>
                        </a:rPr>
                        <a:t>6</a:t>
                      </a:r>
                    </a:p>
                  </a:txBody>
                  <a:tcPr anchor="ctr"/>
                </a:tc>
                <a:extLst>
                  <a:ext uri="{0D108BD9-81ED-4DB2-BD59-A6C34878D82A}">
                    <a16:rowId xmlns:a16="http://schemas.microsoft.com/office/drawing/2014/main" val="1943253954"/>
                  </a:ext>
                </a:extLst>
              </a:tr>
              <a:tr h="257175">
                <a:tc>
                  <a:txBody>
                    <a:bodyPr/>
                    <a:lstStyle/>
                    <a:p>
                      <a:pPr fontAlgn="base"/>
                      <a:r>
                        <a:rPr lang="en-US" sz="1200" dirty="0">
                          <a:effectLst/>
                        </a:rPr>
                        <a:t>$64,000 - $100,000​</a:t>
                      </a:r>
                      <a:endParaRPr lang="en-US" dirty="0">
                        <a:effectLst/>
                      </a:endParaRPr>
                    </a:p>
                  </a:txBody>
                  <a:tcPr anchor="ctr"/>
                </a:tc>
                <a:tc>
                  <a:txBody>
                    <a:bodyPr/>
                    <a:lstStyle/>
                    <a:p>
                      <a:pPr algn="r" fontAlgn="base"/>
                      <a:r>
                        <a:rPr lang="en-US" sz="1200" dirty="0">
                          <a:effectLst/>
                        </a:rPr>
                        <a:t>2​</a:t>
                      </a:r>
                      <a:endParaRPr lang="en-US" dirty="0">
                        <a:effectLst/>
                      </a:endParaRPr>
                    </a:p>
                  </a:txBody>
                  <a:tcPr anchor="ctr"/>
                </a:tc>
                <a:extLst>
                  <a:ext uri="{0D108BD9-81ED-4DB2-BD59-A6C34878D82A}">
                    <a16:rowId xmlns:a16="http://schemas.microsoft.com/office/drawing/2014/main" val="2432841513"/>
                  </a:ext>
                </a:extLst>
              </a:tr>
              <a:tr h="257175">
                <a:tc>
                  <a:txBody>
                    <a:bodyPr/>
                    <a:lstStyle/>
                    <a:p>
                      <a:pPr fontAlgn="base"/>
                      <a:r>
                        <a:rPr lang="en-US" sz="1200" dirty="0">
                          <a:effectLst/>
                        </a:rPr>
                        <a:t>  Over $100,000​</a:t>
                      </a:r>
                      <a:endParaRPr lang="en-US" dirty="0">
                        <a:effectLst/>
                      </a:endParaRPr>
                    </a:p>
                  </a:txBody>
                  <a:tcPr anchor="ctr"/>
                </a:tc>
                <a:tc>
                  <a:txBody>
                    <a:bodyPr/>
                    <a:lstStyle/>
                    <a:p>
                      <a:pPr algn="r" fontAlgn="base"/>
                      <a:r>
                        <a:rPr lang="en-US" sz="1200" dirty="0">
                          <a:effectLst/>
                        </a:rPr>
                        <a:t>0​</a:t>
                      </a:r>
                      <a:endParaRPr lang="en-US" dirty="0">
                        <a:effectLst/>
                      </a:endParaRPr>
                    </a:p>
                  </a:txBody>
                  <a:tcPr anchor="ctr"/>
                </a:tc>
                <a:extLst>
                  <a:ext uri="{0D108BD9-81ED-4DB2-BD59-A6C34878D82A}">
                    <a16:rowId xmlns:a16="http://schemas.microsoft.com/office/drawing/2014/main" val="167907254"/>
                  </a:ext>
                </a:extLst>
              </a:tr>
              <a:tr h="257175">
                <a:tc>
                  <a:txBody>
                    <a:bodyPr/>
                    <a:lstStyle/>
                    <a:p>
                      <a:pPr lvl="1" fontAlgn="base"/>
                      <a:r>
                        <a:rPr lang="en-US" sz="1200" b="1" dirty="0">
                          <a:effectLst/>
                        </a:rPr>
                        <a:t>Total​</a:t>
                      </a:r>
                      <a:endParaRPr lang="en-US" b="1" dirty="0">
                        <a:effectLst/>
                      </a:endParaRPr>
                    </a:p>
                  </a:txBody>
                  <a:tcPr anchor="ctr">
                    <a:lnB w="12700" cap="flat" cmpd="sng" algn="ctr">
                      <a:solidFill>
                        <a:schemeClr val="tx1"/>
                      </a:solidFill>
                      <a:prstDash val="solid"/>
                      <a:round/>
                      <a:headEnd type="none" w="med" len="med"/>
                      <a:tailEnd type="none" w="med" len="med"/>
                    </a:lnB>
                  </a:tcPr>
                </a:tc>
                <a:tc>
                  <a:txBody>
                    <a:bodyPr/>
                    <a:lstStyle/>
                    <a:p>
                      <a:pPr algn="r" fontAlgn="base"/>
                      <a:r>
                        <a:rPr lang="en-US" sz="1200" b="1" dirty="0">
                          <a:effectLst/>
                        </a:rPr>
                        <a:t>42​</a:t>
                      </a:r>
                      <a:endParaRPr lang="en-US" b="1" dirty="0">
                        <a:effectLst/>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5625804"/>
                  </a:ext>
                </a:extLst>
              </a:tr>
              <a:tr h="257175">
                <a:tc gridSpan="2">
                  <a:txBody>
                    <a:bodyPr/>
                    <a:lstStyle/>
                    <a:p>
                      <a:pPr fontAlgn="base"/>
                      <a:r>
                        <a:rPr lang="en-US" sz="1200" i="1" dirty="0">
                          <a:effectLst/>
                        </a:rPr>
                        <a:t>*Positions as of 12/31/21; excludes WV Conservation Agency and WV Agricultural Land Protection Authority funds ​</a:t>
                      </a:r>
                      <a:endParaRPr lang="en-US" i="1" dirty="0">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marL="0" marR="0" marT="0" marB="0" horzOverflow="overflow"/>
                </a:tc>
                <a:extLst>
                  <a:ext uri="{0D108BD9-81ED-4DB2-BD59-A6C34878D82A}">
                    <a16:rowId xmlns:a16="http://schemas.microsoft.com/office/drawing/2014/main" val="1171010095"/>
                  </a:ext>
                </a:extLst>
              </a:tr>
            </a:tbl>
          </a:graphicData>
        </a:graphic>
      </p:graphicFrame>
    </p:spTree>
    <p:extLst>
      <p:ext uri="{BB962C8B-B14F-4D97-AF65-F5344CB8AC3E}">
        <p14:creationId xmlns:p14="http://schemas.microsoft.com/office/powerpoint/2010/main" val="15416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down)">
                                      <p:cBhvr>
                                        <p:cTn id="7" dur="500"/>
                                        <p:tgtEl>
                                          <p:spTgt spid="45"/>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barn(outVertical)">
                                      <p:cBhvr>
                                        <p:cTn id="10"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408A054F-B5FA-4074-9C26-0E987CFDDDD7}"/>
              </a:ext>
            </a:extLst>
          </p:cNvPr>
          <p:cNvSpPr>
            <a:spLocks noGrp="1"/>
          </p:cNvSpPr>
          <p:nvPr>
            <p:ph type="pic" sz="quarter" idx="10"/>
          </p:nvPr>
        </p:nvSpPr>
        <p:spPr>
          <a:xfrm>
            <a:off x="0" y="0"/>
            <a:ext cx="9144000" cy="6858000"/>
          </a:xfrm>
          <a:solidFill>
            <a:schemeClr val="bg1"/>
          </a:solidFill>
        </p:spPr>
      </p:sp>
      <p:sp>
        <p:nvSpPr>
          <p:cNvPr id="45" name="Rectangle 44">
            <a:extLst>
              <a:ext uri="{FF2B5EF4-FFF2-40B4-BE49-F238E27FC236}">
                <a16:creationId xmlns:a16="http://schemas.microsoft.com/office/drawing/2014/main" id="{9D8CC753-FBBA-4477-ACAC-51D7AA9858AE}"/>
              </a:ext>
            </a:extLst>
          </p:cNvPr>
          <p:cNvSpPr/>
          <p:nvPr/>
        </p:nvSpPr>
        <p:spPr>
          <a:xfrm>
            <a:off x="0" y="6198198"/>
            <a:ext cx="9144000" cy="666195"/>
          </a:xfrm>
          <a:prstGeom prst="rect">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6" name="TextBox 45">
            <a:extLst>
              <a:ext uri="{FF2B5EF4-FFF2-40B4-BE49-F238E27FC236}">
                <a16:creationId xmlns:a16="http://schemas.microsoft.com/office/drawing/2014/main" id="{CA070B4A-D954-4408-B0C1-4A3AB2E9D2BE}"/>
              </a:ext>
            </a:extLst>
          </p:cNvPr>
          <p:cNvSpPr txBox="1"/>
          <p:nvPr/>
        </p:nvSpPr>
        <p:spPr>
          <a:xfrm>
            <a:off x="2140491" y="6403468"/>
            <a:ext cx="4565109" cy="253916"/>
          </a:xfrm>
          <a:prstGeom prst="rect">
            <a:avLst/>
          </a:prstGeom>
          <a:noFill/>
        </p:spPr>
        <p:txBody>
          <a:bodyPr wrap="square" rtlCol="0">
            <a:spAutoFit/>
          </a:bodyPr>
          <a:lstStyle/>
          <a:p>
            <a:pPr algn="ctr"/>
            <a:r>
              <a:rPr lang="en-ID" sz="1050" b="1" dirty="0">
                <a:solidFill>
                  <a:schemeClr val="bg2"/>
                </a:solidFill>
                <a:latin typeface="Montserrat" panose="00000500000000000000" pitchFamily="50" charset="0"/>
              </a:rPr>
              <a:t>WEST VIRGINIA DEPARTMENT OF AGRICULTURE</a:t>
            </a:r>
          </a:p>
        </p:txBody>
      </p:sp>
      <p:pic>
        <p:nvPicPr>
          <p:cNvPr id="47" name="Picture 46" descr="A picture containing logo&#10;&#10;Description automatically generated">
            <a:extLst>
              <a:ext uri="{FF2B5EF4-FFF2-40B4-BE49-F238E27FC236}">
                <a16:creationId xmlns:a16="http://schemas.microsoft.com/office/drawing/2014/main" id="{2BE67A9F-F7CC-4474-B4EA-A57FA64A5B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909" y="6313717"/>
            <a:ext cx="483985" cy="433419"/>
          </a:xfrm>
          <a:prstGeom prst="rect">
            <a:avLst/>
          </a:prstGeom>
        </p:spPr>
      </p:pic>
      <p:sp>
        <p:nvSpPr>
          <p:cNvPr id="8" name="TextBox 7">
            <a:extLst>
              <a:ext uri="{FF2B5EF4-FFF2-40B4-BE49-F238E27FC236}">
                <a16:creationId xmlns:a16="http://schemas.microsoft.com/office/drawing/2014/main" id="{019A55BC-C36B-4997-AE84-F8BB40DA27DE}"/>
              </a:ext>
            </a:extLst>
          </p:cNvPr>
          <p:cNvSpPr txBox="1"/>
          <p:nvPr/>
        </p:nvSpPr>
        <p:spPr>
          <a:xfrm>
            <a:off x="1012054" y="340205"/>
            <a:ext cx="7119891" cy="1446550"/>
          </a:xfrm>
          <a:prstGeom prst="rect">
            <a:avLst/>
          </a:prstGeom>
          <a:noFill/>
        </p:spPr>
        <p:txBody>
          <a:bodyPr wrap="square" lIns="91440" tIns="45720" rIns="91440" bIns="45720" anchor="t">
            <a:spAutoFit/>
          </a:bodyPr>
          <a:lstStyle/>
          <a:p>
            <a:pPr algn="ctr"/>
            <a:r>
              <a:rPr lang="en-US" sz="4400" b="1" dirty="0">
                <a:solidFill>
                  <a:srgbClr val="273C8D"/>
                </a:solidFill>
                <a:latin typeface="Times New Roman"/>
                <a:cs typeface="Times New Roman"/>
              </a:rPr>
              <a:t>Improvement and Supplemental Requests</a:t>
            </a:r>
          </a:p>
        </p:txBody>
      </p:sp>
      <p:graphicFrame>
        <p:nvGraphicFramePr>
          <p:cNvPr id="10" name="Content Placeholder 3">
            <a:extLst>
              <a:ext uri="{FF2B5EF4-FFF2-40B4-BE49-F238E27FC236}">
                <a16:creationId xmlns:a16="http://schemas.microsoft.com/office/drawing/2014/main" id="{E53798AB-002E-4274-93C5-457079989243}"/>
              </a:ext>
            </a:extLst>
          </p:cNvPr>
          <p:cNvGraphicFramePr>
            <a:graphicFrameLocks/>
          </p:cNvGraphicFramePr>
          <p:nvPr>
            <p:extLst>
              <p:ext uri="{D42A27DB-BD31-4B8C-83A1-F6EECF244321}">
                <p14:modId xmlns:p14="http://schemas.microsoft.com/office/powerpoint/2010/main" val="2030393993"/>
              </p:ext>
            </p:extLst>
          </p:nvPr>
        </p:nvGraphicFramePr>
        <p:xfrm>
          <a:off x="168416" y="2225299"/>
          <a:ext cx="8817746" cy="3263554"/>
        </p:xfrm>
        <a:graphic>
          <a:graphicData uri="http://schemas.openxmlformats.org/drawingml/2006/table">
            <a:tbl>
              <a:tblPr>
                <a:tableStyleId>{5C22544A-7EE6-4342-B048-85BDC9FD1C3A}</a:tableStyleId>
              </a:tblPr>
              <a:tblGrid>
                <a:gridCol w="1003136">
                  <a:extLst>
                    <a:ext uri="{9D8B030D-6E8A-4147-A177-3AD203B41FA5}">
                      <a16:colId xmlns:a16="http://schemas.microsoft.com/office/drawing/2014/main" val="3286849192"/>
                    </a:ext>
                  </a:extLst>
                </a:gridCol>
                <a:gridCol w="1003136">
                  <a:extLst>
                    <a:ext uri="{9D8B030D-6E8A-4147-A177-3AD203B41FA5}">
                      <a16:colId xmlns:a16="http://schemas.microsoft.com/office/drawing/2014/main" val="3909855495"/>
                    </a:ext>
                  </a:extLst>
                </a:gridCol>
                <a:gridCol w="3231815">
                  <a:extLst>
                    <a:ext uri="{9D8B030D-6E8A-4147-A177-3AD203B41FA5}">
                      <a16:colId xmlns:a16="http://schemas.microsoft.com/office/drawing/2014/main" val="3918903254"/>
                    </a:ext>
                  </a:extLst>
                </a:gridCol>
                <a:gridCol w="1071817">
                  <a:extLst>
                    <a:ext uri="{9D8B030D-6E8A-4147-A177-3AD203B41FA5}">
                      <a16:colId xmlns:a16="http://schemas.microsoft.com/office/drawing/2014/main" val="2768682164"/>
                    </a:ext>
                  </a:extLst>
                </a:gridCol>
                <a:gridCol w="1253921">
                  <a:extLst>
                    <a:ext uri="{9D8B030D-6E8A-4147-A177-3AD203B41FA5}">
                      <a16:colId xmlns:a16="http://schemas.microsoft.com/office/drawing/2014/main" val="3908507429"/>
                    </a:ext>
                  </a:extLst>
                </a:gridCol>
                <a:gridCol w="1253921">
                  <a:extLst>
                    <a:ext uri="{9D8B030D-6E8A-4147-A177-3AD203B41FA5}">
                      <a16:colId xmlns:a16="http://schemas.microsoft.com/office/drawing/2014/main" val="3757102569"/>
                    </a:ext>
                  </a:extLst>
                </a:gridCol>
              </a:tblGrid>
              <a:tr h="542631">
                <a:tc>
                  <a:txBody>
                    <a:bodyPr/>
                    <a:lstStyle/>
                    <a:p>
                      <a:pPr algn="ctr" fontAlgn="ctr"/>
                      <a:r>
                        <a:rPr lang="en-US" sz="1200" b="1" u="none" strike="noStrike" dirty="0">
                          <a:effectLst/>
                        </a:rPr>
                        <a:t>Priority</a:t>
                      </a:r>
                      <a:endParaRPr lang="en-US" sz="1200" b="1" i="0" u="none" strike="noStrike" dirty="0">
                        <a:solidFill>
                          <a:srgbClr val="FFFFFF"/>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1" u="none" strike="noStrike" dirty="0">
                          <a:effectLst/>
                        </a:rPr>
                        <a:t>Fund</a:t>
                      </a:r>
                      <a:endParaRPr lang="en-US" sz="1200" b="1" i="0" u="none" strike="noStrike" dirty="0">
                        <a:solidFill>
                          <a:srgbClr val="FFFFFF"/>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1" u="none" strike="noStrike" dirty="0">
                          <a:effectLst/>
                        </a:rPr>
                        <a:t>Program</a:t>
                      </a:r>
                      <a:endParaRPr lang="en-US" sz="1200" b="1" i="0" u="none" strike="noStrike" dirty="0">
                        <a:solidFill>
                          <a:srgbClr val="FFFFFF"/>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1" u="none" strike="noStrike" dirty="0">
                          <a:effectLst/>
                        </a:rPr>
                        <a:t>Total </a:t>
                      </a:r>
                      <a:br>
                        <a:rPr lang="en-US" sz="1200" b="1" u="none" strike="noStrike" dirty="0">
                          <a:effectLst/>
                        </a:rPr>
                      </a:br>
                      <a:r>
                        <a:rPr lang="en-US" sz="1200" b="1" u="none" strike="noStrike" dirty="0">
                          <a:effectLst/>
                        </a:rPr>
                        <a:t>Request</a:t>
                      </a:r>
                      <a:endParaRPr lang="en-US" sz="1200" b="1" i="0" u="none" strike="noStrike" dirty="0">
                        <a:solidFill>
                          <a:srgbClr val="FFFFFF"/>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1" u="none" strike="noStrike" dirty="0">
                          <a:effectLst/>
                        </a:rPr>
                        <a:t>FY22 Supplemental</a:t>
                      </a:r>
                      <a:endParaRPr lang="en-US" sz="1200" b="1" i="0" u="none" strike="noStrike" dirty="0">
                        <a:solidFill>
                          <a:srgbClr val="FFFFFF"/>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1" u="none" strike="noStrike" dirty="0">
                          <a:effectLst/>
                        </a:rPr>
                        <a:t>FY23 Improvement</a:t>
                      </a:r>
                      <a:endParaRPr lang="en-US" sz="1200" b="1" i="0" u="none" strike="noStrike" dirty="0">
                        <a:solidFill>
                          <a:srgbClr val="FFFFFF"/>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9158492"/>
                  </a:ext>
                </a:extLst>
              </a:tr>
              <a:tr h="281775">
                <a:tc gridSpan="2">
                  <a:txBody>
                    <a:bodyPr/>
                    <a:lstStyle/>
                    <a:p>
                      <a:pPr algn="l" fontAlgn="ctr"/>
                      <a:r>
                        <a:rPr lang="en-US" sz="1200" b="1" u="none" strike="noStrike" dirty="0">
                          <a:effectLst/>
                        </a:rPr>
                        <a:t>General Revenue</a:t>
                      </a: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200" u="none" strike="noStrike" dirty="0">
                          <a:effectLst/>
                        </a:rPr>
                        <a:t> </a:t>
                      </a:r>
                      <a:endParaRPr lang="en-US" sz="1200" b="1" i="0" u="none" strike="noStrike" dirty="0">
                        <a:solidFill>
                          <a:srgbClr val="FFFFFF"/>
                        </a:solidFill>
                        <a:effectLst/>
                        <a:latin typeface="Arial Narrow" panose="020B0606020202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rPr>
                        <a:t> </a:t>
                      </a:r>
                      <a:endParaRPr lang="en-US" sz="1200" b="1" i="0" u="none" strike="noStrike" dirty="0">
                        <a:solidFill>
                          <a:srgbClr val="FFFFFF"/>
                        </a:solidFill>
                        <a:effectLst/>
                        <a:latin typeface="Arial Narrow" panose="020B0606020202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rPr>
                        <a:t> </a:t>
                      </a:r>
                      <a:endParaRPr lang="en-US" sz="1200" b="1" i="0" u="none" strike="noStrike" dirty="0">
                        <a:solidFill>
                          <a:srgbClr val="FFFFFF"/>
                        </a:solidFill>
                        <a:effectLst/>
                        <a:latin typeface="Arial Narrow" panose="020B0606020202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rPr>
                        <a:t> </a:t>
                      </a:r>
                      <a:endParaRPr lang="en-US" sz="1200" b="1" i="0" u="none" strike="noStrike" dirty="0">
                        <a:solidFill>
                          <a:srgbClr val="FFFFFF"/>
                        </a:solidFill>
                        <a:effectLst/>
                        <a:latin typeface="Arial Narrow" panose="020B0606020202030204" pitchFamily="34" charset="0"/>
                      </a:endParaRPr>
                    </a:p>
                  </a:txBody>
                  <a:tcPr marL="9525" marR="9525" marT="9525" marB="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6599704"/>
                  </a:ext>
                </a:extLst>
              </a:tr>
              <a:tr h="265778">
                <a:tc>
                  <a:txBody>
                    <a:bodyPr/>
                    <a:lstStyle/>
                    <a:p>
                      <a:pPr algn="ctr" fontAlgn="ctr"/>
                      <a:r>
                        <a:rPr lang="en-US" sz="1200" u="none" strike="noStrike" dirty="0">
                          <a:effectLst/>
                        </a:rPr>
                        <a:t>1</a:t>
                      </a:r>
                      <a:endParaRPr lang="en-US" sz="12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rPr>
                        <a:t>0131</a:t>
                      </a:r>
                      <a:endParaRPr lang="en-US" sz="12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u="none" strike="noStrike" dirty="0">
                          <a:effectLst/>
                        </a:rPr>
                        <a:t>Guthrie Laboratory (FY22 -or-  FY23)</a:t>
                      </a:r>
                      <a:endParaRPr lang="en-US" sz="1200" b="0" i="0" u="none" strike="noStrike" dirty="0">
                        <a:solidFill>
                          <a:srgbClr val="000000"/>
                        </a:solidFill>
                        <a:effectLst/>
                        <a:latin typeface="Arial Narrow" panose="020B0606020202030204" pitchFamily="34" charset="0"/>
                      </a:endParaRP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u="none" strike="noStrike" dirty="0">
                          <a:effectLst/>
                        </a:rPr>
                        <a:t>55,000,000 </a:t>
                      </a:r>
                      <a:endParaRPr lang="en-US" sz="1200" b="0" i="0" u="none" strike="noStrike" dirty="0">
                        <a:solidFill>
                          <a:srgbClr val="000000"/>
                        </a:solidFill>
                        <a:effectLst/>
                        <a:latin typeface="Arial Narrow" panose="020B0606020202030204" pitchFamily="34" charset="0"/>
                      </a:endParaRPr>
                    </a:p>
                  </a:txBody>
                  <a:tcPr marL="1828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sym typeface="Wingdings" panose="05000000000000000000" pitchFamily="2" charset="2"/>
                        </a:rPr>
                        <a:t></a:t>
                      </a:r>
                      <a:endParaRPr lang="en-US"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lang="en-US"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2913334"/>
                  </a:ext>
                </a:extLst>
              </a:tr>
              <a:tr h="242452">
                <a:tc>
                  <a:txBody>
                    <a:bodyPr/>
                    <a:lstStyle/>
                    <a:p>
                      <a:pPr algn="ctr" fontAlgn="ctr"/>
                      <a:r>
                        <a:rPr lang="en-US" sz="1200" u="none" strike="noStrike" dirty="0">
                          <a:effectLst/>
                        </a:rPr>
                        <a:t>2</a:t>
                      </a:r>
                      <a:endParaRPr lang="en-US" sz="12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rPr>
                        <a:t>0135</a:t>
                      </a:r>
                      <a:endParaRPr lang="en-US" sz="12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u="none" strike="noStrike" dirty="0">
                          <a:effectLst/>
                        </a:rPr>
                        <a:t>Meat and Poultry Inspection</a:t>
                      </a:r>
                      <a:endParaRPr lang="en-US" sz="1200" b="0" i="0" u="none" strike="noStrike" dirty="0">
                        <a:solidFill>
                          <a:srgbClr val="000000"/>
                        </a:solidFill>
                        <a:effectLst/>
                        <a:latin typeface="Arial Narrow" panose="020B0606020202030204" pitchFamily="34" charset="0"/>
                      </a:endParaRP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u="none" strike="noStrike" dirty="0">
                          <a:effectLst/>
                        </a:rPr>
                        <a:t>300,000 </a:t>
                      </a:r>
                      <a:endParaRPr lang="en-US" sz="1200" b="0" i="0" u="none" strike="noStrike" dirty="0">
                        <a:solidFill>
                          <a:srgbClr val="000000"/>
                        </a:solidFill>
                        <a:effectLst/>
                        <a:latin typeface="Arial Narrow" panose="020B0606020202030204" pitchFamily="34" charset="0"/>
                      </a:endParaRPr>
                    </a:p>
                  </a:txBody>
                  <a:tcPr marL="1828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lang="en-US"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3340986"/>
                  </a:ext>
                </a:extLst>
              </a:tr>
              <a:tr h="242452">
                <a:tc>
                  <a:txBody>
                    <a:bodyPr/>
                    <a:lstStyle/>
                    <a:p>
                      <a:pPr algn="ctr" fontAlgn="ctr"/>
                      <a:r>
                        <a:rPr lang="en-US" sz="1200" u="none" strike="noStrike" dirty="0">
                          <a:effectLst/>
                        </a:rPr>
                        <a:t>3</a:t>
                      </a:r>
                      <a:endParaRPr lang="en-US" sz="12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rPr>
                        <a:t>0131</a:t>
                      </a:r>
                      <a:endParaRPr lang="en-US" sz="12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u="none" strike="noStrike" dirty="0">
                          <a:effectLst/>
                        </a:rPr>
                        <a:t>WV Grown Program</a:t>
                      </a:r>
                      <a:endParaRPr lang="en-US" sz="1200" b="0" i="0" u="none" strike="noStrike" dirty="0">
                        <a:solidFill>
                          <a:srgbClr val="000000"/>
                        </a:solidFill>
                        <a:effectLst/>
                        <a:latin typeface="Arial Narrow" panose="020B0606020202030204" pitchFamily="34" charset="0"/>
                      </a:endParaRP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u="none" strike="noStrike" dirty="0">
                          <a:effectLst/>
                        </a:rPr>
                        <a:t>1,000,000 </a:t>
                      </a:r>
                      <a:endParaRPr lang="en-US" sz="1200" b="0" i="0" u="none" strike="noStrike" dirty="0">
                        <a:solidFill>
                          <a:srgbClr val="000000"/>
                        </a:solidFill>
                        <a:effectLst/>
                        <a:latin typeface="Arial Narrow" panose="020B0606020202030204" pitchFamily="34" charset="0"/>
                      </a:endParaRPr>
                    </a:p>
                  </a:txBody>
                  <a:tcPr marL="1828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rPr>
                        <a:t> </a:t>
                      </a:r>
                      <a:endParaRPr lang="en-US"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lang="en-US"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6726234"/>
                  </a:ext>
                </a:extLst>
              </a:tr>
              <a:tr h="242452">
                <a:tc>
                  <a:txBody>
                    <a:bodyPr/>
                    <a:lstStyle/>
                    <a:p>
                      <a:pPr algn="ctr" fontAlgn="ctr"/>
                      <a:r>
                        <a:rPr lang="en-US" sz="1200" u="none" strike="noStrike" dirty="0">
                          <a:effectLst/>
                        </a:rPr>
                        <a:t>4</a:t>
                      </a:r>
                      <a:endParaRPr lang="en-US" sz="12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rPr>
                        <a:t>0131</a:t>
                      </a:r>
                      <a:endParaRPr lang="en-US" sz="12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u="none" strike="noStrike" dirty="0">
                          <a:effectLst/>
                        </a:rPr>
                        <a:t>Fresh Food Act</a:t>
                      </a:r>
                      <a:endParaRPr lang="en-US" sz="1200" b="0" i="0" u="none" strike="noStrike" dirty="0">
                        <a:solidFill>
                          <a:srgbClr val="000000"/>
                        </a:solidFill>
                        <a:effectLst/>
                        <a:latin typeface="Arial Narrow" panose="020B0606020202030204" pitchFamily="34" charset="0"/>
                      </a:endParaRP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u="none" strike="noStrike" dirty="0">
                          <a:effectLst/>
                        </a:rPr>
                        <a:t>250,000 </a:t>
                      </a:r>
                      <a:endParaRPr lang="en-US" sz="1200" b="0" i="0" u="none" strike="noStrike" dirty="0">
                        <a:solidFill>
                          <a:srgbClr val="000000"/>
                        </a:solidFill>
                        <a:effectLst/>
                        <a:latin typeface="Arial Narrow" panose="020B0606020202030204" pitchFamily="34" charset="0"/>
                      </a:endParaRPr>
                    </a:p>
                  </a:txBody>
                  <a:tcPr marL="1828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lang="en-US"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9920735"/>
                  </a:ext>
                </a:extLst>
              </a:tr>
              <a:tr h="242452">
                <a:tc>
                  <a:txBody>
                    <a:bodyPr/>
                    <a:lstStyle/>
                    <a:p>
                      <a:pPr algn="ctr" fontAlgn="ctr"/>
                      <a:r>
                        <a:rPr lang="en-US" sz="1200" u="none" strike="noStrike" dirty="0">
                          <a:effectLst/>
                        </a:rPr>
                        <a:t>5</a:t>
                      </a:r>
                      <a:endParaRPr lang="en-US" sz="12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rPr>
                        <a:t>0131</a:t>
                      </a:r>
                      <a:endParaRPr lang="en-US" sz="12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u="none" strike="noStrike" dirty="0">
                          <a:effectLst/>
                        </a:rPr>
                        <a:t>Salary Enhancement</a:t>
                      </a:r>
                      <a:endParaRPr lang="en-US" sz="1200" b="0" i="0" u="none" strike="noStrike" dirty="0">
                        <a:solidFill>
                          <a:srgbClr val="000000"/>
                        </a:solidFill>
                        <a:effectLst/>
                        <a:latin typeface="Arial Narrow" panose="020B0606020202030204" pitchFamily="34" charset="0"/>
                      </a:endParaRP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u="none" strike="noStrike" dirty="0">
                          <a:effectLst/>
                        </a:rPr>
                        <a:t>250,000 </a:t>
                      </a:r>
                      <a:endParaRPr lang="en-US" sz="1200" b="0" i="0" u="none" strike="noStrike" dirty="0">
                        <a:solidFill>
                          <a:srgbClr val="000000"/>
                        </a:solidFill>
                        <a:effectLst/>
                        <a:latin typeface="Arial Narrow" panose="020B0606020202030204" pitchFamily="34" charset="0"/>
                      </a:endParaRPr>
                    </a:p>
                  </a:txBody>
                  <a:tcPr marL="1828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rPr>
                        <a:t> </a:t>
                      </a:r>
                      <a:endParaRPr lang="en-US"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lang="en-US"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781392"/>
                  </a:ext>
                </a:extLst>
              </a:tr>
              <a:tr h="253998">
                <a:tc>
                  <a:txBody>
                    <a:bodyPr/>
                    <a:lstStyle/>
                    <a:p>
                      <a:pPr algn="ctr" fontAlgn="ctr"/>
                      <a:r>
                        <a:rPr lang="en-US" sz="1200" u="none" strike="noStrike" dirty="0">
                          <a:effectLst/>
                        </a:rPr>
                        <a:t>6</a:t>
                      </a:r>
                      <a:endParaRPr lang="en-US" sz="12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rPr>
                        <a:t>0131</a:t>
                      </a:r>
                      <a:endParaRPr lang="en-US" sz="12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u="none" strike="noStrike" dirty="0">
                          <a:effectLst/>
                        </a:rPr>
                        <a:t>SNAP Stretch</a:t>
                      </a:r>
                      <a:endParaRPr lang="en-US" sz="1200" b="0" i="0" u="none" strike="noStrike" dirty="0">
                        <a:solidFill>
                          <a:srgbClr val="000000"/>
                        </a:solidFill>
                        <a:effectLst/>
                        <a:latin typeface="Arial Narrow" panose="020B0606020202030204" pitchFamily="34" charset="0"/>
                      </a:endParaRP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u="none" strike="noStrike" dirty="0">
                          <a:effectLst/>
                        </a:rPr>
                        <a:t>200,000 </a:t>
                      </a:r>
                      <a:endParaRPr lang="en-US" sz="1200" b="0" i="0" u="none" strike="noStrike" dirty="0">
                        <a:solidFill>
                          <a:srgbClr val="000000"/>
                        </a:solidFill>
                        <a:effectLst/>
                        <a:latin typeface="Arial Narrow" panose="020B0606020202030204" pitchFamily="34" charset="0"/>
                      </a:endParaRPr>
                    </a:p>
                  </a:txBody>
                  <a:tcPr marL="1828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 </a:t>
                      </a:r>
                      <a:endParaRPr lang="en-US" sz="1200" b="0"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lang="en-US" sz="1200" b="0"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316386"/>
                  </a:ext>
                </a:extLst>
              </a:tr>
              <a:tr h="242452">
                <a:tc gridSpan="6">
                  <a:txBody>
                    <a:bodyPr/>
                    <a:lstStyle/>
                    <a:p>
                      <a:pPr algn="l" fontAlgn="ctr"/>
                      <a:r>
                        <a:rPr lang="en-US" sz="1200" b="1" u="none" strike="noStrike" dirty="0">
                          <a:effectLst/>
                        </a:rPr>
                        <a:t>Special Revenue (Spending Authority Only) </a:t>
                      </a:r>
                      <a:endParaRPr lang="en-US" sz="1200" b="1" i="0" u="none" strike="noStrike" dirty="0">
                        <a:solidFill>
                          <a:srgbClr val="FFFFFF"/>
                        </a:solidFill>
                        <a:effectLst/>
                        <a:latin typeface="Arial" panose="020B060402020202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algn="ctr" fontAlgn="ctr"/>
                      <a:r>
                        <a:rPr lang="en-US" sz="1200" u="none" strike="noStrike" dirty="0">
                          <a:effectLst/>
                        </a:rPr>
                        <a:t> </a:t>
                      </a:r>
                      <a:endParaRPr lang="en-US" sz="1200" b="1" i="0" u="none" strike="noStrike" dirty="0">
                        <a:solidFill>
                          <a:srgbClr val="FFFFFF"/>
                        </a:solidFill>
                        <a:effectLst/>
                        <a:latin typeface="Arial Narrow" panose="020B0606020202030204" pitchFamily="34" charset="0"/>
                      </a:endParaRPr>
                    </a:p>
                  </a:txBody>
                  <a:tcPr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n-US" sz="1200" u="none" strike="noStrike" dirty="0">
                          <a:effectLst/>
                        </a:rPr>
                        <a:t> </a:t>
                      </a:r>
                      <a:endParaRPr lang="en-US" sz="1200" b="1" i="0" u="none" strike="noStrike" dirty="0">
                        <a:solidFill>
                          <a:srgbClr val="FFFFFF"/>
                        </a:solidFill>
                        <a:effectLst/>
                        <a:latin typeface="Arial Narrow" panose="020B0606020202030204" pitchFamily="34" charset="0"/>
                      </a:endParaRPr>
                    </a:p>
                  </a:txBody>
                  <a:tcPr marL="182880"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r>
                        <a:rPr lang="en-US" sz="1200" u="none" strike="noStrike" dirty="0">
                          <a:effectLst/>
                        </a:rPr>
                        <a:t> </a:t>
                      </a:r>
                      <a:endParaRPr lang="en-US" sz="1200" b="1" i="0" u="none" strike="noStrike" dirty="0">
                        <a:solidFill>
                          <a:srgbClr val="FFFFFF"/>
                        </a:solidFill>
                        <a:effectLst/>
                        <a:latin typeface="Arial" panose="020B060402020202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n-US" sz="1200" b="1" i="0" u="none" strike="noStrike" dirty="0">
                        <a:solidFill>
                          <a:srgbClr val="FFFFFF"/>
                        </a:solidFill>
                        <a:effectLst/>
                        <a:latin typeface="Arial" panose="020B0604020202020204" pitchFamily="34" charset="0"/>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284481"/>
                  </a:ext>
                </a:extLst>
              </a:tr>
              <a:tr h="222208">
                <a:tc>
                  <a:txBody>
                    <a:bodyPr/>
                    <a:lstStyle/>
                    <a:p>
                      <a:pPr algn="ctr" fontAlgn="ctr"/>
                      <a:r>
                        <a:rPr lang="en-US" sz="1200" u="none" strike="noStrike" dirty="0">
                          <a:effectLst/>
                        </a:rPr>
                        <a:t>1</a:t>
                      </a:r>
                      <a:endParaRPr lang="en-US" sz="12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rPr>
                        <a:t>1481</a:t>
                      </a:r>
                      <a:endParaRPr lang="en-US" sz="12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u="none" strike="noStrike" dirty="0">
                          <a:effectLst/>
                        </a:rPr>
                        <a:t>Spay Neuter Assistance Program Fund</a:t>
                      </a:r>
                      <a:endParaRPr lang="en-US" sz="1200" b="0" i="0" u="none" strike="noStrike" dirty="0">
                        <a:solidFill>
                          <a:srgbClr val="000000"/>
                        </a:solidFill>
                        <a:effectLst/>
                        <a:latin typeface="Arial Narrow" panose="020B0606020202030204" pitchFamily="34" charset="0"/>
                      </a:endParaRP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u="none" strike="noStrike" dirty="0">
                          <a:effectLst/>
                        </a:rPr>
                        <a:t>100,000 </a:t>
                      </a:r>
                      <a:endParaRPr lang="en-US" sz="1200" b="0" i="0" u="none" strike="noStrike" dirty="0">
                        <a:solidFill>
                          <a:srgbClr val="000000"/>
                        </a:solidFill>
                        <a:effectLst/>
                        <a:latin typeface="Arial Narrow" panose="020B0606020202030204" pitchFamily="34" charset="0"/>
                      </a:endParaRPr>
                    </a:p>
                  </a:txBody>
                  <a:tcPr marL="1828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lang="en-US"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lang="en-US"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1042586"/>
                  </a:ext>
                </a:extLst>
              </a:tr>
              <a:tr h="242452">
                <a:tc>
                  <a:txBody>
                    <a:bodyPr/>
                    <a:lstStyle/>
                    <a:p>
                      <a:pPr algn="ctr" fontAlgn="ctr"/>
                      <a:r>
                        <a:rPr lang="en-US" sz="1200" u="none" strike="noStrike" dirty="0">
                          <a:effectLst/>
                        </a:rPr>
                        <a:t>2</a:t>
                      </a:r>
                      <a:endParaRPr lang="en-US" sz="12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rPr>
                        <a:t>1423</a:t>
                      </a:r>
                      <a:endParaRPr lang="en-US" sz="12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u="none" strike="noStrike" dirty="0">
                          <a:effectLst/>
                        </a:rPr>
                        <a:t>Agriculture Development Fund</a:t>
                      </a:r>
                      <a:endParaRPr lang="en-US" sz="1200" b="0" i="0" u="none" strike="noStrike" dirty="0">
                        <a:solidFill>
                          <a:srgbClr val="000000"/>
                        </a:solidFill>
                        <a:effectLst/>
                        <a:latin typeface="Arial Narrow" panose="020B0606020202030204" pitchFamily="34" charset="0"/>
                      </a:endParaRP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u="none" strike="noStrike" dirty="0">
                          <a:effectLst/>
                        </a:rPr>
                        <a:t>500,000 </a:t>
                      </a:r>
                      <a:endParaRPr lang="en-US" sz="1200" b="0" i="0" u="none" strike="noStrike" dirty="0">
                        <a:solidFill>
                          <a:srgbClr val="000000"/>
                        </a:solidFill>
                        <a:effectLst/>
                        <a:latin typeface="Arial Narrow" panose="020B0606020202030204" pitchFamily="34" charset="0"/>
                      </a:endParaRPr>
                    </a:p>
                  </a:txBody>
                  <a:tcPr marL="1828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lang="en-US"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lang="en-US"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1067792"/>
                  </a:ext>
                </a:extLst>
              </a:tr>
              <a:tr h="242452">
                <a:tc>
                  <a:txBody>
                    <a:bodyPr/>
                    <a:lstStyle/>
                    <a:p>
                      <a:pPr algn="ctr" fontAlgn="ctr"/>
                      <a:r>
                        <a:rPr lang="en-US" sz="1200" u="none" strike="noStrike" dirty="0">
                          <a:effectLst/>
                        </a:rPr>
                        <a:t>3</a:t>
                      </a:r>
                      <a:endParaRPr lang="en-US" sz="12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u="none" strike="noStrike" dirty="0">
                          <a:effectLst/>
                        </a:rPr>
                        <a:t>1422</a:t>
                      </a:r>
                      <a:endParaRPr lang="en-US" sz="12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u="none" strike="noStrike" dirty="0">
                          <a:effectLst/>
                        </a:rPr>
                        <a:t>Agriculture Investment Fund</a:t>
                      </a:r>
                      <a:endParaRPr lang="en-US" sz="1200" b="0" i="0" u="none" strike="noStrike" dirty="0">
                        <a:solidFill>
                          <a:srgbClr val="000000"/>
                        </a:solidFill>
                        <a:effectLst/>
                        <a:latin typeface="Arial Narrow" panose="020B0606020202030204" pitchFamily="34" charset="0"/>
                      </a:endParaRP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u="none" strike="noStrike" dirty="0">
                          <a:effectLst/>
                        </a:rPr>
                        <a:t>500,000 </a:t>
                      </a:r>
                      <a:endParaRPr lang="en-US" sz="1200" b="0" i="0" u="none" strike="noStrike" dirty="0">
                        <a:solidFill>
                          <a:srgbClr val="000000"/>
                        </a:solidFill>
                        <a:effectLst/>
                        <a:latin typeface="Arial Narrow" panose="020B0606020202030204" pitchFamily="34" charset="0"/>
                      </a:endParaRPr>
                    </a:p>
                  </a:txBody>
                  <a:tcPr marL="1828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lang="en-US"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lang="en-US"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5269903"/>
                  </a:ext>
                </a:extLst>
              </a:tr>
            </a:tbl>
          </a:graphicData>
        </a:graphic>
      </p:graphicFrame>
    </p:spTree>
    <p:extLst>
      <p:ext uri="{BB962C8B-B14F-4D97-AF65-F5344CB8AC3E}">
        <p14:creationId xmlns:p14="http://schemas.microsoft.com/office/powerpoint/2010/main" val="153182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down)">
                                      <p:cBhvr>
                                        <p:cTn id="7" dur="500"/>
                                        <p:tgtEl>
                                          <p:spTgt spid="45"/>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barn(outVertical)">
                                      <p:cBhvr>
                                        <p:cTn id="10"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951B30E-9A31-43DD-9C18-5C3D37846016}"/>
              </a:ext>
            </a:extLst>
          </p:cNvPr>
          <p:cNvSpPr/>
          <p:nvPr/>
        </p:nvSpPr>
        <p:spPr>
          <a:xfrm>
            <a:off x="251670" y="276227"/>
            <a:ext cx="8635155" cy="5812630"/>
          </a:xfrm>
          <a:prstGeom prst="rect">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Rectangle 12">
            <a:extLst>
              <a:ext uri="{FF2B5EF4-FFF2-40B4-BE49-F238E27FC236}">
                <a16:creationId xmlns:a16="http://schemas.microsoft.com/office/drawing/2014/main" id="{37622B53-05FB-4C44-8A38-3ACF3EE5C61F}"/>
              </a:ext>
            </a:extLst>
          </p:cNvPr>
          <p:cNvSpPr/>
          <p:nvPr/>
        </p:nvSpPr>
        <p:spPr>
          <a:xfrm>
            <a:off x="1679699" y="1950468"/>
            <a:ext cx="5795299" cy="1938992"/>
          </a:xfrm>
          <a:prstGeom prst="rect">
            <a:avLst/>
          </a:prstGeom>
        </p:spPr>
        <p:txBody>
          <a:bodyPr wrap="square">
            <a:spAutoFit/>
          </a:bodyPr>
          <a:lstStyle/>
          <a:p>
            <a:pPr algn="ctr"/>
            <a:r>
              <a:rPr lang="en-US" sz="6000" b="1" dirty="0">
                <a:solidFill>
                  <a:schemeClr val="bg1"/>
                </a:solidFill>
                <a:latin typeface="Times New Roman" panose="02020603050405020304" pitchFamily="18" charset="0"/>
                <a:cs typeface="Times New Roman" panose="02020603050405020304" pitchFamily="18" charset="0"/>
              </a:rPr>
              <a:t>General Revenue Requests</a:t>
            </a:r>
          </a:p>
        </p:txBody>
      </p:sp>
      <p:pic>
        <p:nvPicPr>
          <p:cNvPr id="38" name="Picture 37" descr="A picture containing logo&#10;&#10;Description automatically generated">
            <a:extLst>
              <a:ext uri="{FF2B5EF4-FFF2-40B4-BE49-F238E27FC236}">
                <a16:creationId xmlns:a16="http://schemas.microsoft.com/office/drawing/2014/main" id="{9F2DEB1F-BD5F-4403-B46C-C3C77B0723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4805" y="5642208"/>
            <a:ext cx="854389" cy="765124"/>
          </a:xfrm>
          <a:prstGeom prst="rect">
            <a:avLst/>
          </a:prstGeom>
        </p:spPr>
      </p:pic>
    </p:spTree>
    <p:extLst>
      <p:ext uri="{BB962C8B-B14F-4D97-AF65-F5344CB8AC3E}">
        <p14:creationId xmlns:p14="http://schemas.microsoft.com/office/powerpoint/2010/main" val="389011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3D9D2-31EB-464C-A30F-0364A9C497E4}"/>
              </a:ext>
            </a:extLst>
          </p:cNvPr>
          <p:cNvSpPr>
            <a:spLocks noGrp="1"/>
          </p:cNvSpPr>
          <p:nvPr>
            <p:ph type="ctrTitle"/>
          </p:nvPr>
        </p:nvSpPr>
        <p:spPr>
          <a:xfrm>
            <a:off x="319597" y="471045"/>
            <a:ext cx="8613298" cy="944562"/>
          </a:xfrm>
        </p:spPr>
        <p:txBody>
          <a:bodyPr/>
          <a:lstStyle/>
          <a:p>
            <a:r>
              <a:rPr lang="en-US" sz="4800" dirty="0">
                <a:solidFill>
                  <a:srgbClr val="273C8D"/>
                </a:solidFill>
                <a:latin typeface="Times New Roman" panose="02020603050405020304" pitchFamily="18" charset="0"/>
                <a:cs typeface="Times New Roman" panose="02020603050405020304" pitchFamily="18" charset="0"/>
              </a:rPr>
              <a:t>Guthrie Laboratory</a:t>
            </a:r>
            <a:endParaRPr lang="en-US" sz="48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924C468D-1838-4660-9A68-A0EC5D996A6E}"/>
              </a:ext>
            </a:extLst>
          </p:cNvPr>
          <p:cNvSpPr>
            <a:spLocks noGrp="1"/>
          </p:cNvSpPr>
          <p:nvPr>
            <p:ph type="subTitle" idx="1"/>
          </p:nvPr>
        </p:nvSpPr>
        <p:spPr>
          <a:xfrm>
            <a:off x="1129547" y="1240188"/>
            <a:ext cx="7084802" cy="350838"/>
          </a:xfrm>
        </p:spPr>
        <p:txBody>
          <a:bodyPr>
            <a:normAutofit/>
          </a:bodyPr>
          <a:lstStyle/>
          <a:p>
            <a:r>
              <a:rPr lang="en-US" sz="1600" dirty="0"/>
              <a:t>Fund 0131 | $55,000,000 | FY22 -or- FY23</a:t>
            </a:r>
            <a:endParaRPr lang="en-US" sz="1600" dirty="0">
              <a:solidFill>
                <a:srgbClr val="273C8D"/>
              </a:solidFill>
              <a:latin typeface="Montserrat" panose="00000500000000000000" pitchFamily="50" charset="0"/>
            </a:endParaRPr>
          </a:p>
        </p:txBody>
      </p:sp>
      <p:sp>
        <p:nvSpPr>
          <p:cNvPr id="8" name="Rectangle 7">
            <a:extLst>
              <a:ext uri="{FF2B5EF4-FFF2-40B4-BE49-F238E27FC236}">
                <a16:creationId xmlns:a16="http://schemas.microsoft.com/office/drawing/2014/main" id="{CE2DB866-AE57-49DB-B29A-973DC79A1755}"/>
              </a:ext>
            </a:extLst>
          </p:cNvPr>
          <p:cNvSpPr/>
          <p:nvPr/>
        </p:nvSpPr>
        <p:spPr>
          <a:xfrm>
            <a:off x="388750" y="2314576"/>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1" name="Rectangle 30">
            <a:extLst>
              <a:ext uri="{FF2B5EF4-FFF2-40B4-BE49-F238E27FC236}">
                <a16:creationId xmlns:a16="http://schemas.microsoft.com/office/drawing/2014/main" id="{8F59C84D-C469-4C3A-835C-34C57DB953A8}"/>
              </a:ext>
            </a:extLst>
          </p:cNvPr>
          <p:cNvSpPr/>
          <p:nvPr/>
        </p:nvSpPr>
        <p:spPr>
          <a:xfrm>
            <a:off x="558276" y="2388244"/>
            <a:ext cx="2141351" cy="3046988"/>
          </a:xfrm>
          <a:prstGeom prst="rect">
            <a:avLst/>
          </a:prstGeom>
        </p:spPr>
        <p:txBody>
          <a:bodyPr wrap="square">
            <a:spAutoFit/>
          </a:bodyPr>
          <a:lstStyle/>
          <a:p>
            <a:r>
              <a:rPr lang="en-US" sz="1600" dirty="0">
                <a:latin typeface="Times New Roman" panose="02020603050405020304" pitchFamily="18" charset="0"/>
                <a:cs typeface="Times New Roman" panose="02020603050405020304" pitchFamily="18" charset="0"/>
              </a:rPr>
              <a:t>This Improvement (or current-year Supplemental) Request will secure dedicated General Revenue funding with reappropriation language for site preparation and new lab construction at the Guthrie Agricultural Center. </a:t>
            </a:r>
          </a:p>
        </p:txBody>
      </p:sp>
      <p:sp>
        <p:nvSpPr>
          <p:cNvPr id="34" name="Rectangle 33">
            <a:extLst>
              <a:ext uri="{FF2B5EF4-FFF2-40B4-BE49-F238E27FC236}">
                <a16:creationId xmlns:a16="http://schemas.microsoft.com/office/drawing/2014/main" id="{E2FACC5D-18A1-4572-8A69-69121EEE17C6}"/>
              </a:ext>
            </a:extLst>
          </p:cNvPr>
          <p:cNvSpPr/>
          <p:nvPr/>
        </p:nvSpPr>
        <p:spPr>
          <a:xfrm>
            <a:off x="3251900" y="2314576"/>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Rectangle 39">
            <a:extLst>
              <a:ext uri="{FF2B5EF4-FFF2-40B4-BE49-F238E27FC236}">
                <a16:creationId xmlns:a16="http://schemas.microsoft.com/office/drawing/2014/main" id="{4375CC6B-3A65-44EC-89B4-BBD640271F34}"/>
              </a:ext>
            </a:extLst>
          </p:cNvPr>
          <p:cNvSpPr/>
          <p:nvPr/>
        </p:nvSpPr>
        <p:spPr>
          <a:xfrm>
            <a:off x="6118240" y="2314576"/>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9" name="Rectangle 48">
            <a:extLst>
              <a:ext uri="{FF2B5EF4-FFF2-40B4-BE49-F238E27FC236}">
                <a16:creationId xmlns:a16="http://schemas.microsoft.com/office/drawing/2014/main" id="{5D81D22C-0B1B-4843-BE55-C812F82724D8}"/>
              </a:ext>
            </a:extLst>
          </p:cNvPr>
          <p:cNvSpPr/>
          <p:nvPr/>
        </p:nvSpPr>
        <p:spPr>
          <a:xfrm>
            <a:off x="0" y="6198198"/>
            <a:ext cx="9144000" cy="666195"/>
          </a:xfrm>
          <a:prstGeom prst="rect">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0" name="TextBox 49">
            <a:extLst>
              <a:ext uri="{FF2B5EF4-FFF2-40B4-BE49-F238E27FC236}">
                <a16:creationId xmlns:a16="http://schemas.microsoft.com/office/drawing/2014/main" id="{9A4F5A2A-320B-4C13-88D6-EE327CCE4AB5}"/>
              </a:ext>
            </a:extLst>
          </p:cNvPr>
          <p:cNvSpPr txBox="1"/>
          <p:nvPr/>
        </p:nvSpPr>
        <p:spPr>
          <a:xfrm>
            <a:off x="2140491" y="6403468"/>
            <a:ext cx="4565109" cy="253916"/>
          </a:xfrm>
          <a:prstGeom prst="rect">
            <a:avLst/>
          </a:prstGeom>
          <a:noFill/>
        </p:spPr>
        <p:txBody>
          <a:bodyPr wrap="square" rtlCol="0">
            <a:spAutoFit/>
          </a:bodyPr>
          <a:lstStyle/>
          <a:p>
            <a:pPr algn="ctr"/>
            <a:r>
              <a:rPr lang="en-ID" sz="1050" b="1" dirty="0">
                <a:solidFill>
                  <a:schemeClr val="bg2"/>
                </a:solidFill>
                <a:latin typeface="Montserrat" panose="00000500000000000000" pitchFamily="50" charset="0"/>
              </a:rPr>
              <a:t>WEST VIRGINIA DEPARTMENT OF AGRICULTURE</a:t>
            </a:r>
          </a:p>
        </p:txBody>
      </p:sp>
      <p:pic>
        <p:nvPicPr>
          <p:cNvPr id="51" name="Picture 50" descr="A picture containing logo&#10;&#10;Description automatically generated">
            <a:extLst>
              <a:ext uri="{FF2B5EF4-FFF2-40B4-BE49-F238E27FC236}">
                <a16:creationId xmlns:a16="http://schemas.microsoft.com/office/drawing/2014/main" id="{9E61E234-4215-4070-BEE9-03E134F6B5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909" y="6313717"/>
            <a:ext cx="483985" cy="433419"/>
          </a:xfrm>
          <a:prstGeom prst="rect">
            <a:avLst/>
          </a:prstGeom>
        </p:spPr>
      </p:pic>
      <p:sp>
        <p:nvSpPr>
          <p:cNvPr id="25" name="Rectangle 24">
            <a:extLst>
              <a:ext uri="{FF2B5EF4-FFF2-40B4-BE49-F238E27FC236}">
                <a16:creationId xmlns:a16="http://schemas.microsoft.com/office/drawing/2014/main" id="{7A158828-F487-4E00-B6CF-4601A7AAAE55}"/>
              </a:ext>
            </a:extLst>
          </p:cNvPr>
          <p:cNvSpPr/>
          <p:nvPr/>
        </p:nvSpPr>
        <p:spPr>
          <a:xfrm>
            <a:off x="3501324" y="2409590"/>
            <a:ext cx="2141351" cy="2970044"/>
          </a:xfrm>
          <a:prstGeom prst="rect">
            <a:avLst/>
          </a:prstGeom>
        </p:spPr>
        <p:txBody>
          <a:bodyPr wrap="square">
            <a:spAutoFit/>
          </a:bodyPr>
          <a:lstStyle/>
          <a:p>
            <a:r>
              <a:rPr lang="en-US" sz="1700" dirty="0">
                <a:latin typeface="Times New Roman" panose="02020603050405020304" pitchFamily="18" charset="0"/>
                <a:cs typeface="Times New Roman" panose="02020603050405020304" pitchFamily="18" charset="0"/>
              </a:rPr>
              <a:t>A new facility designed by ZMM Architects &amp; Engineers, in partnership with CannonDesign, will provide 42,000 sq. ft. of purpose-built, modern laboratory and administrative space.</a:t>
            </a:r>
          </a:p>
        </p:txBody>
      </p:sp>
      <p:sp>
        <p:nvSpPr>
          <p:cNvPr id="26" name="Rectangle 25">
            <a:extLst>
              <a:ext uri="{FF2B5EF4-FFF2-40B4-BE49-F238E27FC236}">
                <a16:creationId xmlns:a16="http://schemas.microsoft.com/office/drawing/2014/main" id="{52868D0B-B797-48F0-A250-B5B607DD17A1}"/>
              </a:ext>
            </a:extLst>
          </p:cNvPr>
          <p:cNvSpPr/>
          <p:nvPr/>
        </p:nvSpPr>
        <p:spPr>
          <a:xfrm>
            <a:off x="6444373" y="2419533"/>
            <a:ext cx="2141351" cy="2954655"/>
          </a:xfrm>
          <a:prstGeom prst="rect">
            <a:avLst/>
          </a:prstGeom>
        </p:spPr>
        <p:txBody>
          <a:bodyPr wrap="square">
            <a:spAutoFit/>
          </a:bodyPr>
          <a:lstStyle/>
          <a:p>
            <a:r>
              <a:rPr lang="en-US" sz="1550" dirty="0">
                <a:latin typeface="Times New Roman" panose="02020603050405020304" pitchFamily="18" charset="0"/>
                <a:cs typeface="Times New Roman" panose="02020603050405020304" pitchFamily="18" charset="0"/>
              </a:rPr>
              <a:t>Current facilities were not originally intended to house laboratory space and WVDA continues to demonstrate their inadequacy due to age (and related maintenance needs), lack of space, functionality, and security.</a:t>
            </a:r>
          </a:p>
        </p:txBody>
      </p:sp>
    </p:spTree>
    <p:extLst>
      <p:ext uri="{BB962C8B-B14F-4D97-AF65-F5344CB8AC3E}">
        <p14:creationId xmlns:p14="http://schemas.microsoft.com/office/powerpoint/2010/main" val="2150862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1000"/>
                                        <p:tgtEl>
                                          <p:spTgt spid="34"/>
                                        </p:tgtEl>
                                      </p:cBhvr>
                                    </p:animEffect>
                                    <p:anim calcmode="lin" valueType="num">
                                      <p:cBhvr>
                                        <p:cTn id="13" dur="1000" fill="hold"/>
                                        <p:tgtEl>
                                          <p:spTgt spid="34"/>
                                        </p:tgtEl>
                                        <p:attrNameLst>
                                          <p:attrName>ppt_x</p:attrName>
                                        </p:attrNameLst>
                                      </p:cBhvr>
                                      <p:tavLst>
                                        <p:tav tm="0">
                                          <p:val>
                                            <p:strVal val="#ppt_x"/>
                                          </p:val>
                                        </p:tav>
                                        <p:tav tm="100000">
                                          <p:val>
                                            <p:strVal val="#ppt_x"/>
                                          </p:val>
                                        </p:tav>
                                      </p:tavLst>
                                    </p:anim>
                                    <p:anim calcmode="lin" valueType="num">
                                      <p:cBhvr>
                                        <p:cTn id="14" dur="1000" fill="hold"/>
                                        <p:tgtEl>
                                          <p:spTgt spid="3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1000"/>
                                        <p:tgtEl>
                                          <p:spTgt spid="40"/>
                                        </p:tgtEl>
                                      </p:cBhvr>
                                    </p:animEffect>
                                    <p:anim calcmode="lin" valueType="num">
                                      <p:cBhvr>
                                        <p:cTn id="18" dur="1000" fill="hold"/>
                                        <p:tgtEl>
                                          <p:spTgt spid="40"/>
                                        </p:tgtEl>
                                        <p:attrNameLst>
                                          <p:attrName>ppt_x</p:attrName>
                                        </p:attrNameLst>
                                      </p:cBhvr>
                                      <p:tavLst>
                                        <p:tav tm="0">
                                          <p:val>
                                            <p:strVal val="#ppt_x"/>
                                          </p:val>
                                        </p:tav>
                                        <p:tav tm="100000">
                                          <p:val>
                                            <p:strVal val="#ppt_x"/>
                                          </p:val>
                                        </p:tav>
                                      </p:tavLst>
                                    </p:anim>
                                    <p:anim calcmode="lin" valueType="num">
                                      <p:cBhvr>
                                        <p:cTn id="19" dur="1000" fill="hold"/>
                                        <p:tgtEl>
                                          <p:spTgt spid="4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1000"/>
                                        <p:tgtEl>
                                          <p:spTgt spid="31"/>
                                        </p:tgtEl>
                                      </p:cBhvr>
                                    </p:animEffect>
                                    <p:anim calcmode="lin" valueType="num">
                                      <p:cBhvr>
                                        <p:cTn id="23" dur="1000" fill="hold"/>
                                        <p:tgtEl>
                                          <p:spTgt spid="31"/>
                                        </p:tgtEl>
                                        <p:attrNameLst>
                                          <p:attrName>ppt_x</p:attrName>
                                        </p:attrNameLst>
                                      </p:cBhvr>
                                      <p:tavLst>
                                        <p:tav tm="0">
                                          <p:val>
                                            <p:strVal val="#ppt_x"/>
                                          </p:val>
                                        </p:tav>
                                        <p:tav tm="100000">
                                          <p:val>
                                            <p:strVal val="#ppt_x"/>
                                          </p:val>
                                        </p:tav>
                                      </p:tavLst>
                                    </p:anim>
                                    <p:anim calcmode="lin" valueType="num">
                                      <p:cBhvr>
                                        <p:cTn id="24" dur="1000" fill="hold"/>
                                        <p:tgtEl>
                                          <p:spTgt spid="31"/>
                                        </p:tgtEl>
                                        <p:attrNameLst>
                                          <p:attrName>ppt_y</p:attrName>
                                        </p:attrNameLst>
                                      </p:cBhvr>
                                      <p:tavLst>
                                        <p:tav tm="0">
                                          <p:val>
                                            <p:strVal val="#ppt_y+.1"/>
                                          </p:val>
                                        </p:tav>
                                        <p:tav tm="100000">
                                          <p:val>
                                            <p:strVal val="#ppt_y"/>
                                          </p:val>
                                        </p:tav>
                                      </p:tavLst>
                                    </p:anim>
                                  </p:childTnLst>
                                </p:cTn>
                              </p:par>
                              <p:par>
                                <p:cTn id="25" presetID="22" presetClass="entr" presetSubtype="4" fill="hold" grpId="0" nodeType="with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wipe(down)">
                                      <p:cBhvr>
                                        <p:cTn id="27" dur="500"/>
                                        <p:tgtEl>
                                          <p:spTgt spid="49"/>
                                        </p:tgtEl>
                                      </p:cBhvr>
                                    </p:animEffect>
                                  </p:childTnLst>
                                </p:cTn>
                              </p:par>
                              <p:par>
                                <p:cTn id="28" presetID="16" presetClass="entr" presetSubtype="37" fill="hold" grpId="0" nodeType="withEffect">
                                  <p:stCondLst>
                                    <p:cond delay="0"/>
                                  </p:stCondLst>
                                  <p:childTnLst>
                                    <p:set>
                                      <p:cBhvr>
                                        <p:cTn id="29" dur="1" fill="hold">
                                          <p:stCondLst>
                                            <p:cond delay="0"/>
                                          </p:stCondLst>
                                        </p:cTn>
                                        <p:tgtEl>
                                          <p:spTgt spid="50"/>
                                        </p:tgtEl>
                                        <p:attrNameLst>
                                          <p:attrName>style.visibility</p:attrName>
                                        </p:attrNameLst>
                                      </p:cBhvr>
                                      <p:to>
                                        <p:strVal val="visible"/>
                                      </p:to>
                                    </p:set>
                                    <p:animEffect transition="in" filter="barn(outVertical)">
                                      <p:cBhvr>
                                        <p:cTn id="30" dur="500"/>
                                        <p:tgtEl>
                                          <p:spTgt spid="50"/>
                                        </p:tgtEl>
                                      </p:cBhvr>
                                    </p:animEffect>
                                  </p:childTnLst>
                                </p:cTn>
                              </p:par>
                              <p:par>
                                <p:cTn id="31" presetID="42"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anim calcmode="lin" valueType="num">
                                      <p:cBhvr>
                                        <p:cTn id="34" dur="1000" fill="hold"/>
                                        <p:tgtEl>
                                          <p:spTgt spid="25"/>
                                        </p:tgtEl>
                                        <p:attrNameLst>
                                          <p:attrName>ppt_x</p:attrName>
                                        </p:attrNameLst>
                                      </p:cBhvr>
                                      <p:tavLst>
                                        <p:tav tm="0">
                                          <p:val>
                                            <p:strVal val="#ppt_x"/>
                                          </p:val>
                                        </p:tav>
                                        <p:tav tm="100000">
                                          <p:val>
                                            <p:strVal val="#ppt_x"/>
                                          </p:val>
                                        </p:tav>
                                      </p:tavLst>
                                    </p:anim>
                                    <p:anim calcmode="lin" valueType="num">
                                      <p:cBhvr>
                                        <p:cTn id="35" dur="1000" fill="hold"/>
                                        <p:tgtEl>
                                          <p:spTgt spid="25"/>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anim calcmode="lin" valueType="num">
                                      <p:cBhvr>
                                        <p:cTn id="39" dur="1000" fill="hold"/>
                                        <p:tgtEl>
                                          <p:spTgt spid="26"/>
                                        </p:tgtEl>
                                        <p:attrNameLst>
                                          <p:attrName>ppt_x</p:attrName>
                                        </p:attrNameLst>
                                      </p:cBhvr>
                                      <p:tavLst>
                                        <p:tav tm="0">
                                          <p:val>
                                            <p:strVal val="#ppt_x"/>
                                          </p:val>
                                        </p:tav>
                                        <p:tav tm="100000">
                                          <p:val>
                                            <p:strVal val="#ppt_x"/>
                                          </p:val>
                                        </p:tav>
                                      </p:tavLst>
                                    </p:anim>
                                    <p:anim calcmode="lin" valueType="num">
                                      <p:cBhvr>
                                        <p:cTn id="4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1" grpId="0"/>
      <p:bldP spid="34" grpId="0" animBg="1"/>
      <p:bldP spid="40" grpId="0" animBg="1"/>
      <p:bldP spid="49" grpId="0" animBg="1"/>
      <p:bldP spid="50" grpId="0"/>
      <p:bldP spid="25" grpId="0"/>
      <p:bldP spid="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40AD787-50C6-4619-82BF-D3C2C5703257}"/>
              </a:ext>
            </a:extLst>
          </p:cNvPr>
          <p:cNvSpPr/>
          <p:nvPr/>
        </p:nvSpPr>
        <p:spPr>
          <a:xfrm>
            <a:off x="1" y="2813517"/>
            <a:ext cx="9144000" cy="2295378"/>
          </a:xfrm>
          <a:prstGeom prst="rect">
            <a:avLst/>
          </a:prstGeom>
          <a:solidFill>
            <a:srgbClr val="273C8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5" name="Rectangle 14">
            <a:extLst>
              <a:ext uri="{FF2B5EF4-FFF2-40B4-BE49-F238E27FC236}">
                <a16:creationId xmlns:a16="http://schemas.microsoft.com/office/drawing/2014/main" id="{5CCDE644-6FFD-4B90-B47B-50C5BD9E99C7}"/>
              </a:ext>
            </a:extLst>
          </p:cNvPr>
          <p:cNvSpPr/>
          <p:nvPr/>
        </p:nvSpPr>
        <p:spPr>
          <a:xfrm>
            <a:off x="497707" y="2226374"/>
            <a:ext cx="3958492" cy="3344395"/>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Rectangle 15">
            <a:extLst>
              <a:ext uri="{FF2B5EF4-FFF2-40B4-BE49-F238E27FC236}">
                <a16:creationId xmlns:a16="http://schemas.microsoft.com/office/drawing/2014/main" id="{048142AC-7410-4D44-BED8-896B41019018}"/>
              </a:ext>
            </a:extLst>
          </p:cNvPr>
          <p:cNvSpPr/>
          <p:nvPr/>
        </p:nvSpPr>
        <p:spPr>
          <a:xfrm>
            <a:off x="4803744" y="2211825"/>
            <a:ext cx="3958492" cy="3370475"/>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0" name="Rectangle 29">
            <a:extLst>
              <a:ext uri="{FF2B5EF4-FFF2-40B4-BE49-F238E27FC236}">
                <a16:creationId xmlns:a16="http://schemas.microsoft.com/office/drawing/2014/main" id="{BDE144BB-499F-4692-A1B0-CC004C2985BF}"/>
              </a:ext>
            </a:extLst>
          </p:cNvPr>
          <p:cNvSpPr/>
          <p:nvPr/>
        </p:nvSpPr>
        <p:spPr>
          <a:xfrm>
            <a:off x="696114" y="2347269"/>
            <a:ext cx="3561678" cy="3447098"/>
          </a:xfrm>
          <a:prstGeom prst="rect">
            <a:avLst/>
          </a:prstGeom>
        </p:spPr>
        <p:txBody>
          <a:bodyPr wrap="square">
            <a:spAutoFit/>
          </a:bodyPr>
          <a:lstStyle/>
          <a:p>
            <a:pPr>
              <a:lnSpc>
                <a:spcPct val="150000"/>
              </a:lnSpc>
            </a:pPr>
            <a:r>
              <a:rPr lang="en-US" sz="1500" dirty="0">
                <a:latin typeface="Times New Roman" panose="02020603050405020304" pitchFamily="18" charset="0"/>
                <a:cs typeface="Times New Roman" panose="02020603050405020304" pitchFamily="18" charset="0"/>
              </a:rPr>
              <a:t>Modernized laboratory space will not only support public and livestock health; it is also integral to maintaining the State’s economy since a multitude of industries could not operate without the lab services that monitor a breadth of products for quality and safety. It is also necessary in order to better respond to future emergencies or public health crises. </a:t>
            </a:r>
            <a:r>
              <a:rPr lang="en-US" sz="1600" dirty="0">
                <a:latin typeface="Times New Roman" panose="02020603050405020304" pitchFamily="18" charset="0"/>
                <a:cs typeface="Times New Roman" panose="02020603050405020304" pitchFamily="18" charset="0"/>
              </a:rPr>
              <a:t> </a:t>
            </a:r>
          </a:p>
          <a:p>
            <a:pPr algn="ctr">
              <a:lnSpc>
                <a:spcPct val="150000"/>
              </a:lnSpc>
            </a:pPr>
            <a:endParaRPr lang="en-US" sz="1050" dirty="0"/>
          </a:p>
        </p:txBody>
      </p:sp>
      <p:sp>
        <p:nvSpPr>
          <p:cNvPr id="34" name="Rectangle 33">
            <a:extLst>
              <a:ext uri="{FF2B5EF4-FFF2-40B4-BE49-F238E27FC236}">
                <a16:creationId xmlns:a16="http://schemas.microsoft.com/office/drawing/2014/main" id="{C5A8CE57-673C-4939-BAC4-7CDB6CE454D4}"/>
              </a:ext>
            </a:extLst>
          </p:cNvPr>
          <p:cNvSpPr/>
          <p:nvPr/>
        </p:nvSpPr>
        <p:spPr>
          <a:xfrm>
            <a:off x="4953905" y="2345379"/>
            <a:ext cx="3561678" cy="3231654"/>
          </a:xfrm>
          <a:prstGeom prst="rect">
            <a:avLst/>
          </a:prstGeom>
        </p:spPr>
        <p:txBody>
          <a:bodyPr wrap="square">
            <a:spAutoFit/>
          </a:bodyPr>
          <a:lstStyle/>
          <a:p>
            <a:r>
              <a:rPr lang="en-US" sz="1700" dirty="0">
                <a:latin typeface="Times New Roman" panose="02020603050405020304" pitchFamily="18" charset="0"/>
                <a:cs typeface="Times New Roman" panose="02020603050405020304" pitchFamily="18" charset="0"/>
              </a:rPr>
              <a:t>WVDA has been able to implement new programs and lab processes that have had a national impact; however outdated facilities hinder these endeavors. A new laboratory will position WVDA to support both state and national health initiatives, participate in intrastate and interstate testing efforts (especially during an emergency or other large-scale incident), and become a leader in agricultural testing and lab training.</a:t>
            </a:r>
          </a:p>
        </p:txBody>
      </p:sp>
      <p:sp>
        <p:nvSpPr>
          <p:cNvPr id="56" name="Title 2">
            <a:extLst>
              <a:ext uri="{FF2B5EF4-FFF2-40B4-BE49-F238E27FC236}">
                <a16:creationId xmlns:a16="http://schemas.microsoft.com/office/drawing/2014/main" id="{C355A2E2-EE64-4376-9D30-2E81ADC2B84B}"/>
              </a:ext>
            </a:extLst>
          </p:cNvPr>
          <p:cNvSpPr>
            <a:spLocks noGrp="1"/>
          </p:cNvSpPr>
          <p:nvPr>
            <p:ph type="ctrTitle"/>
          </p:nvPr>
        </p:nvSpPr>
        <p:spPr>
          <a:xfrm>
            <a:off x="463490" y="483298"/>
            <a:ext cx="7985419" cy="944562"/>
          </a:xfrm>
        </p:spPr>
        <p:txBody>
          <a:bodyPr/>
          <a:lstStyle/>
          <a:p>
            <a:r>
              <a:rPr lang="en-US" sz="4400" dirty="0">
                <a:solidFill>
                  <a:srgbClr val="273C8D"/>
                </a:solidFill>
                <a:latin typeface="Times New Roman" panose="02020603050405020304" pitchFamily="18" charset="0"/>
                <a:cs typeface="Times New Roman" panose="02020603050405020304" pitchFamily="18" charset="0"/>
              </a:rPr>
              <a:t>Guthrie Laboratory (con’t)</a:t>
            </a:r>
          </a:p>
        </p:txBody>
      </p:sp>
      <p:sp>
        <p:nvSpPr>
          <p:cNvPr id="57" name="Subtitle 3">
            <a:extLst>
              <a:ext uri="{FF2B5EF4-FFF2-40B4-BE49-F238E27FC236}">
                <a16:creationId xmlns:a16="http://schemas.microsoft.com/office/drawing/2014/main" id="{C0FF6572-ACFE-4E1B-BC4D-15B94780FB6E}"/>
              </a:ext>
            </a:extLst>
          </p:cNvPr>
          <p:cNvSpPr>
            <a:spLocks noGrp="1"/>
          </p:cNvSpPr>
          <p:nvPr>
            <p:ph type="subTitle" idx="1"/>
          </p:nvPr>
        </p:nvSpPr>
        <p:spPr>
          <a:xfrm>
            <a:off x="1313595" y="1302775"/>
            <a:ext cx="6303446" cy="350838"/>
          </a:xfrm>
        </p:spPr>
        <p:txBody>
          <a:bodyPr>
            <a:noAutofit/>
          </a:bodyPr>
          <a:lstStyle/>
          <a:p>
            <a:r>
              <a:rPr lang="en-US" sz="1600" dirty="0"/>
              <a:t>Fund 0131 | $55,000,000 | FY22 -or- FY23</a:t>
            </a:r>
            <a:endParaRPr lang="en-US" sz="1600" dirty="0">
              <a:solidFill>
                <a:srgbClr val="273C8D"/>
              </a:solidFill>
              <a:latin typeface="Montserrat" panose="00000500000000000000" pitchFamily="50" charset="0"/>
            </a:endParaRPr>
          </a:p>
        </p:txBody>
      </p:sp>
      <p:sp>
        <p:nvSpPr>
          <p:cNvPr id="60" name="Rectangle 59">
            <a:extLst>
              <a:ext uri="{FF2B5EF4-FFF2-40B4-BE49-F238E27FC236}">
                <a16:creationId xmlns:a16="http://schemas.microsoft.com/office/drawing/2014/main" id="{44267192-DA68-4CC6-BE1B-C90DDE5F82C1}"/>
              </a:ext>
            </a:extLst>
          </p:cNvPr>
          <p:cNvSpPr/>
          <p:nvPr/>
        </p:nvSpPr>
        <p:spPr>
          <a:xfrm>
            <a:off x="0" y="6198198"/>
            <a:ext cx="9144000" cy="666195"/>
          </a:xfrm>
          <a:prstGeom prst="rect">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1" name="TextBox 60">
            <a:extLst>
              <a:ext uri="{FF2B5EF4-FFF2-40B4-BE49-F238E27FC236}">
                <a16:creationId xmlns:a16="http://schemas.microsoft.com/office/drawing/2014/main" id="{31FE1D30-9145-408A-B5B8-5CEA7FB9F99B}"/>
              </a:ext>
            </a:extLst>
          </p:cNvPr>
          <p:cNvSpPr txBox="1"/>
          <p:nvPr/>
        </p:nvSpPr>
        <p:spPr>
          <a:xfrm>
            <a:off x="2140491" y="6403468"/>
            <a:ext cx="4565109" cy="253916"/>
          </a:xfrm>
          <a:prstGeom prst="rect">
            <a:avLst/>
          </a:prstGeom>
          <a:noFill/>
        </p:spPr>
        <p:txBody>
          <a:bodyPr wrap="square" rtlCol="0">
            <a:spAutoFit/>
          </a:bodyPr>
          <a:lstStyle/>
          <a:p>
            <a:pPr algn="ctr"/>
            <a:r>
              <a:rPr lang="en-ID" sz="1050" b="1" dirty="0">
                <a:solidFill>
                  <a:schemeClr val="bg2"/>
                </a:solidFill>
                <a:latin typeface="Montserrat" panose="00000500000000000000" pitchFamily="50" charset="0"/>
              </a:rPr>
              <a:t>WEST VIRGINIA DEPARTMENT OF AGRICULTURE</a:t>
            </a:r>
          </a:p>
        </p:txBody>
      </p:sp>
      <p:pic>
        <p:nvPicPr>
          <p:cNvPr id="62" name="Picture 61" descr="A picture containing logo&#10;&#10;Description automatically generated">
            <a:extLst>
              <a:ext uri="{FF2B5EF4-FFF2-40B4-BE49-F238E27FC236}">
                <a16:creationId xmlns:a16="http://schemas.microsoft.com/office/drawing/2014/main" id="{A7C8FA26-9CFF-4077-90C6-264753A2FB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909" y="6313717"/>
            <a:ext cx="483985" cy="433419"/>
          </a:xfrm>
          <a:prstGeom prst="rect">
            <a:avLst/>
          </a:prstGeom>
        </p:spPr>
      </p:pic>
    </p:spTree>
    <p:extLst>
      <p:ext uri="{BB962C8B-B14F-4D97-AF65-F5344CB8AC3E}">
        <p14:creationId xmlns:p14="http://schemas.microsoft.com/office/powerpoint/2010/main" val="2467690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animEffect transition="in" filter="fade">
                                      <p:cBhvr>
                                        <p:cTn id="13" dur="500"/>
                                        <p:tgtEl>
                                          <p:spTgt spid="1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fltVal val="0"/>
                                          </p:val>
                                        </p:tav>
                                        <p:tav tm="100000">
                                          <p:val>
                                            <p:strVal val="#ppt_h"/>
                                          </p:val>
                                        </p:tav>
                                      </p:tavLst>
                                    </p:anim>
                                    <p:animEffect transition="in" filter="fade">
                                      <p:cBhvr>
                                        <p:cTn id="18" dur="500"/>
                                        <p:tgtEl>
                                          <p:spTgt spid="16"/>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1000"/>
                                        <p:tgtEl>
                                          <p:spTgt spid="30"/>
                                        </p:tgtEl>
                                      </p:cBhvr>
                                    </p:animEffect>
                                    <p:anim calcmode="lin" valueType="num">
                                      <p:cBhvr>
                                        <p:cTn id="22" dur="1000" fill="hold"/>
                                        <p:tgtEl>
                                          <p:spTgt spid="30"/>
                                        </p:tgtEl>
                                        <p:attrNameLst>
                                          <p:attrName>ppt_x</p:attrName>
                                        </p:attrNameLst>
                                      </p:cBhvr>
                                      <p:tavLst>
                                        <p:tav tm="0">
                                          <p:val>
                                            <p:strVal val="#ppt_x"/>
                                          </p:val>
                                        </p:tav>
                                        <p:tav tm="100000">
                                          <p:val>
                                            <p:strVal val="#ppt_x"/>
                                          </p:val>
                                        </p:tav>
                                      </p:tavLst>
                                    </p:anim>
                                    <p:anim calcmode="lin" valueType="num">
                                      <p:cBhvr>
                                        <p:cTn id="23" dur="1000" fill="hold"/>
                                        <p:tgtEl>
                                          <p:spTgt spid="30"/>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1000"/>
                                        <p:tgtEl>
                                          <p:spTgt spid="34"/>
                                        </p:tgtEl>
                                      </p:cBhvr>
                                    </p:animEffect>
                                    <p:anim calcmode="lin" valueType="num">
                                      <p:cBhvr>
                                        <p:cTn id="27" dur="1000" fill="hold"/>
                                        <p:tgtEl>
                                          <p:spTgt spid="34"/>
                                        </p:tgtEl>
                                        <p:attrNameLst>
                                          <p:attrName>ppt_x</p:attrName>
                                        </p:attrNameLst>
                                      </p:cBhvr>
                                      <p:tavLst>
                                        <p:tav tm="0">
                                          <p:val>
                                            <p:strVal val="#ppt_x"/>
                                          </p:val>
                                        </p:tav>
                                        <p:tav tm="100000">
                                          <p:val>
                                            <p:strVal val="#ppt_x"/>
                                          </p:val>
                                        </p:tav>
                                      </p:tavLst>
                                    </p:anim>
                                    <p:anim calcmode="lin" valueType="num">
                                      <p:cBhvr>
                                        <p:cTn id="28" dur="1000" fill="hold"/>
                                        <p:tgtEl>
                                          <p:spTgt spid="34"/>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42" presetClass="entr" presetSubtype="0" fill="hold" grpId="0" nodeType="afterEffect">
                                  <p:stCondLst>
                                    <p:cond delay="0"/>
                                  </p:stCondLst>
                                  <p:childTnLst>
                                    <p:set>
                                      <p:cBhvr>
                                        <p:cTn id="31" dur="1" fill="hold">
                                          <p:stCondLst>
                                            <p:cond delay="0"/>
                                          </p:stCondLst>
                                        </p:cTn>
                                        <p:tgtEl>
                                          <p:spTgt spid="56"/>
                                        </p:tgtEl>
                                        <p:attrNameLst>
                                          <p:attrName>style.visibility</p:attrName>
                                        </p:attrNameLst>
                                      </p:cBhvr>
                                      <p:to>
                                        <p:strVal val="visible"/>
                                      </p:to>
                                    </p:set>
                                    <p:animEffect transition="in" filter="fade">
                                      <p:cBhvr>
                                        <p:cTn id="32" dur="1000"/>
                                        <p:tgtEl>
                                          <p:spTgt spid="56"/>
                                        </p:tgtEl>
                                      </p:cBhvr>
                                    </p:animEffect>
                                    <p:anim calcmode="lin" valueType="num">
                                      <p:cBhvr>
                                        <p:cTn id="33" dur="1000" fill="hold"/>
                                        <p:tgtEl>
                                          <p:spTgt spid="56"/>
                                        </p:tgtEl>
                                        <p:attrNameLst>
                                          <p:attrName>ppt_x</p:attrName>
                                        </p:attrNameLst>
                                      </p:cBhvr>
                                      <p:tavLst>
                                        <p:tav tm="0">
                                          <p:val>
                                            <p:strVal val="#ppt_x"/>
                                          </p:val>
                                        </p:tav>
                                        <p:tav tm="100000">
                                          <p:val>
                                            <p:strVal val="#ppt_x"/>
                                          </p:val>
                                        </p:tav>
                                      </p:tavLst>
                                    </p:anim>
                                    <p:anim calcmode="lin" valueType="num">
                                      <p:cBhvr>
                                        <p:cTn id="34" dur="1000" fill="hold"/>
                                        <p:tgtEl>
                                          <p:spTgt spid="5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57">
                                            <p:txEl>
                                              <p:pRg st="0" end="0"/>
                                            </p:txEl>
                                          </p:spTgt>
                                        </p:tgtEl>
                                        <p:attrNameLst>
                                          <p:attrName>style.visibility</p:attrName>
                                        </p:attrNameLst>
                                      </p:cBhvr>
                                      <p:to>
                                        <p:strVal val="visible"/>
                                      </p:to>
                                    </p:set>
                                    <p:animEffect transition="in" filter="fade">
                                      <p:cBhvr>
                                        <p:cTn id="37" dur="1000"/>
                                        <p:tgtEl>
                                          <p:spTgt spid="57">
                                            <p:txEl>
                                              <p:pRg st="0" end="0"/>
                                            </p:txEl>
                                          </p:spTgt>
                                        </p:tgtEl>
                                      </p:cBhvr>
                                    </p:animEffect>
                                    <p:anim calcmode="lin" valueType="num">
                                      <p:cBhvr>
                                        <p:cTn id="38" dur="1000" fill="hold"/>
                                        <p:tgtEl>
                                          <p:spTgt spid="57">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57">
                                            <p:txEl>
                                              <p:pRg st="0" end="0"/>
                                            </p:txEl>
                                          </p:spTgt>
                                        </p:tgtEl>
                                        <p:attrNameLst>
                                          <p:attrName>ppt_y</p:attrName>
                                        </p:attrNameLst>
                                      </p:cBhvr>
                                      <p:tavLst>
                                        <p:tav tm="0">
                                          <p:val>
                                            <p:strVal val="#ppt_y+.1"/>
                                          </p:val>
                                        </p:tav>
                                        <p:tav tm="100000">
                                          <p:val>
                                            <p:strVal val="#ppt_y"/>
                                          </p:val>
                                        </p:tav>
                                      </p:tavLst>
                                    </p:anim>
                                  </p:childTnLst>
                                </p:cTn>
                              </p:par>
                              <p:par>
                                <p:cTn id="40" presetID="22" presetClass="entr" presetSubtype="4" fill="hold" grpId="0" nodeType="withEffect">
                                  <p:stCondLst>
                                    <p:cond delay="0"/>
                                  </p:stCondLst>
                                  <p:childTnLst>
                                    <p:set>
                                      <p:cBhvr>
                                        <p:cTn id="41" dur="1" fill="hold">
                                          <p:stCondLst>
                                            <p:cond delay="0"/>
                                          </p:stCondLst>
                                        </p:cTn>
                                        <p:tgtEl>
                                          <p:spTgt spid="60"/>
                                        </p:tgtEl>
                                        <p:attrNameLst>
                                          <p:attrName>style.visibility</p:attrName>
                                        </p:attrNameLst>
                                      </p:cBhvr>
                                      <p:to>
                                        <p:strVal val="visible"/>
                                      </p:to>
                                    </p:set>
                                    <p:animEffect transition="in" filter="wipe(down)">
                                      <p:cBhvr>
                                        <p:cTn id="42" dur="500"/>
                                        <p:tgtEl>
                                          <p:spTgt spid="60"/>
                                        </p:tgtEl>
                                      </p:cBhvr>
                                    </p:animEffect>
                                  </p:childTnLst>
                                </p:cTn>
                              </p:par>
                              <p:par>
                                <p:cTn id="43" presetID="16" presetClass="entr" presetSubtype="37" fill="hold" grpId="0" nodeType="withEffect">
                                  <p:stCondLst>
                                    <p:cond delay="0"/>
                                  </p:stCondLst>
                                  <p:childTnLst>
                                    <p:set>
                                      <p:cBhvr>
                                        <p:cTn id="44" dur="1" fill="hold">
                                          <p:stCondLst>
                                            <p:cond delay="0"/>
                                          </p:stCondLst>
                                        </p:cTn>
                                        <p:tgtEl>
                                          <p:spTgt spid="61"/>
                                        </p:tgtEl>
                                        <p:attrNameLst>
                                          <p:attrName>style.visibility</p:attrName>
                                        </p:attrNameLst>
                                      </p:cBhvr>
                                      <p:to>
                                        <p:strVal val="visible"/>
                                      </p:to>
                                    </p:set>
                                    <p:animEffect transition="in" filter="barn(outVertical)">
                                      <p:cBhvr>
                                        <p:cTn id="45"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30" grpId="0"/>
      <p:bldP spid="34" grpId="0"/>
      <p:bldP spid="56" grpId="0"/>
      <p:bldP spid="57" grpId="0" build="p"/>
      <p:bldP spid="60" grpId="0" animBg="1"/>
      <p:bldP spid="6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E3E41D8-56A1-4DC4-BD23-DB7319A5B6C6}"/>
              </a:ext>
            </a:extLst>
          </p:cNvPr>
          <p:cNvSpPr/>
          <p:nvPr/>
        </p:nvSpPr>
        <p:spPr>
          <a:xfrm>
            <a:off x="0" y="1961788"/>
            <a:ext cx="9144000" cy="3700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2">
                  <a:lumMod val="50000"/>
                </a:schemeClr>
              </a:solidFill>
            </a:endParaRPr>
          </a:p>
        </p:txBody>
      </p:sp>
      <p:sp>
        <p:nvSpPr>
          <p:cNvPr id="46" name="Title 2">
            <a:extLst>
              <a:ext uri="{FF2B5EF4-FFF2-40B4-BE49-F238E27FC236}">
                <a16:creationId xmlns:a16="http://schemas.microsoft.com/office/drawing/2014/main" id="{DE8BA11F-CC4A-454F-9E0B-0BC3C7CE1E27}"/>
              </a:ext>
            </a:extLst>
          </p:cNvPr>
          <p:cNvSpPr txBox="1">
            <a:spLocks/>
          </p:cNvSpPr>
          <p:nvPr/>
        </p:nvSpPr>
        <p:spPr>
          <a:xfrm>
            <a:off x="140217" y="586203"/>
            <a:ext cx="8595409" cy="94456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300" b="1" kern="1200">
                <a:solidFill>
                  <a:schemeClr val="tx1"/>
                </a:solidFill>
                <a:latin typeface="+mj-lt"/>
                <a:ea typeface="+mj-ea"/>
                <a:cs typeface="+mj-cs"/>
              </a:defRPr>
            </a:lvl1pPr>
          </a:lstStyle>
          <a:p>
            <a:r>
              <a:rPr lang="en-US" sz="5400" dirty="0">
                <a:solidFill>
                  <a:srgbClr val="273C8D"/>
                </a:solidFill>
                <a:latin typeface="Times New Roman" panose="02020603050405020304" pitchFamily="18" charset="0"/>
                <a:cs typeface="Times New Roman" panose="02020603050405020304" pitchFamily="18" charset="0"/>
              </a:rPr>
              <a:t>Meat and Poultry Inspection</a:t>
            </a:r>
          </a:p>
        </p:txBody>
      </p:sp>
      <p:sp>
        <p:nvSpPr>
          <p:cNvPr id="47" name="Subtitle 3">
            <a:extLst>
              <a:ext uri="{FF2B5EF4-FFF2-40B4-BE49-F238E27FC236}">
                <a16:creationId xmlns:a16="http://schemas.microsoft.com/office/drawing/2014/main" id="{F4FE915F-0BEE-46C8-951F-9DF323B3A113}"/>
              </a:ext>
            </a:extLst>
          </p:cNvPr>
          <p:cNvSpPr txBox="1">
            <a:spLocks/>
          </p:cNvSpPr>
          <p:nvPr/>
        </p:nvSpPr>
        <p:spPr>
          <a:xfrm>
            <a:off x="1993760" y="1405680"/>
            <a:ext cx="5145207" cy="350838"/>
          </a:xfrm>
          <a:prstGeom prst="rect">
            <a:avLst/>
          </a:prstGeom>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900" b="1" kern="1200" spc="0">
                <a:solidFill>
                  <a:schemeClr val="accent1"/>
                </a:solidFill>
                <a:latin typeface="+mn-lt"/>
                <a:ea typeface="+mn-ea"/>
                <a:cs typeface="+mn-cs"/>
              </a:defRPr>
            </a:lvl1pPr>
            <a:lvl2pPr marL="342900" indent="0" algn="ctr" defTabSz="914400" rtl="0" eaLnBrk="1" latinLnBrk="0" hangingPunct="1">
              <a:lnSpc>
                <a:spcPct val="90000"/>
              </a:lnSpc>
              <a:spcBef>
                <a:spcPts val="500"/>
              </a:spcBef>
              <a:buFont typeface="Arial" panose="020B0604020202020204" pitchFamily="34" charset="0"/>
              <a:buNone/>
              <a:defRPr sz="1500" kern="1200">
                <a:solidFill>
                  <a:schemeClr val="tx1"/>
                </a:solidFill>
                <a:latin typeface="+mn-lt"/>
                <a:ea typeface="+mn-ea"/>
                <a:cs typeface="+mn-cs"/>
              </a:defRPr>
            </a:lvl2pPr>
            <a:lvl3pPr marL="685800" indent="0" algn="ctr" defTabSz="914400" rtl="0" eaLnBrk="1" latinLnBrk="0" hangingPunct="1">
              <a:lnSpc>
                <a:spcPct val="90000"/>
              </a:lnSpc>
              <a:spcBef>
                <a:spcPts val="500"/>
              </a:spcBef>
              <a:buFont typeface="Arial" panose="020B0604020202020204" pitchFamily="34" charset="0"/>
              <a:buNone/>
              <a:defRPr sz="1350" kern="1200">
                <a:solidFill>
                  <a:schemeClr val="tx1"/>
                </a:solidFill>
                <a:latin typeface="+mn-lt"/>
                <a:ea typeface="+mn-ea"/>
                <a:cs typeface="+mn-cs"/>
              </a:defRPr>
            </a:lvl3pPr>
            <a:lvl4pPr marL="102870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37160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171450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40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30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20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800" dirty="0"/>
              <a:t>Fund 0135 | $300,000 | FY23</a:t>
            </a:r>
            <a:endParaRPr lang="en-US" sz="1800" dirty="0">
              <a:solidFill>
                <a:srgbClr val="273C8D"/>
              </a:solidFill>
              <a:latin typeface="Montserrat" panose="00000500000000000000" pitchFamily="50" charset="0"/>
            </a:endParaRPr>
          </a:p>
        </p:txBody>
      </p:sp>
      <p:sp>
        <p:nvSpPr>
          <p:cNvPr id="15" name="Rectangle 14">
            <a:extLst>
              <a:ext uri="{FF2B5EF4-FFF2-40B4-BE49-F238E27FC236}">
                <a16:creationId xmlns:a16="http://schemas.microsoft.com/office/drawing/2014/main" id="{C861BC07-A4C5-4D20-838B-465FDA565EB7}"/>
              </a:ext>
            </a:extLst>
          </p:cNvPr>
          <p:cNvSpPr/>
          <p:nvPr/>
        </p:nvSpPr>
        <p:spPr>
          <a:xfrm>
            <a:off x="193486" y="1961788"/>
            <a:ext cx="2120615" cy="4185761"/>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This Improvement Request will increase the General Revenue appropriation for the Meat and Poultry Inspection Program to fund 4.00 additional program FTEs for in-plant food safety monitoring in response to growth and greater demand on the in-state processing industry since the pandemic. Additional staff will maintain inspection service to ensure food safety for the public, while benefitting processors, livestock producers, and consumers. </a:t>
            </a:r>
          </a:p>
        </p:txBody>
      </p:sp>
      <p:sp>
        <p:nvSpPr>
          <p:cNvPr id="52" name="Rectangle 51">
            <a:extLst>
              <a:ext uri="{FF2B5EF4-FFF2-40B4-BE49-F238E27FC236}">
                <a16:creationId xmlns:a16="http://schemas.microsoft.com/office/drawing/2014/main" id="{07487D01-8CFD-460B-9A7E-00A3EE83A852}"/>
              </a:ext>
            </a:extLst>
          </p:cNvPr>
          <p:cNvSpPr/>
          <p:nvPr/>
        </p:nvSpPr>
        <p:spPr>
          <a:xfrm>
            <a:off x="0" y="6198198"/>
            <a:ext cx="9144000" cy="666195"/>
          </a:xfrm>
          <a:prstGeom prst="rect">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3" name="TextBox 52">
            <a:extLst>
              <a:ext uri="{FF2B5EF4-FFF2-40B4-BE49-F238E27FC236}">
                <a16:creationId xmlns:a16="http://schemas.microsoft.com/office/drawing/2014/main" id="{4C3AD753-CF5D-447C-8B03-745600E57D78}"/>
              </a:ext>
            </a:extLst>
          </p:cNvPr>
          <p:cNvSpPr txBox="1"/>
          <p:nvPr/>
        </p:nvSpPr>
        <p:spPr>
          <a:xfrm>
            <a:off x="2140491" y="6403468"/>
            <a:ext cx="4565109" cy="253916"/>
          </a:xfrm>
          <a:prstGeom prst="rect">
            <a:avLst/>
          </a:prstGeom>
          <a:noFill/>
        </p:spPr>
        <p:txBody>
          <a:bodyPr wrap="square" rtlCol="0">
            <a:spAutoFit/>
          </a:bodyPr>
          <a:lstStyle/>
          <a:p>
            <a:pPr algn="ctr"/>
            <a:r>
              <a:rPr lang="en-ID" sz="1050" b="1" dirty="0">
                <a:solidFill>
                  <a:schemeClr val="bg2"/>
                </a:solidFill>
                <a:latin typeface="Montserrat" panose="00000500000000000000" pitchFamily="50" charset="0"/>
              </a:rPr>
              <a:t>WEST VIRGINIA DEPARTMENT OF AGRICULTURE</a:t>
            </a:r>
          </a:p>
        </p:txBody>
      </p:sp>
      <p:pic>
        <p:nvPicPr>
          <p:cNvPr id="54" name="Picture 53" descr="A picture containing logo&#10;&#10;Description automatically generated">
            <a:extLst>
              <a:ext uri="{FF2B5EF4-FFF2-40B4-BE49-F238E27FC236}">
                <a16:creationId xmlns:a16="http://schemas.microsoft.com/office/drawing/2014/main" id="{028EC517-EC67-46CB-B067-DDE6CA6784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909" y="6313717"/>
            <a:ext cx="483985" cy="433419"/>
          </a:xfrm>
          <a:prstGeom prst="rect">
            <a:avLst/>
          </a:prstGeom>
        </p:spPr>
      </p:pic>
      <p:sp>
        <p:nvSpPr>
          <p:cNvPr id="19" name="Rectangle 18">
            <a:extLst>
              <a:ext uri="{FF2B5EF4-FFF2-40B4-BE49-F238E27FC236}">
                <a16:creationId xmlns:a16="http://schemas.microsoft.com/office/drawing/2014/main" id="{28549027-0741-4293-83D5-9C0E42A2F320}"/>
              </a:ext>
            </a:extLst>
          </p:cNvPr>
          <p:cNvSpPr/>
          <p:nvPr/>
        </p:nvSpPr>
        <p:spPr>
          <a:xfrm>
            <a:off x="4469570" y="1926276"/>
            <a:ext cx="2383987" cy="4247317"/>
          </a:xfrm>
          <a:prstGeom prst="rect">
            <a:avLst/>
          </a:prstGeom>
        </p:spPr>
        <p:txBody>
          <a:bodyPr wrap="square">
            <a:spAutoFit/>
          </a:bodyPr>
          <a:lstStyle/>
          <a:p>
            <a:r>
              <a:rPr lang="en-US" sz="1350" dirty="0">
                <a:solidFill>
                  <a:schemeClr val="tx2">
                    <a:lumMod val="50000"/>
                  </a:schemeClr>
                </a:solidFill>
                <a:latin typeface="Times New Roman" panose="02020603050405020304" pitchFamily="18" charset="0"/>
                <a:cs typeface="Times New Roman" panose="02020603050405020304" pitchFamily="18" charset="0"/>
              </a:rPr>
              <a:t>There is also new growth in the industry: </a:t>
            </a:r>
          </a:p>
          <a:p>
            <a:pPr marL="285750" indent="-285750">
              <a:buFont typeface="Arial" panose="020B0604020202020204" pitchFamily="34" charset="0"/>
              <a:buChar char="•"/>
            </a:pPr>
            <a:r>
              <a:rPr lang="en-US" sz="1350" dirty="0">
                <a:solidFill>
                  <a:schemeClr val="tx2">
                    <a:lumMod val="50000"/>
                  </a:schemeClr>
                </a:solidFill>
                <a:latin typeface="Times New Roman" panose="02020603050405020304" pitchFamily="18" charset="0"/>
                <a:cs typeface="Times New Roman" panose="02020603050405020304" pitchFamily="18" charset="0"/>
              </a:rPr>
              <a:t>Three (3) newly-constructed slaughter/processing plans are expected to begin operations in mid-2022, adding to the state’s processing capability. </a:t>
            </a:r>
          </a:p>
          <a:p>
            <a:pPr marL="285750" indent="-285750">
              <a:buFont typeface="Arial" panose="020B0604020202020204" pitchFamily="34" charset="0"/>
              <a:buChar char="•"/>
            </a:pPr>
            <a:r>
              <a:rPr lang="en-US" sz="1350" dirty="0">
                <a:solidFill>
                  <a:schemeClr val="tx2">
                    <a:lumMod val="50000"/>
                  </a:schemeClr>
                </a:solidFill>
                <a:latin typeface="Times New Roman" panose="02020603050405020304" pitchFamily="18" charset="0"/>
                <a:cs typeface="Times New Roman" panose="02020603050405020304" pitchFamily="18" charset="0"/>
              </a:rPr>
              <a:t>Two (2) new processing-only plants are expected to open in 2022, to provide value-added products and supply local grocery stores with source materials. </a:t>
            </a:r>
          </a:p>
          <a:p>
            <a:pPr marL="285750" indent="-285750">
              <a:buFont typeface="Arial" panose="020B0604020202020204" pitchFamily="34" charset="0"/>
              <a:buChar char="•"/>
            </a:pPr>
            <a:r>
              <a:rPr lang="en-US" sz="1350" dirty="0">
                <a:solidFill>
                  <a:schemeClr val="tx2">
                    <a:lumMod val="50000"/>
                  </a:schemeClr>
                </a:solidFill>
                <a:latin typeface="Times New Roman" panose="02020603050405020304" pitchFamily="18" charset="0"/>
                <a:cs typeface="Times New Roman" panose="02020603050405020304" pitchFamily="18" charset="0"/>
              </a:rPr>
              <a:t>Three (3) additional small slaughter plants are being planned that will likely become operational in 2023. </a:t>
            </a:r>
          </a:p>
        </p:txBody>
      </p:sp>
      <p:sp>
        <p:nvSpPr>
          <p:cNvPr id="22" name="Rectangle 21">
            <a:extLst>
              <a:ext uri="{FF2B5EF4-FFF2-40B4-BE49-F238E27FC236}">
                <a16:creationId xmlns:a16="http://schemas.microsoft.com/office/drawing/2014/main" id="{541267AA-114E-4D5F-81B2-19C41066B532}"/>
              </a:ext>
            </a:extLst>
          </p:cNvPr>
          <p:cNvSpPr/>
          <p:nvPr/>
        </p:nvSpPr>
        <p:spPr>
          <a:xfrm>
            <a:off x="2412241" y="1945005"/>
            <a:ext cx="2120615" cy="4185761"/>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Existing processors expanded operations due to national supply chain issues and increased consumer interest in locally-sourced meat and poultry products. Increased demand has caused many processors to hire additional staff or change hours of operation. Calendar year 2020 had significant production increases as a result of the pandemic. 2021 saw overall production levels 40-50% higher than calendar year 2019 (pre-pandemic).  </a:t>
            </a:r>
          </a:p>
        </p:txBody>
      </p:sp>
      <p:sp>
        <p:nvSpPr>
          <p:cNvPr id="25" name="Rectangle 24">
            <a:extLst>
              <a:ext uri="{FF2B5EF4-FFF2-40B4-BE49-F238E27FC236}">
                <a16:creationId xmlns:a16="http://schemas.microsoft.com/office/drawing/2014/main" id="{F4313C13-FDE5-414E-84D7-223F6BDD9F40}"/>
              </a:ext>
            </a:extLst>
          </p:cNvPr>
          <p:cNvSpPr/>
          <p:nvPr/>
        </p:nvSpPr>
        <p:spPr>
          <a:xfrm>
            <a:off x="6821157" y="1926276"/>
            <a:ext cx="2120615" cy="3539430"/>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Adequate staffing levels must be maintained in order to guarantee an inspection presence at each plant. The new plants will require inspectors 100% of the time so the plants can operate in accordance with federal standards. Federal funds have not yet been available for the typically 50/50 cost-shared positions with the USDA Food Safety Inspection Service. </a:t>
            </a:r>
          </a:p>
        </p:txBody>
      </p:sp>
    </p:spTree>
    <p:extLst>
      <p:ext uri="{BB962C8B-B14F-4D97-AF65-F5344CB8AC3E}">
        <p14:creationId xmlns:p14="http://schemas.microsoft.com/office/powerpoint/2010/main" val="671440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1000"/>
                                        <p:tgtEl>
                                          <p:spTgt spid="15"/>
                                        </p:tgtEl>
                                      </p:cBhvr>
                                    </p:animEffect>
                                    <p:anim calcmode="lin" valueType="num">
                                      <p:cBhvr>
                                        <p:cTn id="11" dur="1000" fill="hold"/>
                                        <p:tgtEl>
                                          <p:spTgt spid="15"/>
                                        </p:tgtEl>
                                        <p:attrNameLst>
                                          <p:attrName>ppt_x</p:attrName>
                                        </p:attrNameLst>
                                      </p:cBhvr>
                                      <p:tavLst>
                                        <p:tav tm="0">
                                          <p:val>
                                            <p:strVal val="#ppt_x"/>
                                          </p:val>
                                        </p:tav>
                                        <p:tav tm="100000">
                                          <p:val>
                                            <p:strVal val="#ppt_x"/>
                                          </p:val>
                                        </p:tav>
                                      </p:tavLst>
                                    </p:anim>
                                    <p:anim calcmode="lin" valueType="num">
                                      <p:cBhvr>
                                        <p:cTn id="12" dur="1000" fill="hold"/>
                                        <p:tgtEl>
                                          <p:spTgt spid="15"/>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46"/>
                                        </p:tgtEl>
                                        <p:attrNameLst>
                                          <p:attrName>style.visibility</p:attrName>
                                        </p:attrNameLst>
                                      </p:cBhvr>
                                      <p:to>
                                        <p:strVal val="visible"/>
                                      </p:to>
                                    </p:set>
                                    <p:animEffect transition="in" filter="fade">
                                      <p:cBhvr>
                                        <p:cTn id="16" dur="1000"/>
                                        <p:tgtEl>
                                          <p:spTgt spid="46"/>
                                        </p:tgtEl>
                                      </p:cBhvr>
                                    </p:animEffect>
                                    <p:anim calcmode="lin" valueType="num">
                                      <p:cBhvr>
                                        <p:cTn id="17" dur="1000" fill="hold"/>
                                        <p:tgtEl>
                                          <p:spTgt spid="46"/>
                                        </p:tgtEl>
                                        <p:attrNameLst>
                                          <p:attrName>ppt_x</p:attrName>
                                        </p:attrNameLst>
                                      </p:cBhvr>
                                      <p:tavLst>
                                        <p:tav tm="0">
                                          <p:val>
                                            <p:strVal val="#ppt_x"/>
                                          </p:val>
                                        </p:tav>
                                        <p:tav tm="100000">
                                          <p:val>
                                            <p:strVal val="#ppt_x"/>
                                          </p:val>
                                        </p:tav>
                                      </p:tavLst>
                                    </p:anim>
                                    <p:anim calcmode="lin" valueType="num">
                                      <p:cBhvr>
                                        <p:cTn id="18" dur="1000" fill="hold"/>
                                        <p:tgtEl>
                                          <p:spTgt spid="46"/>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7">
                                            <p:txEl>
                                              <p:pRg st="0" end="0"/>
                                            </p:txEl>
                                          </p:spTgt>
                                        </p:tgtEl>
                                        <p:attrNameLst>
                                          <p:attrName>style.visibility</p:attrName>
                                        </p:attrNameLst>
                                      </p:cBhvr>
                                      <p:to>
                                        <p:strVal val="visible"/>
                                      </p:to>
                                    </p:set>
                                    <p:animEffect transition="in" filter="fade">
                                      <p:cBhvr>
                                        <p:cTn id="21" dur="1000"/>
                                        <p:tgtEl>
                                          <p:spTgt spid="47">
                                            <p:txEl>
                                              <p:pRg st="0" end="0"/>
                                            </p:txEl>
                                          </p:spTgt>
                                        </p:tgtEl>
                                      </p:cBhvr>
                                    </p:animEffect>
                                    <p:anim calcmode="lin" valueType="num">
                                      <p:cBhvr>
                                        <p:cTn id="22" dur="100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7">
                                            <p:txEl>
                                              <p:pRg st="0" end="0"/>
                                            </p:txEl>
                                          </p:spTgt>
                                        </p:tgtEl>
                                        <p:attrNameLst>
                                          <p:attrName>ppt_y</p:attrName>
                                        </p:attrNameLst>
                                      </p:cBhvr>
                                      <p:tavLst>
                                        <p:tav tm="0">
                                          <p:val>
                                            <p:strVal val="#ppt_y+.1"/>
                                          </p:val>
                                        </p:tav>
                                        <p:tav tm="100000">
                                          <p:val>
                                            <p:strVal val="#ppt_y"/>
                                          </p:val>
                                        </p:tav>
                                      </p:tavLst>
                                    </p:anim>
                                  </p:childTnLst>
                                </p:cTn>
                              </p:par>
                              <p:par>
                                <p:cTn id="24" presetID="22" presetClass="entr" presetSubtype="4" fill="hold" grpId="0" nodeType="withEffect">
                                  <p:stCondLst>
                                    <p:cond delay="0"/>
                                  </p:stCondLst>
                                  <p:childTnLst>
                                    <p:set>
                                      <p:cBhvr>
                                        <p:cTn id="25" dur="1" fill="hold">
                                          <p:stCondLst>
                                            <p:cond delay="0"/>
                                          </p:stCondLst>
                                        </p:cTn>
                                        <p:tgtEl>
                                          <p:spTgt spid="52"/>
                                        </p:tgtEl>
                                        <p:attrNameLst>
                                          <p:attrName>style.visibility</p:attrName>
                                        </p:attrNameLst>
                                      </p:cBhvr>
                                      <p:to>
                                        <p:strVal val="visible"/>
                                      </p:to>
                                    </p:set>
                                    <p:animEffect transition="in" filter="wipe(down)">
                                      <p:cBhvr>
                                        <p:cTn id="26" dur="500"/>
                                        <p:tgtEl>
                                          <p:spTgt spid="52"/>
                                        </p:tgtEl>
                                      </p:cBhvr>
                                    </p:animEffect>
                                  </p:childTnLst>
                                </p:cTn>
                              </p:par>
                              <p:par>
                                <p:cTn id="27" presetID="16" presetClass="entr" presetSubtype="37" fill="hold" grpId="0" nodeType="withEffect">
                                  <p:stCondLst>
                                    <p:cond delay="0"/>
                                  </p:stCondLst>
                                  <p:childTnLst>
                                    <p:set>
                                      <p:cBhvr>
                                        <p:cTn id="28" dur="1" fill="hold">
                                          <p:stCondLst>
                                            <p:cond delay="0"/>
                                          </p:stCondLst>
                                        </p:cTn>
                                        <p:tgtEl>
                                          <p:spTgt spid="53"/>
                                        </p:tgtEl>
                                        <p:attrNameLst>
                                          <p:attrName>style.visibility</p:attrName>
                                        </p:attrNameLst>
                                      </p:cBhvr>
                                      <p:to>
                                        <p:strVal val="visible"/>
                                      </p:to>
                                    </p:set>
                                    <p:animEffect transition="in" filter="barn(outVertical)">
                                      <p:cBhvr>
                                        <p:cTn id="29" dur="500"/>
                                        <p:tgtEl>
                                          <p:spTgt spid="53"/>
                                        </p:tgtEl>
                                      </p:cBhvr>
                                    </p:animEffect>
                                  </p:childTnLst>
                                </p:cTn>
                              </p:par>
                              <p:par>
                                <p:cTn id="30" presetID="42"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1000" fill="hold"/>
                                        <p:tgtEl>
                                          <p:spTgt spid="1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anim calcmode="lin" valueType="num">
                                      <p:cBhvr>
                                        <p:cTn id="38" dur="1000" fill="hold"/>
                                        <p:tgtEl>
                                          <p:spTgt spid="22"/>
                                        </p:tgtEl>
                                        <p:attrNameLst>
                                          <p:attrName>ppt_x</p:attrName>
                                        </p:attrNameLst>
                                      </p:cBhvr>
                                      <p:tavLst>
                                        <p:tav tm="0">
                                          <p:val>
                                            <p:strVal val="#ppt_x"/>
                                          </p:val>
                                        </p:tav>
                                        <p:tav tm="100000">
                                          <p:val>
                                            <p:strVal val="#ppt_x"/>
                                          </p:val>
                                        </p:tav>
                                      </p:tavLst>
                                    </p:anim>
                                    <p:anim calcmode="lin" valueType="num">
                                      <p:cBhvr>
                                        <p:cTn id="39" dur="1000" fill="hold"/>
                                        <p:tgtEl>
                                          <p:spTgt spid="22"/>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1000"/>
                                        <p:tgtEl>
                                          <p:spTgt spid="25"/>
                                        </p:tgtEl>
                                      </p:cBhvr>
                                    </p:animEffect>
                                    <p:anim calcmode="lin" valueType="num">
                                      <p:cBhvr>
                                        <p:cTn id="43" dur="1000" fill="hold"/>
                                        <p:tgtEl>
                                          <p:spTgt spid="25"/>
                                        </p:tgtEl>
                                        <p:attrNameLst>
                                          <p:attrName>ppt_x</p:attrName>
                                        </p:attrNameLst>
                                      </p:cBhvr>
                                      <p:tavLst>
                                        <p:tav tm="0">
                                          <p:val>
                                            <p:strVal val="#ppt_x"/>
                                          </p:val>
                                        </p:tav>
                                        <p:tav tm="100000">
                                          <p:val>
                                            <p:strVal val="#ppt_x"/>
                                          </p:val>
                                        </p:tav>
                                      </p:tavLst>
                                    </p:anim>
                                    <p:anim calcmode="lin" valueType="num">
                                      <p:cBhvr>
                                        <p:cTn id="44"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6" grpId="0"/>
      <p:bldP spid="47" grpId="0" build="p"/>
      <p:bldP spid="15" grpId="0"/>
      <p:bldP spid="52" grpId="0" animBg="1"/>
      <p:bldP spid="53" grpId="0"/>
      <p:bldP spid="19" grpId="0"/>
      <p:bldP spid="22" grpId="0"/>
      <p:bldP spid="2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E3E41D8-56A1-4DC4-BD23-DB7319A5B6C6}"/>
              </a:ext>
            </a:extLst>
          </p:cNvPr>
          <p:cNvSpPr/>
          <p:nvPr/>
        </p:nvSpPr>
        <p:spPr>
          <a:xfrm>
            <a:off x="0" y="1918371"/>
            <a:ext cx="9144000" cy="3700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2">
                  <a:lumMod val="50000"/>
                </a:schemeClr>
              </a:solidFill>
            </a:endParaRPr>
          </a:p>
        </p:txBody>
      </p:sp>
      <p:sp>
        <p:nvSpPr>
          <p:cNvPr id="46" name="Title 2">
            <a:extLst>
              <a:ext uri="{FF2B5EF4-FFF2-40B4-BE49-F238E27FC236}">
                <a16:creationId xmlns:a16="http://schemas.microsoft.com/office/drawing/2014/main" id="{DE8BA11F-CC4A-454F-9E0B-0BC3C7CE1E27}"/>
              </a:ext>
            </a:extLst>
          </p:cNvPr>
          <p:cNvSpPr txBox="1">
            <a:spLocks/>
          </p:cNvSpPr>
          <p:nvPr/>
        </p:nvSpPr>
        <p:spPr>
          <a:xfrm>
            <a:off x="1091953" y="586203"/>
            <a:ext cx="6738152" cy="94456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300" b="1" kern="1200">
                <a:solidFill>
                  <a:schemeClr val="tx1"/>
                </a:solidFill>
                <a:latin typeface="+mj-lt"/>
                <a:ea typeface="+mj-ea"/>
                <a:cs typeface="+mj-cs"/>
              </a:defRPr>
            </a:lvl1pPr>
          </a:lstStyle>
          <a:p>
            <a:r>
              <a:rPr lang="en-US" sz="5400" dirty="0">
                <a:solidFill>
                  <a:srgbClr val="273C8D"/>
                </a:solidFill>
                <a:latin typeface="Times New Roman" panose="02020603050405020304" pitchFamily="18" charset="0"/>
                <a:cs typeface="Times New Roman" panose="02020603050405020304" pitchFamily="18" charset="0"/>
              </a:rPr>
              <a:t>WV Grown Program</a:t>
            </a:r>
          </a:p>
        </p:txBody>
      </p:sp>
      <p:sp>
        <p:nvSpPr>
          <p:cNvPr id="47" name="Subtitle 3">
            <a:extLst>
              <a:ext uri="{FF2B5EF4-FFF2-40B4-BE49-F238E27FC236}">
                <a16:creationId xmlns:a16="http://schemas.microsoft.com/office/drawing/2014/main" id="{F4FE915F-0BEE-46C8-951F-9DF323B3A113}"/>
              </a:ext>
            </a:extLst>
          </p:cNvPr>
          <p:cNvSpPr txBox="1">
            <a:spLocks/>
          </p:cNvSpPr>
          <p:nvPr/>
        </p:nvSpPr>
        <p:spPr>
          <a:xfrm>
            <a:off x="1993760" y="1405680"/>
            <a:ext cx="5145207" cy="350838"/>
          </a:xfrm>
          <a:prstGeom prst="rect">
            <a:avLst/>
          </a:prstGeom>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900" b="1" kern="1200" spc="0">
                <a:solidFill>
                  <a:schemeClr val="accent1"/>
                </a:solidFill>
                <a:latin typeface="+mn-lt"/>
                <a:ea typeface="+mn-ea"/>
                <a:cs typeface="+mn-cs"/>
              </a:defRPr>
            </a:lvl1pPr>
            <a:lvl2pPr marL="342900" indent="0" algn="ctr" defTabSz="914400" rtl="0" eaLnBrk="1" latinLnBrk="0" hangingPunct="1">
              <a:lnSpc>
                <a:spcPct val="90000"/>
              </a:lnSpc>
              <a:spcBef>
                <a:spcPts val="500"/>
              </a:spcBef>
              <a:buFont typeface="Arial" panose="020B0604020202020204" pitchFamily="34" charset="0"/>
              <a:buNone/>
              <a:defRPr sz="1500" kern="1200">
                <a:solidFill>
                  <a:schemeClr val="tx1"/>
                </a:solidFill>
                <a:latin typeface="+mn-lt"/>
                <a:ea typeface="+mn-ea"/>
                <a:cs typeface="+mn-cs"/>
              </a:defRPr>
            </a:lvl2pPr>
            <a:lvl3pPr marL="685800" indent="0" algn="ctr" defTabSz="914400" rtl="0" eaLnBrk="1" latinLnBrk="0" hangingPunct="1">
              <a:lnSpc>
                <a:spcPct val="90000"/>
              </a:lnSpc>
              <a:spcBef>
                <a:spcPts val="500"/>
              </a:spcBef>
              <a:buFont typeface="Arial" panose="020B0604020202020204" pitchFamily="34" charset="0"/>
              <a:buNone/>
              <a:defRPr sz="1350" kern="1200">
                <a:solidFill>
                  <a:schemeClr val="tx1"/>
                </a:solidFill>
                <a:latin typeface="+mn-lt"/>
                <a:ea typeface="+mn-ea"/>
                <a:cs typeface="+mn-cs"/>
              </a:defRPr>
            </a:lvl3pPr>
            <a:lvl4pPr marL="102870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37160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171450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40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30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20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800" dirty="0"/>
              <a:t>Fund 0131 | $1,000,000 | FY23</a:t>
            </a:r>
            <a:endParaRPr lang="en-US" sz="1800" dirty="0">
              <a:solidFill>
                <a:srgbClr val="273C8D"/>
              </a:solidFill>
              <a:latin typeface="Montserrat" panose="00000500000000000000" pitchFamily="50" charset="0"/>
            </a:endParaRPr>
          </a:p>
        </p:txBody>
      </p:sp>
      <p:sp>
        <p:nvSpPr>
          <p:cNvPr id="15" name="Rectangle 14">
            <a:extLst>
              <a:ext uri="{FF2B5EF4-FFF2-40B4-BE49-F238E27FC236}">
                <a16:creationId xmlns:a16="http://schemas.microsoft.com/office/drawing/2014/main" id="{C861BC07-A4C5-4D20-838B-465FDA565EB7}"/>
              </a:ext>
            </a:extLst>
          </p:cNvPr>
          <p:cNvSpPr/>
          <p:nvPr/>
        </p:nvSpPr>
        <p:spPr>
          <a:xfrm>
            <a:off x="237876" y="2325767"/>
            <a:ext cx="2120615" cy="2462213"/>
          </a:xfrm>
          <a:prstGeom prst="rect">
            <a:avLst/>
          </a:prstGeom>
        </p:spPr>
        <p:txBody>
          <a:bodyPr wrap="square">
            <a:spAutoFit/>
          </a:bodyPr>
          <a:lstStyle/>
          <a:p>
            <a:r>
              <a:rPr lang="en-US" sz="1400" dirty="0">
                <a:solidFill>
                  <a:schemeClr val="tx2">
                    <a:lumMod val="50000"/>
                  </a:schemeClr>
                </a:solidFill>
                <a:latin typeface="Times New Roman" panose="02020603050405020304" pitchFamily="18" charset="0"/>
                <a:cs typeface="Times New Roman" panose="02020603050405020304" pitchFamily="18" charset="0"/>
              </a:rPr>
              <a:t>This Improvement Request will secure an ongoing, dedicated General Revenue funding source to fund a comprehensive approach, including 4.00 new FTEs and a marketing and branding program to fully develop the previously-unfunded West Virginia Grown initiative. </a:t>
            </a:r>
          </a:p>
        </p:txBody>
      </p:sp>
      <p:sp>
        <p:nvSpPr>
          <p:cNvPr id="52" name="Rectangle 51">
            <a:extLst>
              <a:ext uri="{FF2B5EF4-FFF2-40B4-BE49-F238E27FC236}">
                <a16:creationId xmlns:a16="http://schemas.microsoft.com/office/drawing/2014/main" id="{07487D01-8CFD-460B-9A7E-00A3EE83A852}"/>
              </a:ext>
            </a:extLst>
          </p:cNvPr>
          <p:cNvSpPr/>
          <p:nvPr/>
        </p:nvSpPr>
        <p:spPr>
          <a:xfrm>
            <a:off x="0" y="6198198"/>
            <a:ext cx="9144000" cy="666195"/>
          </a:xfrm>
          <a:prstGeom prst="rect">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3" name="TextBox 52">
            <a:extLst>
              <a:ext uri="{FF2B5EF4-FFF2-40B4-BE49-F238E27FC236}">
                <a16:creationId xmlns:a16="http://schemas.microsoft.com/office/drawing/2014/main" id="{4C3AD753-CF5D-447C-8B03-745600E57D78}"/>
              </a:ext>
            </a:extLst>
          </p:cNvPr>
          <p:cNvSpPr txBox="1"/>
          <p:nvPr/>
        </p:nvSpPr>
        <p:spPr>
          <a:xfrm>
            <a:off x="2140491" y="6403468"/>
            <a:ext cx="4565109" cy="253916"/>
          </a:xfrm>
          <a:prstGeom prst="rect">
            <a:avLst/>
          </a:prstGeom>
          <a:noFill/>
        </p:spPr>
        <p:txBody>
          <a:bodyPr wrap="square" rtlCol="0">
            <a:spAutoFit/>
          </a:bodyPr>
          <a:lstStyle/>
          <a:p>
            <a:pPr algn="ctr"/>
            <a:r>
              <a:rPr lang="en-ID" sz="1050" b="1" dirty="0">
                <a:solidFill>
                  <a:schemeClr val="bg2"/>
                </a:solidFill>
                <a:latin typeface="Montserrat" panose="00000500000000000000" pitchFamily="50" charset="0"/>
              </a:rPr>
              <a:t>WEST VIRGINIA DEPARTMENT OF AGRICULTURE</a:t>
            </a:r>
          </a:p>
        </p:txBody>
      </p:sp>
      <p:pic>
        <p:nvPicPr>
          <p:cNvPr id="54" name="Picture 53" descr="A picture containing logo&#10;&#10;Description automatically generated">
            <a:extLst>
              <a:ext uri="{FF2B5EF4-FFF2-40B4-BE49-F238E27FC236}">
                <a16:creationId xmlns:a16="http://schemas.microsoft.com/office/drawing/2014/main" id="{028EC517-EC67-46CB-B067-DDE6CA6784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909" y="6313717"/>
            <a:ext cx="483985" cy="433419"/>
          </a:xfrm>
          <a:prstGeom prst="rect">
            <a:avLst/>
          </a:prstGeom>
        </p:spPr>
      </p:pic>
      <p:sp>
        <p:nvSpPr>
          <p:cNvPr id="19" name="Rectangle 18">
            <a:extLst>
              <a:ext uri="{FF2B5EF4-FFF2-40B4-BE49-F238E27FC236}">
                <a16:creationId xmlns:a16="http://schemas.microsoft.com/office/drawing/2014/main" id="{28549027-0741-4293-83D5-9C0E42A2F320}"/>
              </a:ext>
            </a:extLst>
          </p:cNvPr>
          <p:cNvSpPr/>
          <p:nvPr/>
        </p:nvSpPr>
        <p:spPr>
          <a:xfrm>
            <a:off x="4584984" y="2334645"/>
            <a:ext cx="2383987" cy="1962076"/>
          </a:xfrm>
          <a:prstGeom prst="rect">
            <a:avLst/>
          </a:prstGeom>
        </p:spPr>
        <p:txBody>
          <a:bodyPr wrap="square">
            <a:spAutoFit/>
          </a:bodyPr>
          <a:lstStyle/>
          <a:p>
            <a:r>
              <a:rPr lang="en-US" sz="1350" dirty="0">
                <a:solidFill>
                  <a:schemeClr val="tx2">
                    <a:lumMod val="50000"/>
                  </a:schemeClr>
                </a:solidFill>
                <a:latin typeface="Times New Roman" panose="02020603050405020304" pitchFamily="18" charset="0"/>
                <a:cs typeface="Times New Roman" panose="02020603050405020304" pitchFamily="18" charset="0"/>
              </a:rPr>
              <a:t>This marketing and branding program develops affordable, healthy, and locally-sourced products to support economic growth for producers, manufacturers, agribusinesses, addresses community food access and insecurity, and promotes public health. </a:t>
            </a:r>
          </a:p>
        </p:txBody>
      </p:sp>
      <p:sp>
        <p:nvSpPr>
          <p:cNvPr id="22" name="Rectangle 21">
            <a:extLst>
              <a:ext uri="{FF2B5EF4-FFF2-40B4-BE49-F238E27FC236}">
                <a16:creationId xmlns:a16="http://schemas.microsoft.com/office/drawing/2014/main" id="{541267AA-114E-4D5F-81B2-19C41066B532}"/>
              </a:ext>
            </a:extLst>
          </p:cNvPr>
          <p:cNvSpPr/>
          <p:nvPr/>
        </p:nvSpPr>
        <p:spPr>
          <a:xfrm>
            <a:off x="2483262" y="2335618"/>
            <a:ext cx="2120615" cy="2031325"/>
          </a:xfrm>
          <a:prstGeom prst="rect">
            <a:avLst/>
          </a:prstGeom>
        </p:spPr>
        <p:txBody>
          <a:bodyPr wrap="square">
            <a:spAutoFit/>
          </a:bodyPr>
          <a:lstStyle/>
          <a:p>
            <a:r>
              <a:rPr lang="en-US" sz="1400" dirty="0">
                <a:solidFill>
                  <a:schemeClr val="tx2">
                    <a:lumMod val="50000"/>
                  </a:schemeClr>
                </a:solidFill>
                <a:latin typeface="Times New Roman" panose="02020603050405020304" pitchFamily="18" charset="0"/>
                <a:cs typeface="Times New Roman" panose="02020603050405020304" pitchFamily="18" charset="0"/>
              </a:rPr>
              <a:t>Program staff funded by this appropriation will facilitate relationships and development opportunities for producers and buyers as well as provide public and producer education and other technical assistance.</a:t>
            </a:r>
          </a:p>
        </p:txBody>
      </p:sp>
      <p:sp>
        <p:nvSpPr>
          <p:cNvPr id="25" name="Rectangle 24">
            <a:extLst>
              <a:ext uri="{FF2B5EF4-FFF2-40B4-BE49-F238E27FC236}">
                <a16:creationId xmlns:a16="http://schemas.microsoft.com/office/drawing/2014/main" id="{F4313C13-FDE5-414E-84D7-223F6BDD9F40}"/>
              </a:ext>
            </a:extLst>
          </p:cNvPr>
          <p:cNvSpPr/>
          <p:nvPr/>
        </p:nvSpPr>
        <p:spPr>
          <a:xfrm>
            <a:off x="6812279" y="2352401"/>
            <a:ext cx="2120615" cy="738664"/>
          </a:xfrm>
          <a:prstGeom prst="rect">
            <a:avLst/>
          </a:prstGeom>
        </p:spPr>
        <p:txBody>
          <a:bodyPr wrap="square">
            <a:spAutoFit/>
          </a:bodyPr>
          <a:lstStyle/>
          <a:p>
            <a:r>
              <a:rPr lang="en-US" sz="1400" dirty="0">
                <a:solidFill>
                  <a:schemeClr val="tx2">
                    <a:lumMod val="50000"/>
                  </a:schemeClr>
                </a:solidFill>
                <a:latin typeface="Times New Roman" panose="02020603050405020304" pitchFamily="18" charset="0"/>
                <a:cs typeface="Times New Roman" panose="02020603050405020304" pitchFamily="18" charset="0"/>
              </a:rPr>
              <a:t>Reappropriation language is requested to secure ongoing use of funding.</a:t>
            </a:r>
          </a:p>
        </p:txBody>
      </p:sp>
    </p:spTree>
    <p:extLst>
      <p:ext uri="{BB962C8B-B14F-4D97-AF65-F5344CB8AC3E}">
        <p14:creationId xmlns:p14="http://schemas.microsoft.com/office/powerpoint/2010/main" val="195594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1000"/>
                                        <p:tgtEl>
                                          <p:spTgt spid="15"/>
                                        </p:tgtEl>
                                      </p:cBhvr>
                                    </p:animEffect>
                                    <p:anim calcmode="lin" valueType="num">
                                      <p:cBhvr>
                                        <p:cTn id="11" dur="1000" fill="hold"/>
                                        <p:tgtEl>
                                          <p:spTgt spid="15"/>
                                        </p:tgtEl>
                                        <p:attrNameLst>
                                          <p:attrName>ppt_x</p:attrName>
                                        </p:attrNameLst>
                                      </p:cBhvr>
                                      <p:tavLst>
                                        <p:tav tm="0">
                                          <p:val>
                                            <p:strVal val="#ppt_x"/>
                                          </p:val>
                                        </p:tav>
                                        <p:tav tm="100000">
                                          <p:val>
                                            <p:strVal val="#ppt_x"/>
                                          </p:val>
                                        </p:tav>
                                      </p:tavLst>
                                    </p:anim>
                                    <p:anim calcmode="lin" valueType="num">
                                      <p:cBhvr>
                                        <p:cTn id="12" dur="1000" fill="hold"/>
                                        <p:tgtEl>
                                          <p:spTgt spid="15"/>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46"/>
                                        </p:tgtEl>
                                        <p:attrNameLst>
                                          <p:attrName>style.visibility</p:attrName>
                                        </p:attrNameLst>
                                      </p:cBhvr>
                                      <p:to>
                                        <p:strVal val="visible"/>
                                      </p:to>
                                    </p:set>
                                    <p:animEffect transition="in" filter="fade">
                                      <p:cBhvr>
                                        <p:cTn id="16" dur="1000"/>
                                        <p:tgtEl>
                                          <p:spTgt spid="46"/>
                                        </p:tgtEl>
                                      </p:cBhvr>
                                    </p:animEffect>
                                    <p:anim calcmode="lin" valueType="num">
                                      <p:cBhvr>
                                        <p:cTn id="17" dur="1000" fill="hold"/>
                                        <p:tgtEl>
                                          <p:spTgt spid="46"/>
                                        </p:tgtEl>
                                        <p:attrNameLst>
                                          <p:attrName>ppt_x</p:attrName>
                                        </p:attrNameLst>
                                      </p:cBhvr>
                                      <p:tavLst>
                                        <p:tav tm="0">
                                          <p:val>
                                            <p:strVal val="#ppt_x"/>
                                          </p:val>
                                        </p:tav>
                                        <p:tav tm="100000">
                                          <p:val>
                                            <p:strVal val="#ppt_x"/>
                                          </p:val>
                                        </p:tav>
                                      </p:tavLst>
                                    </p:anim>
                                    <p:anim calcmode="lin" valueType="num">
                                      <p:cBhvr>
                                        <p:cTn id="18" dur="1000" fill="hold"/>
                                        <p:tgtEl>
                                          <p:spTgt spid="46"/>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7">
                                            <p:txEl>
                                              <p:pRg st="0" end="0"/>
                                            </p:txEl>
                                          </p:spTgt>
                                        </p:tgtEl>
                                        <p:attrNameLst>
                                          <p:attrName>style.visibility</p:attrName>
                                        </p:attrNameLst>
                                      </p:cBhvr>
                                      <p:to>
                                        <p:strVal val="visible"/>
                                      </p:to>
                                    </p:set>
                                    <p:animEffect transition="in" filter="fade">
                                      <p:cBhvr>
                                        <p:cTn id="21" dur="1000"/>
                                        <p:tgtEl>
                                          <p:spTgt spid="47">
                                            <p:txEl>
                                              <p:pRg st="0" end="0"/>
                                            </p:txEl>
                                          </p:spTgt>
                                        </p:tgtEl>
                                      </p:cBhvr>
                                    </p:animEffect>
                                    <p:anim calcmode="lin" valueType="num">
                                      <p:cBhvr>
                                        <p:cTn id="22" dur="100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7">
                                            <p:txEl>
                                              <p:pRg st="0" end="0"/>
                                            </p:txEl>
                                          </p:spTgt>
                                        </p:tgtEl>
                                        <p:attrNameLst>
                                          <p:attrName>ppt_y</p:attrName>
                                        </p:attrNameLst>
                                      </p:cBhvr>
                                      <p:tavLst>
                                        <p:tav tm="0">
                                          <p:val>
                                            <p:strVal val="#ppt_y+.1"/>
                                          </p:val>
                                        </p:tav>
                                        <p:tav tm="100000">
                                          <p:val>
                                            <p:strVal val="#ppt_y"/>
                                          </p:val>
                                        </p:tav>
                                      </p:tavLst>
                                    </p:anim>
                                  </p:childTnLst>
                                </p:cTn>
                              </p:par>
                              <p:par>
                                <p:cTn id="24" presetID="22" presetClass="entr" presetSubtype="4" fill="hold" grpId="0" nodeType="withEffect">
                                  <p:stCondLst>
                                    <p:cond delay="0"/>
                                  </p:stCondLst>
                                  <p:childTnLst>
                                    <p:set>
                                      <p:cBhvr>
                                        <p:cTn id="25" dur="1" fill="hold">
                                          <p:stCondLst>
                                            <p:cond delay="0"/>
                                          </p:stCondLst>
                                        </p:cTn>
                                        <p:tgtEl>
                                          <p:spTgt spid="52"/>
                                        </p:tgtEl>
                                        <p:attrNameLst>
                                          <p:attrName>style.visibility</p:attrName>
                                        </p:attrNameLst>
                                      </p:cBhvr>
                                      <p:to>
                                        <p:strVal val="visible"/>
                                      </p:to>
                                    </p:set>
                                    <p:animEffect transition="in" filter="wipe(down)">
                                      <p:cBhvr>
                                        <p:cTn id="26" dur="500"/>
                                        <p:tgtEl>
                                          <p:spTgt spid="52"/>
                                        </p:tgtEl>
                                      </p:cBhvr>
                                    </p:animEffect>
                                  </p:childTnLst>
                                </p:cTn>
                              </p:par>
                              <p:par>
                                <p:cTn id="27" presetID="16" presetClass="entr" presetSubtype="37" fill="hold" grpId="0" nodeType="withEffect">
                                  <p:stCondLst>
                                    <p:cond delay="0"/>
                                  </p:stCondLst>
                                  <p:childTnLst>
                                    <p:set>
                                      <p:cBhvr>
                                        <p:cTn id="28" dur="1" fill="hold">
                                          <p:stCondLst>
                                            <p:cond delay="0"/>
                                          </p:stCondLst>
                                        </p:cTn>
                                        <p:tgtEl>
                                          <p:spTgt spid="53"/>
                                        </p:tgtEl>
                                        <p:attrNameLst>
                                          <p:attrName>style.visibility</p:attrName>
                                        </p:attrNameLst>
                                      </p:cBhvr>
                                      <p:to>
                                        <p:strVal val="visible"/>
                                      </p:to>
                                    </p:set>
                                    <p:animEffect transition="in" filter="barn(outVertical)">
                                      <p:cBhvr>
                                        <p:cTn id="29" dur="500"/>
                                        <p:tgtEl>
                                          <p:spTgt spid="53"/>
                                        </p:tgtEl>
                                      </p:cBhvr>
                                    </p:animEffect>
                                  </p:childTnLst>
                                </p:cTn>
                              </p:par>
                              <p:par>
                                <p:cTn id="30" presetID="42"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1000" fill="hold"/>
                                        <p:tgtEl>
                                          <p:spTgt spid="1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anim calcmode="lin" valueType="num">
                                      <p:cBhvr>
                                        <p:cTn id="38" dur="1000" fill="hold"/>
                                        <p:tgtEl>
                                          <p:spTgt spid="22"/>
                                        </p:tgtEl>
                                        <p:attrNameLst>
                                          <p:attrName>ppt_x</p:attrName>
                                        </p:attrNameLst>
                                      </p:cBhvr>
                                      <p:tavLst>
                                        <p:tav tm="0">
                                          <p:val>
                                            <p:strVal val="#ppt_x"/>
                                          </p:val>
                                        </p:tav>
                                        <p:tav tm="100000">
                                          <p:val>
                                            <p:strVal val="#ppt_x"/>
                                          </p:val>
                                        </p:tav>
                                      </p:tavLst>
                                    </p:anim>
                                    <p:anim calcmode="lin" valueType="num">
                                      <p:cBhvr>
                                        <p:cTn id="39" dur="1000" fill="hold"/>
                                        <p:tgtEl>
                                          <p:spTgt spid="22"/>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1000"/>
                                        <p:tgtEl>
                                          <p:spTgt spid="25"/>
                                        </p:tgtEl>
                                      </p:cBhvr>
                                    </p:animEffect>
                                    <p:anim calcmode="lin" valueType="num">
                                      <p:cBhvr>
                                        <p:cTn id="43" dur="1000" fill="hold"/>
                                        <p:tgtEl>
                                          <p:spTgt spid="25"/>
                                        </p:tgtEl>
                                        <p:attrNameLst>
                                          <p:attrName>ppt_x</p:attrName>
                                        </p:attrNameLst>
                                      </p:cBhvr>
                                      <p:tavLst>
                                        <p:tav tm="0">
                                          <p:val>
                                            <p:strVal val="#ppt_x"/>
                                          </p:val>
                                        </p:tav>
                                        <p:tav tm="100000">
                                          <p:val>
                                            <p:strVal val="#ppt_x"/>
                                          </p:val>
                                        </p:tav>
                                      </p:tavLst>
                                    </p:anim>
                                    <p:anim calcmode="lin" valueType="num">
                                      <p:cBhvr>
                                        <p:cTn id="44"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6" grpId="0"/>
      <p:bldP spid="47" grpId="0" build="p"/>
      <p:bldP spid="15" grpId="0"/>
      <p:bldP spid="52" grpId="0" animBg="1"/>
      <p:bldP spid="53" grpId="0"/>
      <p:bldP spid="19" grpId="0"/>
      <p:bldP spid="22" grpId="0"/>
      <p:bldP spid="2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3D9D2-31EB-464C-A30F-0364A9C497E4}"/>
              </a:ext>
            </a:extLst>
          </p:cNvPr>
          <p:cNvSpPr>
            <a:spLocks noGrp="1"/>
          </p:cNvSpPr>
          <p:nvPr>
            <p:ph type="ctrTitle"/>
          </p:nvPr>
        </p:nvSpPr>
        <p:spPr>
          <a:xfrm>
            <a:off x="319597" y="471045"/>
            <a:ext cx="8613298" cy="944562"/>
          </a:xfrm>
        </p:spPr>
        <p:txBody>
          <a:bodyPr/>
          <a:lstStyle/>
          <a:p>
            <a:r>
              <a:rPr lang="en-US" sz="4800" dirty="0">
                <a:solidFill>
                  <a:srgbClr val="273C8D"/>
                </a:solidFill>
                <a:latin typeface="Times New Roman" panose="02020603050405020304" pitchFamily="18" charset="0"/>
                <a:cs typeface="Times New Roman" panose="02020603050405020304" pitchFamily="18" charset="0"/>
              </a:rPr>
              <a:t>Fresh Food Act</a:t>
            </a:r>
            <a:endParaRPr lang="en-US" sz="48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924C468D-1838-4660-9A68-A0EC5D996A6E}"/>
              </a:ext>
            </a:extLst>
          </p:cNvPr>
          <p:cNvSpPr>
            <a:spLocks noGrp="1"/>
          </p:cNvSpPr>
          <p:nvPr>
            <p:ph type="subTitle" idx="1"/>
          </p:nvPr>
        </p:nvSpPr>
        <p:spPr>
          <a:xfrm>
            <a:off x="1129547" y="1240188"/>
            <a:ext cx="7084802" cy="350838"/>
          </a:xfrm>
        </p:spPr>
        <p:txBody>
          <a:bodyPr>
            <a:normAutofit/>
          </a:bodyPr>
          <a:lstStyle/>
          <a:p>
            <a:r>
              <a:rPr lang="en-US" sz="1600" dirty="0"/>
              <a:t>Fund 0131 | $250,000 | FY23</a:t>
            </a:r>
            <a:endParaRPr lang="en-US" sz="1600" dirty="0">
              <a:solidFill>
                <a:srgbClr val="273C8D"/>
              </a:solidFill>
              <a:latin typeface="Montserrat" panose="00000500000000000000" pitchFamily="50" charset="0"/>
            </a:endParaRPr>
          </a:p>
        </p:txBody>
      </p:sp>
      <p:sp>
        <p:nvSpPr>
          <p:cNvPr id="8" name="Rectangle 7">
            <a:extLst>
              <a:ext uri="{FF2B5EF4-FFF2-40B4-BE49-F238E27FC236}">
                <a16:creationId xmlns:a16="http://schemas.microsoft.com/office/drawing/2014/main" id="{CE2DB866-AE57-49DB-B29A-973DC79A1755}"/>
              </a:ext>
            </a:extLst>
          </p:cNvPr>
          <p:cNvSpPr/>
          <p:nvPr/>
        </p:nvSpPr>
        <p:spPr>
          <a:xfrm>
            <a:off x="388750" y="2314576"/>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1" name="Rectangle 30">
            <a:extLst>
              <a:ext uri="{FF2B5EF4-FFF2-40B4-BE49-F238E27FC236}">
                <a16:creationId xmlns:a16="http://schemas.microsoft.com/office/drawing/2014/main" id="{8F59C84D-C469-4C3A-835C-34C57DB953A8}"/>
              </a:ext>
            </a:extLst>
          </p:cNvPr>
          <p:cNvSpPr/>
          <p:nvPr/>
        </p:nvSpPr>
        <p:spPr>
          <a:xfrm>
            <a:off x="558276" y="2467963"/>
            <a:ext cx="2141351" cy="2800767"/>
          </a:xfrm>
          <a:prstGeom prst="rect">
            <a:avLst/>
          </a:prstGeom>
        </p:spPr>
        <p:txBody>
          <a:bodyPr wrap="square">
            <a:spAutoFit/>
          </a:bodyPr>
          <a:lstStyle/>
          <a:p>
            <a:r>
              <a:rPr lang="en-US" sz="1600" dirty="0">
                <a:latin typeface="Times New Roman" panose="02020603050405020304" pitchFamily="18" charset="0"/>
                <a:cs typeface="Times New Roman" panose="02020603050405020304" pitchFamily="18" charset="0"/>
              </a:rPr>
              <a:t>This Improvement Request will secure an ongoing, dedicated General Revenue funding source to fund 2.00 new FTEs and related costs to ensure maximum economic benefit from proper implementation of the Fresh Food Act. </a:t>
            </a:r>
          </a:p>
        </p:txBody>
      </p:sp>
      <p:sp>
        <p:nvSpPr>
          <p:cNvPr id="34" name="Rectangle 33">
            <a:extLst>
              <a:ext uri="{FF2B5EF4-FFF2-40B4-BE49-F238E27FC236}">
                <a16:creationId xmlns:a16="http://schemas.microsoft.com/office/drawing/2014/main" id="{E2FACC5D-18A1-4572-8A69-69121EEE17C6}"/>
              </a:ext>
            </a:extLst>
          </p:cNvPr>
          <p:cNvSpPr/>
          <p:nvPr/>
        </p:nvSpPr>
        <p:spPr>
          <a:xfrm>
            <a:off x="3251900" y="2314576"/>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Rectangle 39">
            <a:extLst>
              <a:ext uri="{FF2B5EF4-FFF2-40B4-BE49-F238E27FC236}">
                <a16:creationId xmlns:a16="http://schemas.microsoft.com/office/drawing/2014/main" id="{4375CC6B-3A65-44EC-89B4-BBD640271F34}"/>
              </a:ext>
            </a:extLst>
          </p:cNvPr>
          <p:cNvSpPr/>
          <p:nvPr/>
        </p:nvSpPr>
        <p:spPr>
          <a:xfrm>
            <a:off x="6118240" y="2314576"/>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9" name="Rectangle 48">
            <a:extLst>
              <a:ext uri="{FF2B5EF4-FFF2-40B4-BE49-F238E27FC236}">
                <a16:creationId xmlns:a16="http://schemas.microsoft.com/office/drawing/2014/main" id="{5D81D22C-0B1B-4843-BE55-C812F82724D8}"/>
              </a:ext>
            </a:extLst>
          </p:cNvPr>
          <p:cNvSpPr/>
          <p:nvPr/>
        </p:nvSpPr>
        <p:spPr>
          <a:xfrm>
            <a:off x="0" y="6198198"/>
            <a:ext cx="9144000" cy="666195"/>
          </a:xfrm>
          <a:prstGeom prst="rect">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0" name="TextBox 49">
            <a:extLst>
              <a:ext uri="{FF2B5EF4-FFF2-40B4-BE49-F238E27FC236}">
                <a16:creationId xmlns:a16="http://schemas.microsoft.com/office/drawing/2014/main" id="{9A4F5A2A-320B-4C13-88D6-EE327CCE4AB5}"/>
              </a:ext>
            </a:extLst>
          </p:cNvPr>
          <p:cNvSpPr txBox="1"/>
          <p:nvPr/>
        </p:nvSpPr>
        <p:spPr>
          <a:xfrm>
            <a:off x="2140491" y="6403468"/>
            <a:ext cx="4565109" cy="253916"/>
          </a:xfrm>
          <a:prstGeom prst="rect">
            <a:avLst/>
          </a:prstGeom>
          <a:noFill/>
        </p:spPr>
        <p:txBody>
          <a:bodyPr wrap="square" rtlCol="0">
            <a:spAutoFit/>
          </a:bodyPr>
          <a:lstStyle/>
          <a:p>
            <a:pPr algn="ctr"/>
            <a:r>
              <a:rPr lang="en-ID" sz="1050" b="1" dirty="0">
                <a:solidFill>
                  <a:schemeClr val="bg2"/>
                </a:solidFill>
                <a:latin typeface="Montserrat" panose="00000500000000000000" pitchFamily="50" charset="0"/>
              </a:rPr>
              <a:t>WEST VIRGINIA DEPARTMENT OF AGRICULTURE</a:t>
            </a:r>
          </a:p>
        </p:txBody>
      </p:sp>
      <p:pic>
        <p:nvPicPr>
          <p:cNvPr id="51" name="Picture 50" descr="A picture containing logo&#10;&#10;Description automatically generated">
            <a:extLst>
              <a:ext uri="{FF2B5EF4-FFF2-40B4-BE49-F238E27FC236}">
                <a16:creationId xmlns:a16="http://schemas.microsoft.com/office/drawing/2014/main" id="{9E61E234-4215-4070-BEE9-03E134F6B5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909" y="6313717"/>
            <a:ext cx="483985" cy="433419"/>
          </a:xfrm>
          <a:prstGeom prst="rect">
            <a:avLst/>
          </a:prstGeom>
        </p:spPr>
      </p:pic>
      <p:sp>
        <p:nvSpPr>
          <p:cNvPr id="25" name="Rectangle 24">
            <a:extLst>
              <a:ext uri="{FF2B5EF4-FFF2-40B4-BE49-F238E27FC236}">
                <a16:creationId xmlns:a16="http://schemas.microsoft.com/office/drawing/2014/main" id="{7A158828-F487-4E00-B6CF-4601A7AAAE55}"/>
              </a:ext>
            </a:extLst>
          </p:cNvPr>
          <p:cNvSpPr/>
          <p:nvPr/>
        </p:nvSpPr>
        <p:spPr>
          <a:xfrm>
            <a:off x="3492446" y="2420829"/>
            <a:ext cx="2215895" cy="2970044"/>
          </a:xfrm>
          <a:prstGeom prst="rect">
            <a:avLst/>
          </a:prstGeom>
        </p:spPr>
        <p:txBody>
          <a:bodyPr wrap="square">
            <a:spAutoFit/>
          </a:bodyPr>
          <a:lstStyle/>
          <a:p>
            <a:r>
              <a:rPr lang="en-US" sz="1700" dirty="0">
                <a:latin typeface="Times New Roman" panose="02020603050405020304" pitchFamily="18" charset="0"/>
                <a:cs typeface="Times New Roman" panose="02020603050405020304" pitchFamily="18" charset="0"/>
              </a:rPr>
              <a:t>The Fresh Food Act is an important tool to assist with both economic development and access to locally-grown products, as it provides a method to direct in-state agricultural products to state-operated institutions. </a:t>
            </a:r>
          </a:p>
        </p:txBody>
      </p:sp>
      <p:sp>
        <p:nvSpPr>
          <p:cNvPr id="26" name="Rectangle 25">
            <a:extLst>
              <a:ext uri="{FF2B5EF4-FFF2-40B4-BE49-F238E27FC236}">
                <a16:creationId xmlns:a16="http://schemas.microsoft.com/office/drawing/2014/main" id="{52868D0B-B797-48F0-A250-B5B607DD17A1}"/>
              </a:ext>
            </a:extLst>
          </p:cNvPr>
          <p:cNvSpPr/>
          <p:nvPr/>
        </p:nvSpPr>
        <p:spPr>
          <a:xfrm>
            <a:off x="6367664" y="2321764"/>
            <a:ext cx="2141351" cy="3093154"/>
          </a:xfrm>
          <a:prstGeom prst="rect">
            <a:avLst/>
          </a:prstGeom>
        </p:spPr>
        <p:txBody>
          <a:bodyPr wrap="square">
            <a:spAutoFit/>
          </a:bodyPr>
          <a:lstStyle/>
          <a:p>
            <a:r>
              <a:rPr lang="en-US" sz="1500" dirty="0">
                <a:latin typeface="Times New Roman" panose="02020603050405020304" pitchFamily="18" charset="0"/>
                <a:cs typeface="Times New Roman" panose="02020603050405020304" pitchFamily="18" charset="0"/>
              </a:rPr>
              <a:t>Program staff funded by this appropriation will facilitate relationships between in-state producers and consumers (state institutions), educate producers looking to begin or expand agricultural production, and provide technical support to institutions that wish to grow their own produce.</a:t>
            </a:r>
          </a:p>
        </p:txBody>
      </p:sp>
    </p:spTree>
    <p:extLst>
      <p:ext uri="{BB962C8B-B14F-4D97-AF65-F5344CB8AC3E}">
        <p14:creationId xmlns:p14="http://schemas.microsoft.com/office/powerpoint/2010/main" val="4137318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1000"/>
                                        <p:tgtEl>
                                          <p:spTgt spid="34"/>
                                        </p:tgtEl>
                                      </p:cBhvr>
                                    </p:animEffect>
                                    <p:anim calcmode="lin" valueType="num">
                                      <p:cBhvr>
                                        <p:cTn id="13" dur="1000" fill="hold"/>
                                        <p:tgtEl>
                                          <p:spTgt spid="34"/>
                                        </p:tgtEl>
                                        <p:attrNameLst>
                                          <p:attrName>ppt_x</p:attrName>
                                        </p:attrNameLst>
                                      </p:cBhvr>
                                      <p:tavLst>
                                        <p:tav tm="0">
                                          <p:val>
                                            <p:strVal val="#ppt_x"/>
                                          </p:val>
                                        </p:tav>
                                        <p:tav tm="100000">
                                          <p:val>
                                            <p:strVal val="#ppt_x"/>
                                          </p:val>
                                        </p:tav>
                                      </p:tavLst>
                                    </p:anim>
                                    <p:anim calcmode="lin" valueType="num">
                                      <p:cBhvr>
                                        <p:cTn id="14" dur="1000" fill="hold"/>
                                        <p:tgtEl>
                                          <p:spTgt spid="3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1000"/>
                                        <p:tgtEl>
                                          <p:spTgt spid="40"/>
                                        </p:tgtEl>
                                      </p:cBhvr>
                                    </p:animEffect>
                                    <p:anim calcmode="lin" valueType="num">
                                      <p:cBhvr>
                                        <p:cTn id="18" dur="1000" fill="hold"/>
                                        <p:tgtEl>
                                          <p:spTgt spid="40"/>
                                        </p:tgtEl>
                                        <p:attrNameLst>
                                          <p:attrName>ppt_x</p:attrName>
                                        </p:attrNameLst>
                                      </p:cBhvr>
                                      <p:tavLst>
                                        <p:tav tm="0">
                                          <p:val>
                                            <p:strVal val="#ppt_x"/>
                                          </p:val>
                                        </p:tav>
                                        <p:tav tm="100000">
                                          <p:val>
                                            <p:strVal val="#ppt_x"/>
                                          </p:val>
                                        </p:tav>
                                      </p:tavLst>
                                    </p:anim>
                                    <p:anim calcmode="lin" valueType="num">
                                      <p:cBhvr>
                                        <p:cTn id="19" dur="1000" fill="hold"/>
                                        <p:tgtEl>
                                          <p:spTgt spid="4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1000"/>
                                        <p:tgtEl>
                                          <p:spTgt spid="31"/>
                                        </p:tgtEl>
                                      </p:cBhvr>
                                    </p:animEffect>
                                    <p:anim calcmode="lin" valueType="num">
                                      <p:cBhvr>
                                        <p:cTn id="23" dur="1000" fill="hold"/>
                                        <p:tgtEl>
                                          <p:spTgt spid="31"/>
                                        </p:tgtEl>
                                        <p:attrNameLst>
                                          <p:attrName>ppt_x</p:attrName>
                                        </p:attrNameLst>
                                      </p:cBhvr>
                                      <p:tavLst>
                                        <p:tav tm="0">
                                          <p:val>
                                            <p:strVal val="#ppt_x"/>
                                          </p:val>
                                        </p:tav>
                                        <p:tav tm="100000">
                                          <p:val>
                                            <p:strVal val="#ppt_x"/>
                                          </p:val>
                                        </p:tav>
                                      </p:tavLst>
                                    </p:anim>
                                    <p:anim calcmode="lin" valueType="num">
                                      <p:cBhvr>
                                        <p:cTn id="24" dur="1000" fill="hold"/>
                                        <p:tgtEl>
                                          <p:spTgt spid="31"/>
                                        </p:tgtEl>
                                        <p:attrNameLst>
                                          <p:attrName>ppt_y</p:attrName>
                                        </p:attrNameLst>
                                      </p:cBhvr>
                                      <p:tavLst>
                                        <p:tav tm="0">
                                          <p:val>
                                            <p:strVal val="#ppt_y+.1"/>
                                          </p:val>
                                        </p:tav>
                                        <p:tav tm="100000">
                                          <p:val>
                                            <p:strVal val="#ppt_y"/>
                                          </p:val>
                                        </p:tav>
                                      </p:tavLst>
                                    </p:anim>
                                  </p:childTnLst>
                                </p:cTn>
                              </p:par>
                              <p:par>
                                <p:cTn id="25" presetID="22" presetClass="entr" presetSubtype="4" fill="hold" grpId="0" nodeType="with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wipe(down)">
                                      <p:cBhvr>
                                        <p:cTn id="27" dur="500"/>
                                        <p:tgtEl>
                                          <p:spTgt spid="49"/>
                                        </p:tgtEl>
                                      </p:cBhvr>
                                    </p:animEffect>
                                  </p:childTnLst>
                                </p:cTn>
                              </p:par>
                              <p:par>
                                <p:cTn id="28" presetID="16" presetClass="entr" presetSubtype="37" fill="hold" grpId="0" nodeType="withEffect">
                                  <p:stCondLst>
                                    <p:cond delay="0"/>
                                  </p:stCondLst>
                                  <p:childTnLst>
                                    <p:set>
                                      <p:cBhvr>
                                        <p:cTn id="29" dur="1" fill="hold">
                                          <p:stCondLst>
                                            <p:cond delay="0"/>
                                          </p:stCondLst>
                                        </p:cTn>
                                        <p:tgtEl>
                                          <p:spTgt spid="50"/>
                                        </p:tgtEl>
                                        <p:attrNameLst>
                                          <p:attrName>style.visibility</p:attrName>
                                        </p:attrNameLst>
                                      </p:cBhvr>
                                      <p:to>
                                        <p:strVal val="visible"/>
                                      </p:to>
                                    </p:set>
                                    <p:animEffect transition="in" filter="barn(outVertical)">
                                      <p:cBhvr>
                                        <p:cTn id="30" dur="500"/>
                                        <p:tgtEl>
                                          <p:spTgt spid="50"/>
                                        </p:tgtEl>
                                      </p:cBhvr>
                                    </p:animEffect>
                                  </p:childTnLst>
                                </p:cTn>
                              </p:par>
                              <p:par>
                                <p:cTn id="31" presetID="42"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anim calcmode="lin" valueType="num">
                                      <p:cBhvr>
                                        <p:cTn id="34" dur="1000" fill="hold"/>
                                        <p:tgtEl>
                                          <p:spTgt spid="25"/>
                                        </p:tgtEl>
                                        <p:attrNameLst>
                                          <p:attrName>ppt_x</p:attrName>
                                        </p:attrNameLst>
                                      </p:cBhvr>
                                      <p:tavLst>
                                        <p:tav tm="0">
                                          <p:val>
                                            <p:strVal val="#ppt_x"/>
                                          </p:val>
                                        </p:tav>
                                        <p:tav tm="100000">
                                          <p:val>
                                            <p:strVal val="#ppt_x"/>
                                          </p:val>
                                        </p:tav>
                                      </p:tavLst>
                                    </p:anim>
                                    <p:anim calcmode="lin" valueType="num">
                                      <p:cBhvr>
                                        <p:cTn id="35" dur="1000" fill="hold"/>
                                        <p:tgtEl>
                                          <p:spTgt spid="25"/>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anim calcmode="lin" valueType="num">
                                      <p:cBhvr>
                                        <p:cTn id="39" dur="1000" fill="hold"/>
                                        <p:tgtEl>
                                          <p:spTgt spid="26"/>
                                        </p:tgtEl>
                                        <p:attrNameLst>
                                          <p:attrName>ppt_x</p:attrName>
                                        </p:attrNameLst>
                                      </p:cBhvr>
                                      <p:tavLst>
                                        <p:tav tm="0">
                                          <p:val>
                                            <p:strVal val="#ppt_x"/>
                                          </p:val>
                                        </p:tav>
                                        <p:tav tm="100000">
                                          <p:val>
                                            <p:strVal val="#ppt_x"/>
                                          </p:val>
                                        </p:tav>
                                      </p:tavLst>
                                    </p:anim>
                                    <p:anim calcmode="lin" valueType="num">
                                      <p:cBhvr>
                                        <p:cTn id="4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1" grpId="0"/>
      <p:bldP spid="34" grpId="0" animBg="1"/>
      <p:bldP spid="40" grpId="0" animBg="1"/>
      <p:bldP spid="49" grpId="0" animBg="1"/>
      <p:bldP spid="50" grpId="0"/>
      <p:bldP spid="25" grpId="0"/>
      <p:bldP spid="2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3D9D2-31EB-464C-A30F-0364A9C497E4}"/>
              </a:ext>
            </a:extLst>
          </p:cNvPr>
          <p:cNvSpPr>
            <a:spLocks noGrp="1"/>
          </p:cNvSpPr>
          <p:nvPr>
            <p:ph type="ctrTitle"/>
          </p:nvPr>
        </p:nvSpPr>
        <p:spPr>
          <a:xfrm>
            <a:off x="319597" y="471045"/>
            <a:ext cx="8613298" cy="944562"/>
          </a:xfrm>
        </p:spPr>
        <p:txBody>
          <a:bodyPr/>
          <a:lstStyle/>
          <a:p>
            <a:r>
              <a:rPr lang="en-US" sz="4800" dirty="0">
                <a:solidFill>
                  <a:srgbClr val="273C8D"/>
                </a:solidFill>
                <a:latin typeface="Times New Roman" panose="02020603050405020304" pitchFamily="18" charset="0"/>
                <a:cs typeface="Times New Roman" panose="02020603050405020304" pitchFamily="18" charset="0"/>
              </a:rPr>
              <a:t>Salary Enhancement</a:t>
            </a:r>
            <a:endParaRPr lang="en-US" sz="48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924C468D-1838-4660-9A68-A0EC5D996A6E}"/>
              </a:ext>
            </a:extLst>
          </p:cNvPr>
          <p:cNvSpPr>
            <a:spLocks noGrp="1"/>
          </p:cNvSpPr>
          <p:nvPr>
            <p:ph type="subTitle" idx="1"/>
          </p:nvPr>
        </p:nvSpPr>
        <p:spPr>
          <a:xfrm>
            <a:off x="1129547" y="1240188"/>
            <a:ext cx="7084802" cy="350838"/>
          </a:xfrm>
        </p:spPr>
        <p:txBody>
          <a:bodyPr>
            <a:normAutofit/>
          </a:bodyPr>
          <a:lstStyle/>
          <a:p>
            <a:r>
              <a:rPr lang="en-US" sz="1600" dirty="0"/>
              <a:t>Fund 0131 | $250,000 | FY23</a:t>
            </a:r>
            <a:endParaRPr lang="en-US" sz="1600" dirty="0">
              <a:solidFill>
                <a:srgbClr val="273C8D"/>
              </a:solidFill>
              <a:latin typeface="Montserrat" panose="00000500000000000000" pitchFamily="50" charset="0"/>
            </a:endParaRPr>
          </a:p>
        </p:txBody>
      </p:sp>
      <p:sp>
        <p:nvSpPr>
          <p:cNvPr id="8" name="Rectangle 7">
            <a:extLst>
              <a:ext uri="{FF2B5EF4-FFF2-40B4-BE49-F238E27FC236}">
                <a16:creationId xmlns:a16="http://schemas.microsoft.com/office/drawing/2014/main" id="{CE2DB866-AE57-49DB-B29A-973DC79A1755}"/>
              </a:ext>
            </a:extLst>
          </p:cNvPr>
          <p:cNvSpPr/>
          <p:nvPr/>
        </p:nvSpPr>
        <p:spPr>
          <a:xfrm>
            <a:off x="388750" y="2314576"/>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1" name="Rectangle 30">
            <a:extLst>
              <a:ext uri="{FF2B5EF4-FFF2-40B4-BE49-F238E27FC236}">
                <a16:creationId xmlns:a16="http://schemas.microsoft.com/office/drawing/2014/main" id="{8F59C84D-C469-4C3A-835C-34C57DB953A8}"/>
              </a:ext>
            </a:extLst>
          </p:cNvPr>
          <p:cNvSpPr/>
          <p:nvPr/>
        </p:nvSpPr>
        <p:spPr>
          <a:xfrm>
            <a:off x="638174" y="2444703"/>
            <a:ext cx="2141351" cy="2885405"/>
          </a:xfrm>
          <a:prstGeom prst="rect">
            <a:avLst/>
          </a:prstGeom>
        </p:spPr>
        <p:txBody>
          <a:bodyPr wrap="square">
            <a:spAutoFit/>
          </a:bodyPr>
          <a:lstStyle/>
          <a:p>
            <a:r>
              <a:rPr lang="en-US" sz="1600" dirty="0">
                <a:latin typeface="Times New Roman" panose="02020603050405020304" pitchFamily="18" charset="0"/>
                <a:cs typeface="Times New Roman" panose="02020603050405020304" pitchFamily="18" charset="0"/>
              </a:rPr>
              <a:t>An ongoing General Revenue Improvement Request for 0131-00100 (Personal Services) will provide resources to support adjustments to existing full-time positions to address compensation inequalities for in-demand positions.</a:t>
            </a:r>
          </a:p>
        </p:txBody>
      </p:sp>
      <p:sp>
        <p:nvSpPr>
          <p:cNvPr id="34" name="Rectangle 33">
            <a:extLst>
              <a:ext uri="{FF2B5EF4-FFF2-40B4-BE49-F238E27FC236}">
                <a16:creationId xmlns:a16="http://schemas.microsoft.com/office/drawing/2014/main" id="{E2FACC5D-18A1-4572-8A69-69121EEE17C6}"/>
              </a:ext>
            </a:extLst>
          </p:cNvPr>
          <p:cNvSpPr/>
          <p:nvPr/>
        </p:nvSpPr>
        <p:spPr>
          <a:xfrm>
            <a:off x="3251900" y="2314576"/>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Rectangle 39">
            <a:extLst>
              <a:ext uri="{FF2B5EF4-FFF2-40B4-BE49-F238E27FC236}">
                <a16:creationId xmlns:a16="http://schemas.microsoft.com/office/drawing/2014/main" id="{4375CC6B-3A65-44EC-89B4-BBD640271F34}"/>
              </a:ext>
            </a:extLst>
          </p:cNvPr>
          <p:cNvSpPr/>
          <p:nvPr/>
        </p:nvSpPr>
        <p:spPr>
          <a:xfrm>
            <a:off x="6118240" y="2314576"/>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9" name="Rectangle 48">
            <a:extLst>
              <a:ext uri="{FF2B5EF4-FFF2-40B4-BE49-F238E27FC236}">
                <a16:creationId xmlns:a16="http://schemas.microsoft.com/office/drawing/2014/main" id="{5D81D22C-0B1B-4843-BE55-C812F82724D8}"/>
              </a:ext>
            </a:extLst>
          </p:cNvPr>
          <p:cNvSpPr/>
          <p:nvPr/>
        </p:nvSpPr>
        <p:spPr>
          <a:xfrm>
            <a:off x="0" y="6198198"/>
            <a:ext cx="9144000" cy="666195"/>
          </a:xfrm>
          <a:prstGeom prst="rect">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0" name="TextBox 49">
            <a:extLst>
              <a:ext uri="{FF2B5EF4-FFF2-40B4-BE49-F238E27FC236}">
                <a16:creationId xmlns:a16="http://schemas.microsoft.com/office/drawing/2014/main" id="{9A4F5A2A-320B-4C13-88D6-EE327CCE4AB5}"/>
              </a:ext>
            </a:extLst>
          </p:cNvPr>
          <p:cNvSpPr txBox="1"/>
          <p:nvPr/>
        </p:nvSpPr>
        <p:spPr>
          <a:xfrm>
            <a:off x="2140491" y="6403468"/>
            <a:ext cx="4565109" cy="253916"/>
          </a:xfrm>
          <a:prstGeom prst="rect">
            <a:avLst/>
          </a:prstGeom>
          <a:noFill/>
        </p:spPr>
        <p:txBody>
          <a:bodyPr wrap="square" rtlCol="0">
            <a:spAutoFit/>
          </a:bodyPr>
          <a:lstStyle/>
          <a:p>
            <a:pPr algn="ctr"/>
            <a:r>
              <a:rPr lang="en-ID" sz="1050" b="1" dirty="0">
                <a:solidFill>
                  <a:schemeClr val="bg2"/>
                </a:solidFill>
                <a:latin typeface="Montserrat" panose="00000500000000000000" pitchFamily="50" charset="0"/>
              </a:rPr>
              <a:t>WEST VIRGINIA DEPARTMENT OF AGRICULTURE</a:t>
            </a:r>
          </a:p>
        </p:txBody>
      </p:sp>
      <p:pic>
        <p:nvPicPr>
          <p:cNvPr id="51" name="Picture 50" descr="A picture containing logo&#10;&#10;Description automatically generated">
            <a:extLst>
              <a:ext uri="{FF2B5EF4-FFF2-40B4-BE49-F238E27FC236}">
                <a16:creationId xmlns:a16="http://schemas.microsoft.com/office/drawing/2014/main" id="{9E61E234-4215-4070-BEE9-03E134F6B5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909" y="6313717"/>
            <a:ext cx="483985" cy="433419"/>
          </a:xfrm>
          <a:prstGeom prst="rect">
            <a:avLst/>
          </a:prstGeom>
        </p:spPr>
      </p:pic>
      <p:sp>
        <p:nvSpPr>
          <p:cNvPr id="25" name="Rectangle 24">
            <a:extLst>
              <a:ext uri="{FF2B5EF4-FFF2-40B4-BE49-F238E27FC236}">
                <a16:creationId xmlns:a16="http://schemas.microsoft.com/office/drawing/2014/main" id="{7A158828-F487-4E00-B6CF-4601A7AAAE55}"/>
              </a:ext>
            </a:extLst>
          </p:cNvPr>
          <p:cNvSpPr/>
          <p:nvPr/>
        </p:nvSpPr>
        <p:spPr>
          <a:xfrm>
            <a:off x="3501324" y="2419532"/>
            <a:ext cx="2278039" cy="3046988"/>
          </a:xfrm>
          <a:prstGeom prst="rect">
            <a:avLst/>
          </a:prstGeom>
        </p:spPr>
        <p:txBody>
          <a:bodyPr wrap="square">
            <a:spAutoFit/>
          </a:bodyPr>
          <a:lstStyle/>
          <a:p>
            <a:r>
              <a:rPr lang="en-US" sz="1600" dirty="0">
                <a:latin typeface="Times New Roman" panose="02020603050405020304" pitchFamily="18" charset="0"/>
                <a:cs typeface="Times New Roman" panose="02020603050405020304" pitchFamily="18" charset="0"/>
              </a:rPr>
              <a:t>WVDA relies on a diverse workforce, including many highly-trained scientific positions, to carry out its breadth of programs. It is necessary to address positions that are compensated less than current market rates or less than peer state agencies. </a:t>
            </a:r>
          </a:p>
        </p:txBody>
      </p:sp>
      <p:sp>
        <p:nvSpPr>
          <p:cNvPr id="26" name="Rectangle 25">
            <a:extLst>
              <a:ext uri="{FF2B5EF4-FFF2-40B4-BE49-F238E27FC236}">
                <a16:creationId xmlns:a16="http://schemas.microsoft.com/office/drawing/2014/main" id="{52868D0B-B797-48F0-A250-B5B607DD17A1}"/>
              </a:ext>
            </a:extLst>
          </p:cNvPr>
          <p:cNvSpPr/>
          <p:nvPr/>
        </p:nvSpPr>
        <p:spPr>
          <a:xfrm>
            <a:off x="6444373" y="2419533"/>
            <a:ext cx="2141351" cy="2800767"/>
          </a:xfrm>
          <a:prstGeom prst="rect">
            <a:avLst/>
          </a:prstGeom>
        </p:spPr>
        <p:txBody>
          <a:bodyPr wrap="square">
            <a:spAutoFit/>
          </a:bodyPr>
          <a:lstStyle/>
          <a:p>
            <a:r>
              <a:rPr lang="en-US" sz="1600" dirty="0">
                <a:latin typeface="Times New Roman" panose="02020603050405020304" pitchFamily="18" charset="0"/>
                <a:cs typeface="Times New Roman" panose="02020603050405020304" pitchFamily="18" charset="0"/>
              </a:rPr>
              <a:t>Sufficient resources will allow WVDA to evaluate and adjust salaries to better recruit and retain personnel, especially in critical laboratory positions such as Chemists, Microbiologists, and other technical positions.</a:t>
            </a:r>
          </a:p>
        </p:txBody>
      </p:sp>
    </p:spTree>
    <p:extLst>
      <p:ext uri="{BB962C8B-B14F-4D97-AF65-F5344CB8AC3E}">
        <p14:creationId xmlns:p14="http://schemas.microsoft.com/office/powerpoint/2010/main" val="165254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1000"/>
                                        <p:tgtEl>
                                          <p:spTgt spid="34"/>
                                        </p:tgtEl>
                                      </p:cBhvr>
                                    </p:animEffect>
                                    <p:anim calcmode="lin" valueType="num">
                                      <p:cBhvr>
                                        <p:cTn id="13" dur="1000" fill="hold"/>
                                        <p:tgtEl>
                                          <p:spTgt spid="34"/>
                                        </p:tgtEl>
                                        <p:attrNameLst>
                                          <p:attrName>ppt_x</p:attrName>
                                        </p:attrNameLst>
                                      </p:cBhvr>
                                      <p:tavLst>
                                        <p:tav tm="0">
                                          <p:val>
                                            <p:strVal val="#ppt_x"/>
                                          </p:val>
                                        </p:tav>
                                        <p:tav tm="100000">
                                          <p:val>
                                            <p:strVal val="#ppt_x"/>
                                          </p:val>
                                        </p:tav>
                                      </p:tavLst>
                                    </p:anim>
                                    <p:anim calcmode="lin" valueType="num">
                                      <p:cBhvr>
                                        <p:cTn id="14" dur="1000" fill="hold"/>
                                        <p:tgtEl>
                                          <p:spTgt spid="3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1000"/>
                                        <p:tgtEl>
                                          <p:spTgt spid="40"/>
                                        </p:tgtEl>
                                      </p:cBhvr>
                                    </p:animEffect>
                                    <p:anim calcmode="lin" valueType="num">
                                      <p:cBhvr>
                                        <p:cTn id="18" dur="1000" fill="hold"/>
                                        <p:tgtEl>
                                          <p:spTgt spid="40"/>
                                        </p:tgtEl>
                                        <p:attrNameLst>
                                          <p:attrName>ppt_x</p:attrName>
                                        </p:attrNameLst>
                                      </p:cBhvr>
                                      <p:tavLst>
                                        <p:tav tm="0">
                                          <p:val>
                                            <p:strVal val="#ppt_x"/>
                                          </p:val>
                                        </p:tav>
                                        <p:tav tm="100000">
                                          <p:val>
                                            <p:strVal val="#ppt_x"/>
                                          </p:val>
                                        </p:tav>
                                      </p:tavLst>
                                    </p:anim>
                                    <p:anim calcmode="lin" valueType="num">
                                      <p:cBhvr>
                                        <p:cTn id="19" dur="1000" fill="hold"/>
                                        <p:tgtEl>
                                          <p:spTgt spid="4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1000"/>
                                        <p:tgtEl>
                                          <p:spTgt spid="31"/>
                                        </p:tgtEl>
                                      </p:cBhvr>
                                    </p:animEffect>
                                    <p:anim calcmode="lin" valueType="num">
                                      <p:cBhvr>
                                        <p:cTn id="23" dur="1000" fill="hold"/>
                                        <p:tgtEl>
                                          <p:spTgt spid="31"/>
                                        </p:tgtEl>
                                        <p:attrNameLst>
                                          <p:attrName>ppt_x</p:attrName>
                                        </p:attrNameLst>
                                      </p:cBhvr>
                                      <p:tavLst>
                                        <p:tav tm="0">
                                          <p:val>
                                            <p:strVal val="#ppt_x"/>
                                          </p:val>
                                        </p:tav>
                                        <p:tav tm="100000">
                                          <p:val>
                                            <p:strVal val="#ppt_x"/>
                                          </p:val>
                                        </p:tav>
                                      </p:tavLst>
                                    </p:anim>
                                    <p:anim calcmode="lin" valueType="num">
                                      <p:cBhvr>
                                        <p:cTn id="24" dur="1000" fill="hold"/>
                                        <p:tgtEl>
                                          <p:spTgt spid="31"/>
                                        </p:tgtEl>
                                        <p:attrNameLst>
                                          <p:attrName>ppt_y</p:attrName>
                                        </p:attrNameLst>
                                      </p:cBhvr>
                                      <p:tavLst>
                                        <p:tav tm="0">
                                          <p:val>
                                            <p:strVal val="#ppt_y+.1"/>
                                          </p:val>
                                        </p:tav>
                                        <p:tav tm="100000">
                                          <p:val>
                                            <p:strVal val="#ppt_y"/>
                                          </p:val>
                                        </p:tav>
                                      </p:tavLst>
                                    </p:anim>
                                  </p:childTnLst>
                                </p:cTn>
                              </p:par>
                              <p:par>
                                <p:cTn id="25" presetID="22" presetClass="entr" presetSubtype="4" fill="hold" grpId="0" nodeType="with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wipe(down)">
                                      <p:cBhvr>
                                        <p:cTn id="27" dur="500"/>
                                        <p:tgtEl>
                                          <p:spTgt spid="49"/>
                                        </p:tgtEl>
                                      </p:cBhvr>
                                    </p:animEffect>
                                  </p:childTnLst>
                                </p:cTn>
                              </p:par>
                              <p:par>
                                <p:cTn id="28" presetID="16" presetClass="entr" presetSubtype="37" fill="hold" grpId="0" nodeType="withEffect">
                                  <p:stCondLst>
                                    <p:cond delay="0"/>
                                  </p:stCondLst>
                                  <p:childTnLst>
                                    <p:set>
                                      <p:cBhvr>
                                        <p:cTn id="29" dur="1" fill="hold">
                                          <p:stCondLst>
                                            <p:cond delay="0"/>
                                          </p:stCondLst>
                                        </p:cTn>
                                        <p:tgtEl>
                                          <p:spTgt spid="50"/>
                                        </p:tgtEl>
                                        <p:attrNameLst>
                                          <p:attrName>style.visibility</p:attrName>
                                        </p:attrNameLst>
                                      </p:cBhvr>
                                      <p:to>
                                        <p:strVal val="visible"/>
                                      </p:to>
                                    </p:set>
                                    <p:animEffect transition="in" filter="barn(outVertical)">
                                      <p:cBhvr>
                                        <p:cTn id="30" dur="500"/>
                                        <p:tgtEl>
                                          <p:spTgt spid="50"/>
                                        </p:tgtEl>
                                      </p:cBhvr>
                                    </p:animEffect>
                                  </p:childTnLst>
                                </p:cTn>
                              </p:par>
                              <p:par>
                                <p:cTn id="31" presetID="42"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anim calcmode="lin" valueType="num">
                                      <p:cBhvr>
                                        <p:cTn id="34" dur="1000" fill="hold"/>
                                        <p:tgtEl>
                                          <p:spTgt spid="25"/>
                                        </p:tgtEl>
                                        <p:attrNameLst>
                                          <p:attrName>ppt_x</p:attrName>
                                        </p:attrNameLst>
                                      </p:cBhvr>
                                      <p:tavLst>
                                        <p:tav tm="0">
                                          <p:val>
                                            <p:strVal val="#ppt_x"/>
                                          </p:val>
                                        </p:tav>
                                        <p:tav tm="100000">
                                          <p:val>
                                            <p:strVal val="#ppt_x"/>
                                          </p:val>
                                        </p:tav>
                                      </p:tavLst>
                                    </p:anim>
                                    <p:anim calcmode="lin" valueType="num">
                                      <p:cBhvr>
                                        <p:cTn id="35" dur="1000" fill="hold"/>
                                        <p:tgtEl>
                                          <p:spTgt spid="25"/>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anim calcmode="lin" valueType="num">
                                      <p:cBhvr>
                                        <p:cTn id="39" dur="1000" fill="hold"/>
                                        <p:tgtEl>
                                          <p:spTgt spid="26"/>
                                        </p:tgtEl>
                                        <p:attrNameLst>
                                          <p:attrName>ppt_x</p:attrName>
                                        </p:attrNameLst>
                                      </p:cBhvr>
                                      <p:tavLst>
                                        <p:tav tm="0">
                                          <p:val>
                                            <p:strVal val="#ppt_x"/>
                                          </p:val>
                                        </p:tav>
                                        <p:tav tm="100000">
                                          <p:val>
                                            <p:strVal val="#ppt_x"/>
                                          </p:val>
                                        </p:tav>
                                      </p:tavLst>
                                    </p:anim>
                                    <p:anim calcmode="lin" valueType="num">
                                      <p:cBhvr>
                                        <p:cTn id="4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1" grpId="0"/>
      <p:bldP spid="34" grpId="0" animBg="1"/>
      <p:bldP spid="40" grpId="0" animBg="1"/>
      <p:bldP spid="49" grpId="0" animBg="1"/>
      <p:bldP spid="50"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3D9D2-31EB-464C-A30F-0364A9C497E4}"/>
              </a:ext>
            </a:extLst>
          </p:cNvPr>
          <p:cNvSpPr>
            <a:spLocks noGrp="1"/>
          </p:cNvSpPr>
          <p:nvPr>
            <p:ph type="ctrTitle"/>
          </p:nvPr>
        </p:nvSpPr>
        <p:spPr>
          <a:xfrm>
            <a:off x="319597" y="471045"/>
            <a:ext cx="8613298" cy="944562"/>
          </a:xfrm>
        </p:spPr>
        <p:txBody>
          <a:bodyPr/>
          <a:lstStyle/>
          <a:p>
            <a:r>
              <a:rPr lang="en-US" sz="4800" dirty="0">
                <a:solidFill>
                  <a:srgbClr val="273C8D"/>
                </a:solidFill>
                <a:latin typeface="Times New Roman" panose="02020603050405020304" pitchFamily="18" charset="0"/>
                <a:cs typeface="Times New Roman" panose="02020603050405020304" pitchFamily="18" charset="0"/>
              </a:rPr>
              <a:t>Agriculture in West Virginia</a:t>
            </a:r>
            <a:endParaRPr lang="en-US" sz="4800" dirty="0">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CE2DB866-AE57-49DB-B29A-973DC79A1755}"/>
              </a:ext>
            </a:extLst>
          </p:cNvPr>
          <p:cNvSpPr/>
          <p:nvPr/>
        </p:nvSpPr>
        <p:spPr>
          <a:xfrm>
            <a:off x="388750" y="2314576"/>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1" name="Rectangle 30">
            <a:extLst>
              <a:ext uri="{FF2B5EF4-FFF2-40B4-BE49-F238E27FC236}">
                <a16:creationId xmlns:a16="http://schemas.microsoft.com/office/drawing/2014/main" id="{8F59C84D-C469-4C3A-835C-34C57DB953A8}"/>
              </a:ext>
            </a:extLst>
          </p:cNvPr>
          <p:cNvSpPr/>
          <p:nvPr/>
        </p:nvSpPr>
        <p:spPr>
          <a:xfrm>
            <a:off x="558276" y="2459085"/>
            <a:ext cx="2141351" cy="2970044"/>
          </a:xfrm>
          <a:prstGeom prst="rect">
            <a:avLst/>
          </a:prstGeom>
        </p:spPr>
        <p:txBody>
          <a:bodyPr wrap="square">
            <a:spAutoFit/>
          </a:bodyPr>
          <a:lstStyle/>
          <a:p>
            <a:r>
              <a:rPr lang="en-US" sz="1700" dirty="0">
                <a:latin typeface="Times New Roman" panose="02020603050405020304" pitchFamily="18" charset="0"/>
                <a:cs typeface="Times New Roman" panose="02020603050405020304" pitchFamily="18" charset="0"/>
              </a:rPr>
              <a:t>The Department of Agriculture (WVDA) continues its mission to foster economic development, ensure an adequate, safe, and wholesome food supply, and protect the health of the public, livestock, and agricultural products. </a:t>
            </a:r>
          </a:p>
        </p:txBody>
      </p:sp>
      <p:sp>
        <p:nvSpPr>
          <p:cNvPr id="34" name="Rectangle 33">
            <a:extLst>
              <a:ext uri="{FF2B5EF4-FFF2-40B4-BE49-F238E27FC236}">
                <a16:creationId xmlns:a16="http://schemas.microsoft.com/office/drawing/2014/main" id="{E2FACC5D-18A1-4572-8A69-69121EEE17C6}"/>
              </a:ext>
            </a:extLst>
          </p:cNvPr>
          <p:cNvSpPr/>
          <p:nvPr/>
        </p:nvSpPr>
        <p:spPr>
          <a:xfrm>
            <a:off x="3251900" y="2314576"/>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Rectangle 39">
            <a:extLst>
              <a:ext uri="{FF2B5EF4-FFF2-40B4-BE49-F238E27FC236}">
                <a16:creationId xmlns:a16="http://schemas.microsoft.com/office/drawing/2014/main" id="{4375CC6B-3A65-44EC-89B4-BBD640271F34}"/>
              </a:ext>
            </a:extLst>
          </p:cNvPr>
          <p:cNvSpPr/>
          <p:nvPr/>
        </p:nvSpPr>
        <p:spPr>
          <a:xfrm>
            <a:off x="6118240" y="2314576"/>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9" name="Rectangle 48">
            <a:extLst>
              <a:ext uri="{FF2B5EF4-FFF2-40B4-BE49-F238E27FC236}">
                <a16:creationId xmlns:a16="http://schemas.microsoft.com/office/drawing/2014/main" id="{5D81D22C-0B1B-4843-BE55-C812F82724D8}"/>
              </a:ext>
            </a:extLst>
          </p:cNvPr>
          <p:cNvSpPr/>
          <p:nvPr/>
        </p:nvSpPr>
        <p:spPr>
          <a:xfrm>
            <a:off x="0" y="6198198"/>
            <a:ext cx="9144000" cy="666195"/>
          </a:xfrm>
          <a:prstGeom prst="rect">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0" name="TextBox 49">
            <a:extLst>
              <a:ext uri="{FF2B5EF4-FFF2-40B4-BE49-F238E27FC236}">
                <a16:creationId xmlns:a16="http://schemas.microsoft.com/office/drawing/2014/main" id="{9A4F5A2A-320B-4C13-88D6-EE327CCE4AB5}"/>
              </a:ext>
            </a:extLst>
          </p:cNvPr>
          <p:cNvSpPr txBox="1"/>
          <p:nvPr/>
        </p:nvSpPr>
        <p:spPr>
          <a:xfrm>
            <a:off x="2140491" y="6403468"/>
            <a:ext cx="4565109" cy="253916"/>
          </a:xfrm>
          <a:prstGeom prst="rect">
            <a:avLst/>
          </a:prstGeom>
          <a:noFill/>
        </p:spPr>
        <p:txBody>
          <a:bodyPr wrap="square" rtlCol="0">
            <a:spAutoFit/>
          </a:bodyPr>
          <a:lstStyle/>
          <a:p>
            <a:pPr algn="ctr"/>
            <a:r>
              <a:rPr lang="en-ID" sz="1050" b="1" dirty="0">
                <a:solidFill>
                  <a:schemeClr val="bg2"/>
                </a:solidFill>
                <a:latin typeface="Montserrat" panose="00000500000000000000" pitchFamily="50" charset="0"/>
              </a:rPr>
              <a:t>WEST VIRGINIA DEPARTMENT OF AGRICULTURE</a:t>
            </a:r>
          </a:p>
        </p:txBody>
      </p:sp>
      <p:pic>
        <p:nvPicPr>
          <p:cNvPr id="51" name="Picture 50" descr="A picture containing logo&#10;&#10;Description automatically generated">
            <a:extLst>
              <a:ext uri="{FF2B5EF4-FFF2-40B4-BE49-F238E27FC236}">
                <a16:creationId xmlns:a16="http://schemas.microsoft.com/office/drawing/2014/main" id="{9E61E234-4215-4070-BEE9-03E134F6B5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909" y="6313717"/>
            <a:ext cx="483985" cy="433419"/>
          </a:xfrm>
          <a:prstGeom prst="rect">
            <a:avLst/>
          </a:prstGeom>
        </p:spPr>
      </p:pic>
      <p:sp>
        <p:nvSpPr>
          <p:cNvPr id="25" name="Rectangle 24">
            <a:extLst>
              <a:ext uri="{FF2B5EF4-FFF2-40B4-BE49-F238E27FC236}">
                <a16:creationId xmlns:a16="http://schemas.microsoft.com/office/drawing/2014/main" id="{7A158828-F487-4E00-B6CF-4601A7AAAE55}"/>
              </a:ext>
            </a:extLst>
          </p:cNvPr>
          <p:cNvSpPr/>
          <p:nvPr/>
        </p:nvSpPr>
        <p:spPr>
          <a:xfrm>
            <a:off x="3501324" y="2409590"/>
            <a:ext cx="2141351" cy="2862322"/>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The COVID-19 pandemic emphasized the importance of access to safe, locally-sourced food products, which made the facets of WVDA’s mission even more critical. </a:t>
            </a:r>
          </a:p>
        </p:txBody>
      </p:sp>
      <p:sp>
        <p:nvSpPr>
          <p:cNvPr id="26" name="Rectangle 25">
            <a:extLst>
              <a:ext uri="{FF2B5EF4-FFF2-40B4-BE49-F238E27FC236}">
                <a16:creationId xmlns:a16="http://schemas.microsoft.com/office/drawing/2014/main" id="{52868D0B-B797-48F0-A250-B5B607DD17A1}"/>
              </a:ext>
            </a:extLst>
          </p:cNvPr>
          <p:cNvSpPr/>
          <p:nvPr/>
        </p:nvSpPr>
        <p:spPr>
          <a:xfrm>
            <a:off x="6444373" y="2419533"/>
            <a:ext cx="2141351" cy="2800767"/>
          </a:xfrm>
          <a:prstGeom prst="rect">
            <a:avLst/>
          </a:prstGeom>
        </p:spPr>
        <p:txBody>
          <a:bodyPr wrap="square">
            <a:spAutoFit/>
          </a:bodyPr>
          <a:lstStyle/>
          <a:p>
            <a:r>
              <a:rPr lang="en-US" sz="1600" dirty="0">
                <a:latin typeface="Times New Roman" panose="02020603050405020304" pitchFamily="18" charset="0"/>
                <a:cs typeface="Times New Roman" panose="02020603050405020304" pitchFamily="18" charset="0"/>
              </a:rPr>
              <a:t>Agriculture is key to the State's economy, with an annual contribution of $800 million, but WVDA has identified solutions to expand agricultural industries to further benefit EVERY WEST VIRGINIAN EVERY DAY.</a:t>
            </a:r>
          </a:p>
        </p:txBody>
      </p:sp>
    </p:spTree>
    <p:extLst>
      <p:ext uri="{BB962C8B-B14F-4D97-AF65-F5344CB8AC3E}">
        <p14:creationId xmlns:p14="http://schemas.microsoft.com/office/powerpoint/2010/main" val="1758942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1000"/>
                                        <p:tgtEl>
                                          <p:spTgt spid="34"/>
                                        </p:tgtEl>
                                      </p:cBhvr>
                                    </p:animEffect>
                                    <p:anim calcmode="lin" valueType="num">
                                      <p:cBhvr>
                                        <p:cTn id="13" dur="1000" fill="hold"/>
                                        <p:tgtEl>
                                          <p:spTgt spid="34"/>
                                        </p:tgtEl>
                                        <p:attrNameLst>
                                          <p:attrName>ppt_x</p:attrName>
                                        </p:attrNameLst>
                                      </p:cBhvr>
                                      <p:tavLst>
                                        <p:tav tm="0">
                                          <p:val>
                                            <p:strVal val="#ppt_x"/>
                                          </p:val>
                                        </p:tav>
                                        <p:tav tm="100000">
                                          <p:val>
                                            <p:strVal val="#ppt_x"/>
                                          </p:val>
                                        </p:tav>
                                      </p:tavLst>
                                    </p:anim>
                                    <p:anim calcmode="lin" valueType="num">
                                      <p:cBhvr>
                                        <p:cTn id="14" dur="1000" fill="hold"/>
                                        <p:tgtEl>
                                          <p:spTgt spid="3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1000"/>
                                        <p:tgtEl>
                                          <p:spTgt spid="40"/>
                                        </p:tgtEl>
                                      </p:cBhvr>
                                    </p:animEffect>
                                    <p:anim calcmode="lin" valueType="num">
                                      <p:cBhvr>
                                        <p:cTn id="18" dur="1000" fill="hold"/>
                                        <p:tgtEl>
                                          <p:spTgt spid="40"/>
                                        </p:tgtEl>
                                        <p:attrNameLst>
                                          <p:attrName>ppt_x</p:attrName>
                                        </p:attrNameLst>
                                      </p:cBhvr>
                                      <p:tavLst>
                                        <p:tav tm="0">
                                          <p:val>
                                            <p:strVal val="#ppt_x"/>
                                          </p:val>
                                        </p:tav>
                                        <p:tav tm="100000">
                                          <p:val>
                                            <p:strVal val="#ppt_x"/>
                                          </p:val>
                                        </p:tav>
                                      </p:tavLst>
                                    </p:anim>
                                    <p:anim calcmode="lin" valueType="num">
                                      <p:cBhvr>
                                        <p:cTn id="19" dur="1000" fill="hold"/>
                                        <p:tgtEl>
                                          <p:spTgt spid="4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1000"/>
                                        <p:tgtEl>
                                          <p:spTgt spid="31"/>
                                        </p:tgtEl>
                                      </p:cBhvr>
                                    </p:animEffect>
                                    <p:anim calcmode="lin" valueType="num">
                                      <p:cBhvr>
                                        <p:cTn id="23" dur="1000" fill="hold"/>
                                        <p:tgtEl>
                                          <p:spTgt spid="31"/>
                                        </p:tgtEl>
                                        <p:attrNameLst>
                                          <p:attrName>ppt_x</p:attrName>
                                        </p:attrNameLst>
                                      </p:cBhvr>
                                      <p:tavLst>
                                        <p:tav tm="0">
                                          <p:val>
                                            <p:strVal val="#ppt_x"/>
                                          </p:val>
                                        </p:tav>
                                        <p:tav tm="100000">
                                          <p:val>
                                            <p:strVal val="#ppt_x"/>
                                          </p:val>
                                        </p:tav>
                                      </p:tavLst>
                                    </p:anim>
                                    <p:anim calcmode="lin" valueType="num">
                                      <p:cBhvr>
                                        <p:cTn id="24" dur="1000" fill="hold"/>
                                        <p:tgtEl>
                                          <p:spTgt spid="31"/>
                                        </p:tgtEl>
                                        <p:attrNameLst>
                                          <p:attrName>ppt_y</p:attrName>
                                        </p:attrNameLst>
                                      </p:cBhvr>
                                      <p:tavLst>
                                        <p:tav tm="0">
                                          <p:val>
                                            <p:strVal val="#ppt_y+.1"/>
                                          </p:val>
                                        </p:tav>
                                        <p:tav tm="100000">
                                          <p:val>
                                            <p:strVal val="#ppt_y"/>
                                          </p:val>
                                        </p:tav>
                                      </p:tavLst>
                                    </p:anim>
                                  </p:childTnLst>
                                </p:cTn>
                              </p:par>
                              <p:par>
                                <p:cTn id="25" presetID="22" presetClass="entr" presetSubtype="4" fill="hold" grpId="0" nodeType="with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wipe(down)">
                                      <p:cBhvr>
                                        <p:cTn id="27" dur="500"/>
                                        <p:tgtEl>
                                          <p:spTgt spid="49"/>
                                        </p:tgtEl>
                                      </p:cBhvr>
                                    </p:animEffect>
                                  </p:childTnLst>
                                </p:cTn>
                              </p:par>
                              <p:par>
                                <p:cTn id="28" presetID="16" presetClass="entr" presetSubtype="37" fill="hold" grpId="0" nodeType="withEffect">
                                  <p:stCondLst>
                                    <p:cond delay="0"/>
                                  </p:stCondLst>
                                  <p:childTnLst>
                                    <p:set>
                                      <p:cBhvr>
                                        <p:cTn id="29" dur="1" fill="hold">
                                          <p:stCondLst>
                                            <p:cond delay="0"/>
                                          </p:stCondLst>
                                        </p:cTn>
                                        <p:tgtEl>
                                          <p:spTgt spid="50"/>
                                        </p:tgtEl>
                                        <p:attrNameLst>
                                          <p:attrName>style.visibility</p:attrName>
                                        </p:attrNameLst>
                                      </p:cBhvr>
                                      <p:to>
                                        <p:strVal val="visible"/>
                                      </p:to>
                                    </p:set>
                                    <p:animEffect transition="in" filter="barn(outVertical)">
                                      <p:cBhvr>
                                        <p:cTn id="30" dur="500"/>
                                        <p:tgtEl>
                                          <p:spTgt spid="50"/>
                                        </p:tgtEl>
                                      </p:cBhvr>
                                    </p:animEffect>
                                  </p:childTnLst>
                                </p:cTn>
                              </p:par>
                              <p:par>
                                <p:cTn id="31" presetID="42"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anim calcmode="lin" valueType="num">
                                      <p:cBhvr>
                                        <p:cTn id="34" dur="1000" fill="hold"/>
                                        <p:tgtEl>
                                          <p:spTgt spid="25"/>
                                        </p:tgtEl>
                                        <p:attrNameLst>
                                          <p:attrName>ppt_x</p:attrName>
                                        </p:attrNameLst>
                                      </p:cBhvr>
                                      <p:tavLst>
                                        <p:tav tm="0">
                                          <p:val>
                                            <p:strVal val="#ppt_x"/>
                                          </p:val>
                                        </p:tav>
                                        <p:tav tm="100000">
                                          <p:val>
                                            <p:strVal val="#ppt_x"/>
                                          </p:val>
                                        </p:tav>
                                      </p:tavLst>
                                    </p:anim>
                                    <p:anim calcmode="lin" valueType="num">
                                      <p:cBhvr>
                                        <p:cTn id="35" dur="1000" fill="hold"/>
                                        <p:tgtEl>
                                          <p:spTgt spid="25"/>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anim calcmode="lin" valueType="num">
                                      <p:cBhvr>
                                        <p:cTn id="39" dur="1000" fill="hold"/>
                                        <p:tgtEl>
                                          <p:spTgt spid="26"/>
                                        </p:tgtEl>
                                        <p:attrNameLst>
                                          <p:attrName>ppt_x</p:attrName>
                                        </p:attrNameLst>
                                      </p:cBhvr>
                                      <p:tavLst>
                                        <p:tav tm="0">
                                          <p:val>
                                            <p:strVal val="#ppt_x"/>
                                          </p:val>
                                        </p:tav>
                                        <p:tav tm="100000">
                                          <p:val>
                                            <p:strVal val="#ppt_x"/>
                                          </p:val>
                                        </p:tav>
                                      </p:tavLst>
                                    </p:anim>
                                    <p:anim calcmode="lin" valueType="num">
                                      <p:cBhvr>
                                        <p:cTn id="4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1" grpId="0"/>
      <p:bldP spid="34" grpId="0" animBg="1"/>
      <p:bldP spid="40" grpId="0" animBg="1"/>
      <p:bldP spid="49" grpId="0" animBg="1"/>
      <p:bldP spid="50" grpId="0"/>
      <p:bldP spid="25" grpId="0"/>
      <p:bldP spid="2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3D9D2-31EB-464C-A30F-0364A9C497E4}"/>
              </a:ext>
            </a:extLst>
          </p:cNvPr>
          <p:cNvSpPr>
            <a:spLocks noGrp="1"/>
          </p:cNvSpPr>
          <p:nvPr>
            <p:ph type="ctrTitle"/>
          </p:nvPr>
        </p:nvSpPr>
        <p:spPr>
          <a:xfrm>
            <a:off x="319597" y="471045"/>
            <a:ext cx="8613298" cy="944562"/>
          </a:xfrm>
        </p:spPr>
        <p:txBody>
          <a:bodyPr/>
          <a:lstStyle/>
          <a:p>
            <a:r>
              <a:rPr lang="en-US" sz="4800" dirty="0">
                <a:solidFill>
                  <a:srgbClr val="273C8D"/>
                </a:solidFill>
                <a:latin typeface="Times New Roman" panose="02020603050405020304" pitchFamily="18" charset="0"/>
                <a:cs typeface="Times New Roman" panose="02020603050405020304" pitchFamily="18" charset="0"/>
              </a:rPr>
              <a:t>SNAP Stretch</a:t>
            </a:r>
            <a:endParaRPr lang="en-US" sz="48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924C468D-1838-4660-9A68-A0EC5D996A6E}"/>
              </a:ext>
            </a:extLst>
          </p:cNvPr>
          <p:cNvSpPr>
            <a:spLocks noGrp="1"/>
          </p:cNvSpPr>
          <p:nvPr>
            <p:ph type="subTitle" idx="1"/>
          </p:nvPr>
        </p:nvSpPr>
        <p:spPr>
          <a:xfrm>
            <a:off x="1129547" y="1240188"/>
            <a:ext cx="7084802" cy="350838"/>
          </a:xfrm>
        </p:spPr>
        <p:txBody>
          <a:bodyPr>
            <a:normAutofit/>
          </a:bodyPr>
          <a:lstStyle/>
          <a:p>
            <a:r>
              <a:rPr lang="en-US" sz="1600" dirty="0"/>
              <a:t>Fund 0131 | $200,000 | FY23</a:t>
            </a:r>
            <a:endParaRPr lang="en-US" sz="1600" dirty="0">
              <a:solidFill>
                <a:srgbClr val="273C8D"/>
              </a:solidFill>
              <a:latin typeface="Montserrat" panose="00000500000000000000" pitchFamily="50" charset="0"/>
            </a:endParaRPr>
          </a:p>
        </p:txBody>
      </p:sp>
      <p:sp>
        <p:nvSpPr>
          <p:cNvPr id="8" name="Rectangle 7">
            <a:extLst>
              <a:ext uri="{FF2B5EF4-FFF2-40B4-BE49-F238E27FC236}">
                <a16:creationId xmlns:a16="http://schemas.microsoft.com/office/drawing/2014/main" id="{CE2DB866-AE57-49DB-B29A-973DC79A1755}"/>
              </a:ext>
            </a:extLst>
          </p:cNvPr>
          <p:cNvSpPr/>
          <p:nvPr/>
        </p:nvSpPr>
        <p:spPr>
          <a:xfrm>
            <a:off x="388750" y="2314576"/>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1" name="Rectangle 30">
            <a:extLst>
              <a:ext uri="{FF2B5EF4-FFF2-40B4-BE49-F238E27FC236}">
                <a16:creationId xmlns:a16="http://schemas.microsoft.com/office/drawing/2014/main" id="{8F59C84D-C469-4C3A-835C-34C57DB953A8}"/>
              </a:ext>
            </a:extLst>
          </p:cNvPr>
          <p:cNvSpPr/>
          <p:nvPr/>
        </p:nvSpPr>
        <p:spPr>
          <a:xfrm>
            <a:off x="558276" y="2467963"/>
            <a:ext cx="2141351" cy="2800767"/>
          </a:xfrm>
          <a:prstGeom prst="rect">
            <a:avLst/>
          </a:prstGeom>
        </p:spPr>
        <p:txBody>
          <a:bodyPr wrap="square">
            <a:spAutoFit/>
          </a:bodyPr>
          <a:lstStyle/>
          <a:p>
            <a:r>
              <a:rPr lang="en-US" sz="1600" dirty="0">
                <a:latin typeface="Times New Roman" panose="02020603050405020304" pitchFamily="18" charset="0"/>
                <a:cs typeface="Times New Roman" panose="02020603050405020304" pitchFamily="18" charset="0"/>
              </a:rPr>
              <a:t>This Improvement Request will secure an ongoing, dedicated General Revenue funding source to support a partnership with the WV Food and Farm Coalition to expand food purchases for federal SNAP recipients.</a:t>
            </a:r>
          </a:p>
        </p:txBody>
      </p:sp>
      <p:sp>
        <p:nvSpPr>
          <p:cNvPr id="34" name="Rectangle 33">
            <a:extLst>
              <a:ext uri="{FF2B5EF4-FFF2-40B4-BE49-F238E27FC236}">
                <a16:creationId xmlns:a16="http://schemas.microsoft.com/office/drawing/2014/main" id="{E2FACC5D-18A1-4572-8A69-69121EEE17C6}"/>
              </a:ext>
            </a:extLst>
          </p:cNvPr>
          <p:cNvSpPr/>
          <p:nvPr/>
        </p:nvSpPr>
        <p:spPr>
          <a:xfrm>
            <a:off x="3251900" y="2314576"/>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Rectangle 39">
            <a:extLst>
              <a:ext uri="{FF2B5EF4-FFF2-40B4-BE49-F238E27FC236}">
                <a16:creationId xmlns:a16="http://schemas.microsoft.com/office/drawing/2014/main" id="{4375CC6B-3A65-44EC-89B4-BBD640271F34}"/>
              </a:ext>
            </a:extLst>
          </p:cNvPr>
          <p:cNvSpPr/>
          <p:nvPr/>
        </p:nvSpPr>
        <p:spPr>
          <a:xfrm>
            <a:off x="6118240" y="2314576"/>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9" name="Rectangle 48">
            <a:extLst>
              <a:ext uri="{FF2B5EF4-FFF2-40B4-BE49-F238E27FC236}">
                <a16:creationId xmlns:a16="http://schemas.microsoft.com/office/drawing/2014/main" id="{5D81D22C-0B1B-4843-BE55-C812F82724D8}"/>
              </a:ext>
            </a:extLst>
          </p:cNvPr>
          <p:cNvSpPr/>
          <p:nvPr/>
        </p:nvSpPr>
        <p:spPr>
          <a:xfrm>
            <a:off x="0" y="6198198"/>
            <a:ext cx="9144000" cy="666195"/>
          </a:xfrm>
          <a:prstGeom prst="rect">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0" name="TextBox 49">
            <a:extLst>
              <a:ext uri="{FF2B5EF4-FFF2-40B4-BE49-F238E27FC236}">
                <a16:creationId xmlns:a16="http://schemas.microsoft.com/office/drawing/2014/main" id="{9A4F5A2A-320B-4C13-88D6-EE327CCE4AB5}"/>
              </a:ext>
            </a:extLst>
          </p:cNvPr>
          <p:cNvSpPr txBox="1"/>
          <p:nvPr/>
        </p:nvSpPr>
        <p:spPr>
          <a:xfrm>
            <a:off x="2140491" y="6403468"/>
            <a:ext cx="4565109" cy="253916"/>
          </a:xfrm>
          <a:prstGeom prst="rect">
            <a:avLst/>
          </a:prstGeom>
          <a:noFill/>
        </p:spPr>
        <p:txBody>
          <a:bodyPr wrap="square" rtlCol="0">
            <a:spAutoFit/>
          </a:bodyPr>
          <a:lstStyle/>
          <a:p>
            <a:pPr algn="ctr"/>
            <a:r>
              <a:rPr lang="en-ID" sz="1050" b="1" dirty="0">
                <a:solidFill>
                  <a:schemeClr val="bg2"/>
                </a:solidFill>
                <a:latin typeface="Montserrat" panose="00000500000000000000" pitchFamily="50" charset="0"/>
              </a:rPr>
              <a:t>WEST VIRGINIA DEPARTMENT OF AGRICULTURE</a:t>
            </a:r>
          </a:p>
        </p:txBody>
      </p:sp>
      <p:pic>
        <p:nvPicPr>
          <p:cNvPr id="51" name="Picture 50" descr="A picture containing logo&#10;&#10;Description automatically generated">
            <a:extLst>
              <a:ext uri="{FF2B5EF4-FFF2-40B4-BE49-F238E27FC236}">
                <a16:creationId xmlns:a16="http://schemas.microsoft.com/office/drawing/2014/main" id="{9E61E234-4215-4070-BEE9-03E134F6B5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909" y="6313717"/>
            <a:ext cx="483985" cy="433419"/>
          </a:xfrm>
          <a:prstGeom prst="rect">
            <a:avLst/>
          </a:prstGeom>
        </p:spPr>
      </p:pic>
      <p:sp>
        <p:nvSpPr>
          <p:cNvPr id="25" name="Rectangle 24">
            <a:extLst>
              <a:ext uri="{FF2B5EF4-FFF2-40B4-BE49-F238E27FC236}">
                <a16:creationId xmlns:a16="http://schemas.microsoft.com/office/drawing/2014/main" id="{7A158828-F487-4E00-B6CF-4601A7AAAE55}"/>
              </a:ext>
            </a:extLst>
          </p:cNvPr>
          <p:cNvSpPr/>
          <p:nvPr/>
        </p:nvSpPr>
        <p:spPr>
          <a:xfrm>
            <a:off x="3483568" y="2428296"/>
            <a:ext cx="2215895" cy="2862322"/>
          </a:xfrm>
          <a:prstGeom prst="rect">
            <a:avLst/>
          </a:prstGeom>
        </p:spPr>
        <p:txBody>
          <a:bodyPr wrap="square">
            <a:spAutoFit/>
          </a:bodyPr>
          <a:lstStyle/>
          <a:p>
            <a:r>
              <a:rPr lang="en-US" sz="1500" dirty="0">
                <a:latin typeface="Times New Roman" panose="02020603050405020304" pitchFamily="18" charset="0"/>
                <a:cs typeface="Times New Roman" panose="02020603050405020304" pitchFamily="18" charset="0"/>
              </a:rPr>
              <a:t>A one-time $100,000 award of CARES Act funding via the Governor’s Office in 2020 allowed 6,000+ households better access to meat, poultry, and eggs (in addition to the regular SNAP fresh produce). Dedicated funding will allow that initiative to be continued and expanded. </a:t>
            </a:r>
          </a:p>
        </p:txBody>
      </p:sp>
      <p:sp>
        <p:nvSpPr>
          <p:cNvPr id="26" name="Rectangle 25">
            <a:extLst>
              <a:ext uri="{FF2B5EF4-FFF2-40B4-BE49-F238E27FC236}">
                <a16:creationId xmlns:a16="http://schemas.microsoft.com/office/drawing/2014/main" id="{52868D0B-B797-48F0-A250-B5B607DD17A1}"/>
              </a:ext>
            </a:extLst>
          </p:cNvPr>
          <p:cNvSpPr/>
          <p:nvPr/>
        </p:nvSpPr>
        <p:spPr>
          <a:xfrm>
            <a:off x="6444373" y="2419533"/>
            <a:ext cx="2141351" cy="1631216"/>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Reappropriation language is requested to secure ongoing use of funding.</a:t>
            </a:r>
          </a:p>
        </p:txBody>
      </p:sp>
    </p:spTree>
    <p:extLst>
      <p:ext uri="{BB962C8B-B14F-4D97-AF65-F5344CB8AC3E}">
        <p14:creationId xmlns:p14="http://schemas.microsoft.com/office/powerpoint/2010/main" val="248460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1000"/>
                                        <p:tgtEl>
                                          <p:spTgt spid="34"/>
                                        </p:tgtEl>
                                      </p:cBhvr>
                                    </p:animEffect>
                                    <p:anim calcmode="lin" valueType="num">
                                      <p:cBhvr>
                                        <p:cTn id="13" dur="1000" fill="hold"/>
                                        <p:tgtEl>
                                          <p:spTgt spid="34"/>
                                        </p:tgtEl>
                                        <p:attrNameLst>
                                          <p:attrName>ppt_x</p:attrName>
                                        </p:attrNameLst>
                                      </p:cBhvr>
                                      <p:tavLst>
                                        <p:tav tm="0">
                                          <p:val>
                                            <p:strVal val="#ppt_x"/>
                                          </p:val>
                                        </p:tav>
                                        <p:tav tm="100000">
                                          <p:val>
                                            <p:strVal val="#ppt_x"/>
                                          </p:val>
                                        </p:tav>
                                      </p:tavLst>
                                    </p:anim>
                                    <p:anim calcmode="lin" valueType="num">
                                      <p:cBhvr>
                                        <p:cTn id="14" dur="1000" fill="hold"/>
                                        <p:tgtEl>
                                          <p:spTgt spid="3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1000"/>
                                        <p:tgtEl>
                                          <p:spTgt spid="40"/>
                                        </p:tgtEl>
                                      </p:cBhvr>
                                    </p:animEffect>
                                    <p:anim calcmode="lin" valueType="num">
                                      <p:cBhvr>
                                        <p:cTn id="18" dur="1000" fill="hold"/>
                                        <p:tgtEl>
                                          <p:spTgt spid="40"/>
                                        </p:tgtEl>
                                        <p:attrNameLst>
                                          <p:attrName>ppt_x</p:attrName>
                                        </p:attrNameLst>
                                      </p:cBhvr>
                                      <p:tavLst>
                                        <p:tav tm="0">
                                          <p:val>
                                            <p:strVal val="#ppt_x"/>
                                          </p:val>
                                        </p:tav>
                                        <p:tav tm="100000">
                                          <p:val>
                                            <p:strVal val="#ppt_x"/>
                                          </p:val>
                                        </p:tav>
                                      </p:tavLst>
                                    </p:anim>
                                    <p:anim calcmode="lin" valueType="num">
                                      <p:cBhvr>
                                        <p:cTn id="19" dur="1000" fill="hold"/>
                                        <p:tgtEl>
                                          <p:spTgt spid="4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1000"/>
                                        <p:tgtEl>
                                          <p:spTgt spid="31"/>
                                        </p:tgtEl>
                                      </p:cBhvr>
                                    </p:animEffect>
                                    <p:anim calcmode="lin" valueType="num">
                                      <p:cBhvr>
                                        <p:cTn id="23" dur="1000" fill="hold"/>
                                        <p:tgtEl>
                                          <p:spTgt spid="31"/>
                                        </p:tgtEl>
                                        <p:attrNameLst>
                                          <p:attrName>ppt_x</p:attrName>
                                        </p:attrNameLst>
                                      </p:cBhvr>
                                      <p:tavLst>
                                        <p:tav tm="0">
                                          <p:val>
                                            <p:strVal val="#ppt_x"/>
                                          </p:val>
                                        </p:tav>
                                        <p:tav tm="100000">
                                          <p:val>
                                            <p:strVal val="#ppt_x"/>
                                          </p:val>
                                        </p:tav>
                                      </p:tavLst>
                                    </p:anim>
                                    <p:anim calcmode="lin" valueType="num">
                                      <p:cBhvr>
                                        <p:cTn id="24" dur="1000" fill="hold"/>
                                        <p:tgtEl>
                                          <p:spTgt spid="31"/>
                                        </p:tgtEl>
                                        <p:attrNameLst>
                                          <p:attrName>ppt_y</p:attrName>
                                        </p:attrNameLst>
                                      </p:cBhvr>
                                      <p:tavLst>
                                        <p:tav tm="0">
                                          <p:val>
                                            <p:strVal val="#ppt_y+.1"/>
                                          </p:val>
                                        </p:tav>
                                        <p:tav tm="100000">
                                          <p:val>
                                            <p:strVal val="#ppt_y"/>
                                          </p:val>
                                        </p:tav>
                                      </p:tavLst>
                                    </p:anim>
                                  </p:childTnLst>
                                </p:cTn>
                              </p:par>
                              <p:par>
                                <p:cTn id="25" presetID="22" presetClass="entr" presetSubtype="4" fill="hold" grpId="0" nodeType="with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wipe(down)">
                                      <p:cBhvr>
                                        <p:cTn id="27" dur="500"/>
                                        <p:tgtEl>
                                          <p:spTgt spid="49"/>
                                        </p:tgtEl>
                                      </p:cBhvr>
                                    </p:animEffect>
                                  </p:childTnLst>
                                </p:cTn>
                              </p:par>
                              <p:par>
                                <p:cTn id="28" presetID="16" presetClass="entr" presetSubtype="37" fill="hold" grpId="0" nodeType="withEffect">
                                  <p:stCondLst>
                                    <p:cond delay="0"/>
                                  </p:stCondLst>
                                  <p:childTnLst>
                                    <p:set>
                                      <p:cBhvr>
                                        <p:cTn id="29" dur="1" fill="hold">
                                          <p:stCondLst>
                                            <p:cond delay="0"/>
                                          </p:stCondLst>
                                        </p:cTn>
                                        <p:tgtEl>
                                          <p:spTgt spid="50"/>
                                        </p:tgtEl>
                                        <p:attrNameLst>
                                          <p:attrName>style.visibility</p:attrName>
                                        </p:attrNameLst>
                                      </p:cBhvr>
                                      <p:to>
                                        <p:strVal val="visible"/>
                                      </p:to>
                                    </p:set>
                                    <p:animEffect transition="in" filter="barn(outVertical)">
                                      <p:cBhvr>
                                        <p:cTn id="30" dur="500"/>
                                        <p:tgtEl>
                                          <p:spTgt spid="50"/>
                                        </p:tgtEl>
                                      </p:cBhvr>
                                    </p:animEffect>
                                  </p:childTnLst>
                                </p:cTn>
                              </p:par>
                              <p:par>
                                <p:cTn id="31" presetID="42"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anim calcmode="lin" valueType="num">
                                      <p:cBhvr>
                                        <p:cTn id="34" dur="1000" fill="hold"/>
                                        <p:tgtEl>
                                          <p:spTgt spid="25"/>
                                        </p:tgtEl>
                                        <p:attrNameLst>
                                          <p:attrName>ppt_x</p:attrName>
                                        </p:attrNameLst>
                                      </p:cBhvr>
                                      <p:tavLst>
                                        <p:tav tm="0">
                                          <p:val>
                                            <p:strVal val="#ppt_x"/>
                                          </p:val>
                                        </p:tav>
                                        <p:tav tm="100000">
                                          <p:val>
                                            <p:strVal val="#ppt_x"/>
                                          </p:val>
                                        </p:tav>
                                      </p:tavLst>
                                    </p:anim>
                                    <p:anim calcmode="lin" valueType="num">
                                      <p:cBhvr>
                                        <p:cTn id="35" dur="1000" fill="hold"/>
                                        <p:tgtEl>
                                          <p:spTgt spid="25"/>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anim calcmode="lin" valueType="num">
                                      <p:cBhvr>
                                        <p:cTn id="39" dur="1000" fill="hold"/>
                                        <p:tgtEl>
                                          <p:spTgt spid="26"/>
                                        </p:tgtEl>
                                        <p:attrNameLst>
                                          <p:attrName>ppt_x</p:attrName>
                                        </p:attrNameLst>
                                      </p:cBhvr>
                                      <p:tavLst>
                                        <p:tav tm="0">
                                          <p:val>
                                            <p:strVal val="#ppt_x"/>
                                          </p:val>
                                        </p:tav>
                                        <p:tav tm="100000">
                                          <p:val>
                                            <p:strVal val="#ppt_x"/>
                                          </p:val>
                                        </p:tav>
                                      </p:tavLst>
                                    </p:anim>
                                    <p:anim calcmode="lin" valueType="num">
                                      <p:cBhvr>
                                        <p:cTn id="4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1" grpId="0"/>
      <p:bldP spid="34" grpId="0" animBg="1"/>
      <p:bldP spid="40" grpId="0" animBg="1"/>
      <p:bldP spid="49" grpId="0" animBg="1"/>
      <p:bldP spid="50" grpId="0"/>
      <p:bldP spid="25" grpId="0"/>
      <p:bldP spid="2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951B30E-9A31-43DD-9C18-5C3D37846016}"/>
              </a:ext>
            </a:extLst>
          </p:cNvPr>
          <p:cNvSpPr/>
          <p:nvPr/>
        </p:nvSpPr>
        <p:spPr>
          <a:xfrm>
            <a:off x="251670" y="276227"/>
            <a:ext cx="8635155" cy="5812630"/>
          </a:xfrm>
          <a:prstGeom prst="rect">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Rectangle 12">
            <a:extLst>
              <a:ext uri="{FF2B5EF4-FFF2-40B4-BE49-F238E27FC236}">
                <a16:creationId xmlns:a16="http://schemas.microsoft.com/office/drawing/2014/main" id="{37622B53-05FB-4C44-8A38-3ACF3EE5C61F}"/>
              </a:ext>
            </a:extLst>
          </p:cNvPr>
          <p:cNvSpPr/>
          <p:nvPr/>
        </p:nvSpPr>
        <p:spPr>
          <a:xfrm>
            <a:off x="1679699" y="1950468"/>
            <a:ext cx="5795299" cy="1938992"/>
          </a:xfrm>
          <a:prstGeom prst="rect">
            <a:avLst/>
          </a:prstGeom>
        </p:spPr>
        <p:txBody>
          <a:bodyPr wrap="square" lIns="91440" tIns="45720" rIns="91440" bIns="45720" anchor="t">
            <a:spAutoFit/>
          </a:bodyPr>
          <a:lstStyle/>
          <a:p>
            <a:pPr algn="ctr"/>
            <a:r>
              <a:rPr lang="en-US" sz="6000" b="1" dirty="0">
                <a:solidFill>
                  <a:schemeClr val="bg1"/>
                </a:solidFill>
                <a:latin typeface="Times New Roman"/>
                <a:cs typeface="Times New Roman"/>
              </a:rPr>
              <a:t>Special Revenue Requests</a:t>
            </a:r>
          </a:p>
        </p:txBody>
      </p:sp>
      <p:pic>
        <p:nvPicPr>
          <p:cNvPr id="38" name="Picture 37" descr="A picture containing logo&#10;&#10;Description automatically generated">
            <a:extLst>
              <a:ext uri="{FF2B5EF4-FFF2-40B4-BE49-F238E27FC236}">
                <a16:creationId xmlns:a16="http://schemas.microsoft.com/office/drawing/2014/main" id="{9F2DEB1F-BD5F-4403-B46C-C3C77B0723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4805" y="5642208"/>
            <a:ext cx="854389" cy="765124"/>
          </a:xfrm>
          <a:prstGeom prst="rect">
            <a:avLst/>
          </a:prstGeom>
        </p:spPr>
      </p:pic>
    </p:spTree>
    <p:extLst>
      <p:ext uri="{BB962C8B-B14F-4D97-AF65-F5344CB8AC3E}">
        <p14:creationId xmlns:p14="http://schemas.microsoft.com/office/powerpoint/2010/main" val="1405532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3D9D2-31EB-464C-A30F-0364A9C497E4}"/>
              </a:ext>
            </a:extLst>
          </p:cNvPr>
          <p:cNvSpPr>
            <a:spLocks noGrp="1"/>
          </p:cNvSpPr>
          <p:nvPr>
            <p:ph type="ctrTitle"/>
          </p:nvPr>
        </p:nvSpPr>
        <p:spPr>
          <a:xfrm>
            <a:off x="319597" y="471045"/>
            <a:ext cx="8613298" cy="944562"/>
          </a:xfrm>
        </p:spPr>
        <p:txBody>
          <a:bodyPr/>
          <a:lstStyle/>
          <a:p>
            <a:r>
              <a:rPr lang="en-US" sz="4000" dirty="0">
                <a:solidFill>
                  <a:srgbClr val="273C8D"/>
                </a:solidFill>
                <a:latin typeface="Times New Roman" panose="02020603050405020304" pitchFamily="18" charset="0"/>
                <a:cs typeface="Times New Roman" panose="02020603050405020304" pitchFamily="18" charset="0"/>
              </a:rPr>
              <a:t>Spay Neuter Assistance Program Fund</a:t>
            </a:r>
            <a:endParaRPr lang="en-US" sz="40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924C468D-1838-4660-9A68-A0EC5D996A6E}"/>
              </a:ext>
            </a:extLst>
          </p:cNvPr>
          <p:cNvSpPr>
            <a:spLocks noGrp="1"/>
          </p:cNvSpPr>
          <p:nvPr>
            <p:ph type="subTitle" idx="1"/>
          </p:nvPr>
        </p:nvSpPr>
        <p:spPr>
          <a:xfrm>
            <a:off x="1129547" y="1240188"/>
            <a:ext cx="7084802" cy="350838"/>
          </a:xfrm>
        </p:spPr>
        <p:txBody>
          <a:bodyPr>
            <a:normAutofit/>
          </a:bodyPr>
          <a:lstStyle/>
          <a:p>
            <a:r>
              <a:rPr lang="en-US" sz="1600" dirty="0"/>
              <a:t>Fund 1481 | $100,000 (Spending Authority Only) | FY22 and FY23</a:t>
            </a:r>
          </a:p>
        </p:txBody>
      </p:sp>
      <p:sp>
        <p:nvSpPr>
          <p:cNvPr id="8" name="Rectangle 7">
            <a:extLst>
              <a:ext uri="{FF2B5EF4-FFF2-40B4-BE49-F238E27FC236}">
                <a16:creationId xmlns:a16="http://schemas.microsoft.com/office/drawing/2014/main" id="{CE2DB866-AE57-49DB-B29A-973DC79A1755}"/>
              </a:ext>
            </a:extLst>
          </p:cNvPr>
          <p:cNvSpPr/>
          <p:nvPr/>
        </p:nvSpPr>
        <p:spPr>
          <a:xfrm>
            <a:off x="388750" y="2314576"/>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1" name="Rectangle 30">
            <a:extLst>
              <a:ext uri="{FF2B5EF4-FFF2-40B4-BE49-F238E27FC236}">
                <a16:creationId xmlns:a16="http://schemas.microsoft.com/office/drawing/2014/main" id="{8F59C84D-C469-4C3A-835C-34C57DB953A8}"/>
              </a:ext>
            </a:extLst>
          </p:cNvPr>
          <p:cNvSpPr/>
          <p:nvPr/>
        </p:nvSpPr>
        <p:spPr>
          <a:xfrm>
            <a:off x="558276" y="2467963"/>
            <a:ext cx="2291456" cy="2800767"/>
          </a:xfrm>
          <a:prstGeom prst="rect">
            <a:avLst/>
          </a:prstGeom>
        </p:spPr>
        <p:txBody>
          <a:bodyPr wrap="square">
            <a:spAutoFit/>
          </a:bodyPr>
          <a:lstStyle/>
          <a:p>
            <a:r>
              <a:rPr lang="en-US" sz="1600" dirty="0">
                <a:latin typeface="Times New Roman" panose="02020603050405020304" pitchFamily="18" charset="0"/>
                <a:cs typeface="Times New Roman" panose="02020603050405020304" pitchFamily="18" charset="0"/>
              </a:rPr>
              <a:t>Ongoing Improvement and Supplemental Requests will increase existing spending authority for the Special Revenue fund which serves as the sole funding source for the WV Spay and Neuter Assistance Program under WV Code § 19-20C-1. </a:t>
            </a:r>
          </a:p>
        </p:txBody>
      </p:sp>
      <p:sp>
        <p:nvSpPr>
          <p:cNvPr id="34" name="Rectangle 33">
            <a:extLst>
              <a:ext uri="{FF2B5EF4-FFF2-40B4-BE49-F238E27FC236}">
                <a16:creationId xmlns:a16="http://schemas.microsoft.com/office/drawing/2014/main" id="{E2FACC5D-18A1-4572-8A69-69121EEE17C6}"/>
              </a:ext>
            </a:extLst>
          </p:cNvPr>
          <p:cNvSpPr/>
          <p:nvPr/>
        </p:nvSpPr>
        <p:spPr>
          <a:xfrm>
            <a:off x="3251900" y="2314576"/>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Rectangle 39">
            <a:extLst>
              <a:ext uri="{FF2B5EF4-FFF2-40B4-BE49-F238E27FC236}">
                <a16:creationId xmlns:a16="http://schemas.microsoft.com/office/drawing/2014/main" id="{4375CC6B-3A65-44EC-89B4-BBD640271F34}"/>
              </a:ext>
            </a:extLst>
          </p:cNvPr>
          <p:cNvSpPr/>
          <p:nvPr/>
        </p:nvSpPr>
        <p:spPr>
          <a:xfrm>
            <a:off x="6118240" y="2314576"/>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9" name="Rectangle 48">
            <a:extLst>
              <a:ext uri="{FF2B5EF4-FFF2-40B4-BE49-F238E27FC236}">
                <a16:creationId xmlns:a16="http://schemas.microsoft.com/office/drawing/2014/main" id="{5D81D22C-0B1B-4843-BE55-C812F82724D8}"/>
              </a:ext>
            </a:extLst>
          </p:cNvPr>
          <p:cNvSpPr/>
          <p:nvPr/>
        </p:nvSpPr>
        <p:spPr>
          <a:xfrm>
            <a:off x="0" y="6198198"/>
            <a:ext cx="9144000" cy="666195"/>
          </a:xfrm>
          <a:prstGeom prst="rect">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0" name="TextBox 49">
            <a:extLst>
              <a:ext uri="{FF2B5EF4-FFF2-40B4-BE49-F238E27FC236}">
                <a16:creationId xmlns:a16="http://schemas.microsoft.com/office/drawing/2014/main" id="{9A4F5A2A-320B-4C13-88D6-EE327CCE4AB5}"/>
              </a:ext>
            </a:extLst>
          </p:cNvPr>
          <p:cNvSpPr txBox="1"/>
          <p:nvPr/>
        </p:nvSpPr>
        <p:spPr>
          <a:xfrm>
            <a:off x="2140491" y="6403468"/>
            <a:ext cx="4565109" cy="253916"/>
          </a:xfrm>
          <a:prstGeom prst="rect">
            <a:avLst/>
          </a:prstGeom>
          <a:noFill/>
        </p:spPr>
        <p:txBody>
          <a:bodyPr wrap="square" rtlCol="0">
            <a:spAutoFit/>
          </a:bodyPr>
          <a:lstStyle/>
          <a:p>
            <a:pPr algn="ctr"/>
            <a:r>
              <a:rPr lang="en-ID" sz="1050" b="1" dirty="0">
                <a:solidFill>
                  <a:schemeClr val="bg2"/>
                </a:solidFill>
                <a:latin typeface="Montserrat" panose="00000500000000000000" pitchFamily="50" charset="0"/>
              </a:rPr>
              <a:t>WEST VIRGINIA DEPARTMENT OF AGRICULTURE</a:t>
            </a:r>
          </a:p>
        </p:txBody>
      </p:sp>
      <p:pic>
        <p:nvPicPr>
          <p:cNvPr id="51" name="Picture 50" descr="A picture containing logo&#10;&#10;Description automatically generated">
            <a:extLst>
              <a:ext uri="{FF2B5EF4-FFF2-40B4-BE49-F238E27FC236}">
                <a16:creationId xmlns:a16="http://schemas.microsoft.com/office/drawing/2014/main" id="{9E61E234-4215-4070-BEE9-03E134F6B5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909" y="6313717"/>
            <a:ext cx="483985" cy="433419"/>
          </a:xfrm>
          <a:prstGeom prst="rect">
            <a:avLst/>
          </a:prstGeom>
        </p:spPr>
      </p:pic>
      <p:sp>
        <p:nvSpPr>
          <p:cNvPr id="25" name="Rectangle 24">
            <a:extLst>
              <a:ext uri="{FF2B5EF4-FFF2-40B4-BE49-F238E27FC236}">
                <a16:creationId xmlns:a16="http://schemas.microsoft.com/office/drawing/2014/main" id="{7A158828-F487-4E00-B6CF-4601A7AAAE55}"/>
              </a:ext>
            </a:extLst>
          </p:cNvPr>
          <p:cNvSpPr/>
          <p:nvPr/>
        </p:nvSpPr>
        <p:spPr>
          <a:xfrm>
            <a:off x="3501324" y="2409590"/>
            <a:ext cx="2141351" cy="2862322"/>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The number of annual grants to eligible organizations continues to increase and currently supports 9,000+ annual spay/neuter procedures for cats and dogs.</a:t>
            </a:r>
          </a:p>
        </p:txBody>
      </p:sp>
      <p:sp>
        <p:nvSpPr>
          <p:cNvPr id="26" name="Rectangle 25">
            <a:extLst>
              <a:ext uri="{FF2B5EF4-FFF2-40B4-BE49-F238E27FC236}">
                <a16:creationId xmlns:a16="http://schemas.microsoft.com/office/drawing/2014/main" id="{52868D0B-B797-48F0-A250-B5B607DD17A1}"/>
              </a:ext>
            </a:extLst>
          </p:cNvPr>
          <p:cNvSpPr/>
          <p:nvPr/>
        </p:nvSpPr>
        <p:spPr>
          <a:xfrm>
            <a:off x="6364473" y="2419533"/>
            <a:ext cx="2141351" cy="2308324"/>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Additional spending authority will allow full utilization of fund resources to maximize statewide support for addressing stray and feral populations.</a:t>
            </a:r>
          </a:p>
        </p:txBody>
      </p:sp>
    </p:spTree>
    <p:extLst>
      <p:ext uri="{BB962C8B-B14F-4D97-AF65-F5344CB8AC3E}">
        <p14:creationId xmlns:p14="http://schemas.microsoft.com/office/powerpoint/2010/main" val="3207302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1000"/>
                                        <p:tgtEl>
                                          <p:spTgt spid="34"/>
                                        </p:tgtEl>
                                      </p:cBhvr>
                                    </p:animEffect>
                                    <p:anim calcmode="lin" valueType="num">
                                      <p:cBhvr>
                                        <p:cTn id="13" dur="1000" fill="hold"/>
                                        <p:tgtEl>
                                          <p:spTgt spid="34"/>
                                        </p:tgtEl>
                                        <p:attrNameLst>
                                          <p:attrName>ppt_x</p:attrName>
                                        </p:attrNameLst>
                                      </p:cBhvr>
                                      <p:tavLst>
                                        <p:tav tm="0">
                                          <p:val>
                                            <p:strVal val="#ppt_x"/>
                                          </p:val>
                                        </p:tav>
                                        <p:tav tm="100000">
                                          <p:val>
                                            <p:strVal val="#ppt_x"/>
                                          </p:val>
                                        </p:tav>
                                      </p:tavLst>
                                    </p:anim>
                                    <p:anim calcmode="lin" valueType="num">
                                      <p:cBhvr>
                                        <p:cTn id="14" dur="1000" fill="hold"/>
                                        <p:tgtEl>
                                          <p:spTgt spid="3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1000"/>
                                        <p:tgtEl>
                                          <p:spTgt spid="40"/>
                                        </p:tgtEl>
                                      </p:cBhvr>
                                    </p:animEffect>
                                    <p:anim calcmode="lin" valueType="num">
                                      <p:cBhvr>
                                        <p:cTn id="18" dur="1000" fill="hold"/>
                                        <p:tgtEl>
                                          <p:spTgt spid="40"/>
                                        </p:tgtEl>
                                        <p:attrNameLst>
                                          <p:attrName>ppt_x</p:attrName>
                                        </p:attrNameLst>
                                      </p:cBhvr>
                                      <p:tavLst>
                                        <p:tav tm="0">
                                          <p:val>
                                            <p:strVal val="#ppt_x"/>
                                          </p:val>
                                        </p:tav>
                                        <p:tav tm="100000">
                                          <p:val>
                                            <p:strVal val="#ppt_x"/>
                                          </p:val>
                                        </p:tav>
                                      </p:tavLst>
                                    </p:anim>
                                    <p:anim calcmode="lin" valueType="num">
                                      <p:cBhvr>
                                        <p:cTn id="19" dur="1000" fill="hold"/>
                                        <p:tgtEl>
                                          <p:spTgt spid="4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1000"/>
                                        <p:tgtEl>
                                          <p:spTgt spid="31"/>
                                        </p:tgtEl>
                                      </p:cBhvr>
                                    </p:animEffect>
                                    <p:anim calcmode="lin" valueType="num">
                                      <p:cBhvr>
                                        <p:cTn id="23" dur="1000" fill="hold"/>
                                        <p:tgtEl>
                                          <p:spTgt spid="31"/>
                                        </p:tgtEl>
                                        <p:attrNameLst>
                                          <p:attrName>ppt_x</p:attrName>
                                        </p:attrNameLst>
                                      </p:cBhvr>
                                      <p:tavLst>
                                        <p:tav tm="0">
                                          <p:val>
                                            <p:strVal val="#ppt_x"/>
                                          </p:val>
                                        </p:tav>
                                        <p:tav tm="100000">
                                          <p:val>
                                            <p:strVal val="#ppt_x"/>
                                          </p:val>
                                        </p:tav>
                                      </p:tavLst>
                                    </p:anim>
                                    <p:anim calcmode="lin" valueType="num">
                                      <p:cBhvr>
                                        <p:cTn id="24" dur="1000" fill="hold"/>
                                        <p:tgtEl>
                                          <p:spTgt spid="31"/>
                                        </p:tgtEl>
                                        <p:attrNameLst>
                                          <p:attrName>ppt_y</p:attrName>
                                        </p:attrNameLst>
                                      </p:cBhvr>
                                      <p:tavLst>
                                        <p:tav tm="0">
                                          <p:val>
                                            <p:strVal val="#ppt_y+.1"/>
                                          </p:val>
                                        </p:tav>
                                        <p:tav tm="100000">
                                          <p:val>
                                            <p:strVal val="#ppt_y"/>
                                          </p:val>
                                        </p:tav>
                                      </p:tavLst>
                                    </p:anim>
                                  </p:childTnLst>
                                </p:cTn>
                              </p:par>
                              <p:par>
                                <p:cTn id="25" presetID="22" presetClass="entr" presetSubtype="4" fill="hold" grpId="0" nodeType="with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wipe(down)">
                                      <p:cBhvr>
                                        <p:cTn id="27" dur="500"/>
                                        <p:tgtEl>
                                          <p:spTgt spid="49"/>
                                        </p:tgtEl>
                                      </p:cBhvr>
                                    </p:animEffect>
                                  </p:childTnLst>
                                </p:cTn>
                              </p:par>
                              <p:par>
                                <p:cTn id="28" presetID="16" presetClass="entr" presetSubtype="37" fill="hold" grpId="0" nodeType="withEffect">
                                  <p:stCondLst>
                                    <p:cond delay="0"/>
                                  </p:stCondLst>
                                  <p:childTnLst>
                                    <p:set>
                                      <p:cBhvr>
                                        <p:cTn id="29" dur="1" fill="hold">
                                          <p:stCondLst>
                                            <p:cond delay="0"/>
                                          </p:stCondLst>
                                        </p:cTn>
                                        <p:tgtEl>
                                          <p:spTgt spid="50"/>
                                        </p:tgtEl>
                                        <p:attrNameLst>
                                          <p:attrName>style.visibility</p:attrName>
                                        </p:attrNameLst>
                                      </p:cBhvr>
                                      <p:to>
                                        <p:strVal val="visible"/>
                                      </p:to>
                                    </p:set>
                                    <p:animEffect transition="in" filter="barn(outVertical)">
                                      <p:cBhvr>
                                        <p:cTn id="30" dur="500"/>
                                        <p:tgtEl>
                                          <p:spTgt spid="50"/>
                                        </p:tgtEl>
                                      </p:cBhvr>
                                    </p:animEffect>
                                  </p:childTnLst>
                                </p:cTn>
                              </p:par>
                              <p:par>
                                <p:cTn id="31" presetID="42"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anim calcmode="lin" valueType="num">
                                      <p:cBhvr>
                                        <p:cTn id="34" dur="1000" fill="hold"/>
                                        <p:tgtEl>
                                          <p:spTgt spid="25"/>
                                        </p:tgtEl>
                                        <p:attrNameLst>
                                          <p:attrName>ppt_x</p:attrName>
                                        </p:attrNameLst>
                                      </p:cBhvr>
                                      <p:tavLst>
                                        <p:tav tm="0">
                                          <p:val>
                                            <p:strVal val="#ppt_x"/>
                                          </p:val>
                                        </p:tav>
                                        <p:tav tm="100000">
                                          <p:val>
                                            <p:strVal val="#ppt_x"/>
                                          </p:val>
                                        </p:tav>
                                      </p:tavLst>
                                    </p:anim>
                                    <p:anim calcmode="lin" valueType="num">
                                      <p:cBhvr>
                                        <p:cTn id="35" dur="1000" fill="hold"/>
                                        <p:tgtEl>
                                          <p:spTgt spid="25"/>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anim calcmode="lin" valueType="num">
                                      <p:cBhvr>
                                        <p:cTn id="39" dur="1000" fill="hold"/>
                                        <p:tgtEl>
                                          <p:spTgt spid="26"/>
                                        </p:tgtEl>
                                        <p:attrNameLst>
                                          <p:attrName>ppt_x</p:attrName>
                                        </p:attrNameLst>
                                      </p:cBhvr>
                                      <p:tavLst>
                                        <p:tav tm="0">
                                          <p:val>
                                            <p:strVal val="#ppt_x"/>
                                          </p:val>
                                        </p:tav>
                                        <p:tav tm="100000">
                                          <p:val>
                                            <p:strVal val="#ppt_x"/>
                                          </p:val>
                                        </p:tav>
                                      </p:tavLst>
                                    </p:anim>
                                    <p:anim calcmode="lin" valueType="num">
                                      <p:cBhvr>
                                        <p:cTn id="4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1" grpId="0"/>
      <p:bldP spid="34" grpId="0" animBg="1"/>
      <p:bldP spid="40" grpId="0" animBg="1"/>
      <p:bldP spid="49" grpId="0" animBg="1"/>
      <p:bldP spid="50" grpId="0"/>
      <p:bldP spid="25" grpId="0"/>
      <p:bldP spid="2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40AD787-50C6-4619-82BF-D3C2C5703257}"/>
              </a:ext>
            </a:extLst>
          </p:cNvPr>
          <p:cNvSpPr/>
          <p:nvPr/>
        </p:nvSpPr>
        <p:spPr>
          <a:xfrm>
            <a:off x="1" y="2813517"/>
            <a:ext cx="9144000" cy="2295378"/>
          </a:xfrm>
          <a:prstGeom prst="rect">
            <a:avLst/>
          </a:prstGeom>
          <a:solidFill>
            <a:srgbClr val="273C8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5" name="Rectangle 14">
            <a:extLst>
              <a:ext uri="{FF2B5EF4-FFF2-40B4-BE49-F238E27FC236}">
                <a16:creationId xmlns:a16="http://schemas.microsoft.com/office/drawing/2014/main" id="{5CCDE644-6FFD-4B90-B47B-50C5BD9E99C7}"/>
              </a:ext>
            </a:extLst>
          </p:cNvPr>
          <p:cNvSpPr/>
          <p:nvPr/>
        </p:nvSpPr>
        <p:spPr>
          <a:xfrm>
            <a:off x="497707" y="2226374"/>
            <a:ext cx="3958492" cy="3344395"/>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Rectangle 15">
            <a:extLst>
              <a:ext uri="{FF2B5EF4-FFF2-40B4-BE49-F238E27FC236}">
                <a16:creationId xmlns:a16="http://schemas.microsoft.com/office/drawing/2014/main" id="{048142AC-7410-4D44-BED8-896B41019018}"/>
              </a:ext>
            </a:extLst>
          </p:cNvPr>
          <p:cNvSpPr/>
          <p:nvPr/>
        </p:nvSpPr>
        <p:spPr>
          <a:xfrm>
            <a:off x="4803744" y="2273417"/>
            <a:ext cx="3958492" cy="3344395"/>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0" name="Rectangle 29">
            <a:extLst>
              <a:ext uri="{FF2B5EF4-FFF2-40B4-BE49-F238E27FC236}">
                <a16:creationId xmlns:a16="http://schemas.microsoft.com/office/drawing/2014/main" id="{BDE144BB-499F-4692-A1B0-CC004C2985BF}"/>
              </a:ext>
            </a:extLst>
          </p:cNvPr>
          <p:cNvSpPr/>
          <p:nvPr/>
        </p:nvSpPr>
        <p:spPr>
          <a:xfrm>
            <a:off x="696114" y="2525336"/>
            <a:ext cx="3561678" cy="2893100"/>
          </a:xfrm>
          <a:prstGeom prst="rect">
            <a:avLst/>
          </a:prstGeom>
        </p:spPr>
        <p:txBody>
          <a:bodyPr wrap="square">
            <a:spAutoFit/>
          </a:bodyPr>
          <a:lstStyle/>
          <a:p>
            <a:pPr>
              <a:lnSpc>
                <a:spcPct val="150000"/>
              </a:lnSpc>
            </a:pPr>
            <a:r>
              <a:rPr lang="en-US" sz="1600" dirty="0">
                <a:latin typeface="Times New Roman" panose="02020603050405020304" pitchFamily="18" charset="0"/>
                <a:cs typeface="Times New Roman" panose="02020603050405020304" pitchFamily="18" charset="0"/>
              </a:rPr>
              <a:t>These ongoing Improvement and Supplemental Requests will establish initial spending authority for the fund created under WV Code § 19-2-12 as a dedicated Special Revenue funding source for supporting the growth of West Virginia’s hard cider industry.</a:t>
            </a:r>
          </a:p>
          <a:p>
            <a:pPr algn="ctr">
              <a:lnSpc>
                <a:spcPct val="150000"/>
              </a:lnSpc>
            </a:pPr>
            <a:endParaRPr lang="en-US" sz="1050" dirty="0"/>
          </a:p>
        </p:txBody>
      </p:sp>
      <p:sp>
        <p:nvSpPr>
          <p:cNvPr id="34" name="Rectangle 33">
            <a:extLst>
              <a:ext uri="{FF2B5EF4-FFF2-40B4-BE49-F238E27FC236}">
                <a16:creationId xmlns:a16="http://schemas.microsoft.com/office/drawing/2014/main" id="{C5A8CE57-673C-4939-BAC4-7CDB6CE454D4}"/>
              </a:ext>
            </a:extLst>
          </p:cNvPr>
          <p:cNvSpPr/>
          <p:nvPr/>
        </p:nvSpPr>
        <p:spPr>
          <a:xfrm>
            <a:off x="5024761" y="2498187"/>
            <a:ext cx="3490822" cy="2800767"/>
          </a:xfrm>
          <a:prstGeom prst="rect">
            <a:avLst/>
          </a:prstGeom>
        </p:spPr>
        <p:txBody>
          <a:bodyPr wrap="square">
            <a:spAutoFit/>
          </a:bodyPr>
          <a:lstStyle/>
          <a:p>
            <a:r>
              <a:rPr lang="en-US" sz="2200" dirty="0">
                <a:latin typeface="Times New Roman" panose="02020603050405020304" pitchFamily="18" charset="0"/>
                <a:cs typeface="Times New Roman" panose="02020603050405020304" pitchFamily="18" charset="0"/>
              </a:rPr>
              <a:t>Dedicated revenue into this fund is provided by the established hard cider tax rate and will be used in turn to facilitate fruit production and other initiatives specifically targeted at this emerging industry. </a:t>
            </a:r>
          </a:p>
        </p:txBody>
      </p:sp>
      <p:sp>
        <p:nvSpPr>
          <p:cNvPr id="56" name="Title 2">
            <a:extLst>
              <a:ext uri="{FF2B5EF4-FFF2-40B4-BE49-F238E27FC236}">
                <a16:creationId xmlns:a16="http://schemas.microsoft.com/office/drawing/2014/main" id="{C355A2E2-EE64-4376-9D30-2E81ADC2B84B}"/>
              </a:ext>
            </a:extLst>
          </p:cNvPr>
          <p:cNvSpPr>
            <a:spLocks noGrp="1"/>
          </p:cNvSpPr>
          <p:nvPr>
            <p:ph type="ctrTitle"/>
          </p:nvPr>
        </p:nvSpPr>
        <p:spPr>
          <a:xfrm>
            <a:off x="463490" y="483298"/>
            <a:ext cx="7985419" cy="944562"/>
          </a:xfrm>
        </p:spPr>
        <p:txBody>
          <a:bodyPr/>
          <a:lstStyle/>
          <a:p>
            <a:r>
              <a:rPr lang="en-US" sz="4400" dirty="0">
                <a:solidFill>
                  <a:srgbClr val="273C8D"/>
                </a:solidFill>
                <a:latin typeface="Times New Roman" panose="02020603050405020304" pitchFamily="18" charset="0"/>
                <a:cs typeface="Times New Roman" panose="02020603050405020304" pitchFamily="18" charset="0"/>
              </a:rPr>
              <a:t>Agriculture Development Fund</a:t>
            </a:r>
          </a:p>
        </p:txBody>
      </p:sp>
      <p:sp>
        <p:nvSpPr>
          <p:cNvPr id="57" name="Subtitle 3">
            <a:extLst>
              <a:ext uri="{FF2B5EF4-FFF2-40B4-BE49-F238E27FC236}">
                <a16:creationId xmlns:a16="http://schemas.microsoft.com/office/drawing/2014/main" id="{C0FF6572-ACFE-4E1B-BC4D-15B94780FB6E}"/>
              </a:ext>
            </a:extLst>
          </p:cNvPr>
          <p:cNvSpPr>
            <a:spLocks noGrp="1"/>
          </p:cNvSpPr>
          <p:nvPr>
            <p:ph type="subTitle" idx="1"/>
          </p:nvPr>
        </p:nvSpPr>
        <p:spPr>
          <a:xfrm>
            <a:off x="1313595" y="1302775"/>
            <a:ext cx="6303446" cy="350838"/>
          </a:xfrm>
        </p:spPr>
        <p:txBody>
          <a:bodyPr>
            <a:noAutofit/>
          </a:bodyPr>
          <a:lstStyle/>
          <a:p>
            <a:r>
              <a:rPr lang="en-US" sz="1600" dirty="0"/>
              <a:t>Fund 1423 | $500,000 (Spending Authority Only) | FY22 and FY23</a:t>
            </a:r>
            <a:endParaRPr lang="en-US" sz="1600" dirty="0">
              <a:solidFill>
                <a:srgbClr val="273C8D"/>
              </a:solidFill>
              <a:latin typeface="Montserrat" panose="00000500000000000000" pitchFamily="50" charset="0"/>
            </a:endParaRPr>
          </a:p>
        </p:txBody>
      </p:sp>
      <p:sp>
        <p:nvSpPr>
          <p:cNvPr id="60" name="Rectangle 59">
            <a:extLst>
              <a:ext uri="{FF2B5EF4-FFF2-40B4-BE49-F238E27FC236}">
                <a16:creationId xmlns:a16="http://schemas.microsoft.com/office/drawing/2014/main" id="{44267192-DA68-4CC6-BE1B-C90DDE5F82C1}"/>
              </a:ext>
            </a:extLst>
          </p:cNvPr>
          <p:cNvSpPr/>
          <p:nvPr/>
        </p:nvSpPr>
        <p:spPr>
          <a:xfrm>
            <a:off x="0" y="6198198"/>
            <a:ext cx="9144000" cy="666195"/>
          </a:xfrm>
          <a:prstGeom prst="rect">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1" name="TextBox 60">
            <a:extLst>
              <a:ext uri="{FF2B5EF4-FFF2-40B4-BE49-F238E27FC236}">
                <a16:creationId xmlns:a16="http://schemas.microsoft.com/office/drawing/2014/main" id="{31FE1D30-9145-408A-B5B8-5CEA7FB9F99B}"/>
              </a:ext>
            </a:extLst>
          </p:cNvPr>
          <p:cNvSpPr txBox="1"/>
          <p:nvPr/>
        </p:nvSpPr>
        <p:spPr>
          <a:xfrm>
            <a:off x="2140491" y="6403468"/>
            <a:ext cx="4565109" cy="253916"/>
          </a:xfrm>
          <a:prstGeom prst="rect">
            <a:avLst/>
          </a:prstGeom>
          <a:noFill/>
        </p:spPr>
        <p:txBody>
          <a:bodyPr wrap="square" rtlCol="0">
            <a:spAutoFit/>
          </a:bodyPr>
          <a:lstStyle/>
          <a:p>
            <a:pPr algn="ctr"/>
            <a:r>
              <a:rPr lang="en-ID" sz="1050" b="1" dirty="0">
                <a:solidFill>
                  <a:schemeClr val="bg2"/>
                </a:solidFill>
                <a:latin typeface="Montserrat" panose="00000500000000000000" pitchFamily="50" charset="0"/>
              </a:rPr>
              <a:t>WEST VIRGINIA DEPARTMENT OF AGRICULTURE</a:t>
            </a:r>
          </a:p>
        </p:txBody>
      </p:sp>
      <p:pic>
        <p:nvPicPr>
          <p:cNvPr id="62" name="Picture 61" descr="A picture containing logo&#10;&#10;Description automatically generated">
            <a:extLst>
              <a:ext uri="{FF2B5EF4-FFF2-40B4-BE49-F238E27FC236}">
                <a16:creationId xmlns:a16="http://schemas.microsoft.com/office/drawing/2014/main" id="{A7C8FA26-9CFF-4077-90C6-264753A2FB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909" y="6313717"/>
            <a:ext cx="483985" cy="433419"/>
          </a:xfrm>
          <a:prstGeom prst="rect">
            <a:avLst/>
          </a:prstGeom>
        </p:spPr>
      </p:pic>
    </p:spTree>
    <p:extLst>
      <p:ext uri="{BB962C8B-B14F-4D97-AF65-F5344CB8AC3E}">
        <p14:creationId xmlns:p14="http://schemas.microsoft.com/office/powerpoint/2010/main" val="2841965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animEffect transition="in" filter="fade">
                                      <p:cBhvr>
                                        <p:cTn id="13" dur="500"/>
                                        <p:tgtEl>
                                          <p:spTgt spid="1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fltVal val="0"/>
                                          </p:val>
                                        </p:tav>
                                        <p:tav tm="100000">
                                          <p:val>
                                            <p:strVal val="#ppt_h"/>
                                          </p:val>
                                        </p:tav>
                                      </p:tavLst>
                                    </p:anim>
                                    <p:animEffect transition="in" filter="fade">
                                      <p:cBhvr>
                                        <p:cTn id="18" dur="500"/>
                                        <p:tgtEl>
                                          <p:spTgt spid="16"/>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1000"/>
                                        <p:tgtEl>
                                          <p:spTgt spid="30"/>
                                        </p:tgtEl>
                                      </p:cBhvr>
                                    </p:animEffect>
                                    <p:anim calcmode="lin" valueType="num">
                                      <p:cBhvr>
                                        <p:cTn id="22" dur="1000" fill="hold"/>
                                        <p:tgtEl>
                                          <p:spTgt spid="30"/>
                                        </p:tgtEl>
                                        <p:attrNameLst>
                                          <p:attrName>ppt_x</p:attrName>
                                        </p:attrNameLst>
                                      </p:cBhvr>
                                      <p:tavLst>
                                        <p:tav tm="0">
                                          <p:val>
                                            <p:strVal val="#ppt_x"/>
                                          </p:val>
                                        </p:tav>
                                        <p:tav tm="100000">
                                          <p:val>
                                            <p:strVal val="#ppt_x"/>
                                          </p:val>
                                        </p:tav>
                                      </p:tavLst>
                                    </p:anim>
                                    <p:anim calcmode="lin" valueType="num">
                                      <p:cBhvr>
                                        <p:cTn id="23" dur="1000" fill="hold"/>
                                        <p:tgtEl>
                                          <p:spTgt spid="30"/>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1000"/>
                                        <p:tgtEl>
                                          <p:spTgt spid="34"/>
                                        </p:tgtEl>
                                      </p:cBhvr>
                                    </p:animEffect>
                                    <p:anim calcmode="lin" valueType="num">
                                      <p:cBhvr>
                                        <p:cTn id="27" dur="1000" fill="hold"/>
                                        <p:tgtEl>
                                          <p:spTgt spid="34"/>
                                        </p:tgtEl>
                                        <p:attrNameLst>
                                          <p:attrName>ppt_x</p:attrName>
                                        </p:attrNameLst>
                                      </p:cBhvr>
                                      <p:tavLst>
                                        <p:tav tm="0">
                                          <p:val>
                                            <p:strVal val="#ppt_x"/>
                                          </p:val>
                                        </p:tav>
                                        <p:tav tm="100000">
                                          <p:val>
                                            <p:strVal val="#ppt_x"/>
                                          </p:val>
                                        </p:tav>
                                      </p:tavLst>
                                    </p:anim>
                                    <p:anim calcmode="lin" valueType="num">
                                      <p:cBhvr>
                                        <p:cTn id="28" dur="1000" fill="hold"/>
                                        <p:tgtEl>
                                          <p:spTgt spid="34"/>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42" presetClass="entr" presetSubtype="0" fill="hold" grpId="0" nodeType="afterEffect">
                                  <p:stCondLst>
                                    <p:cond delay="0"/>
                                  </p:stCondLst>
                                  <p:childTnLst>
                                    <p:set>
                                      <p:cBhvr>
                                        <p:cTn id="31" dur="1" fill="hold">
                                          <p:stCondLst>
                                            <p:cond delay="0"/>
                                          </p:stCondLst>
                                        </p:cTn>
                                        <p:tgtEl>
                                          <p:spTgt spid="56"/>
                                        </p:tgtEl>
                                        <p:attrNameLst>
                                          <p:attrName>style.visibility</p:attrName>
                                        </p:attrNameLst>
                                      </p:cBhvr>
                                      <p:to>
                                        <p:strVal val="visible"/>
                                      </p:to>
                                    </p:set>
                                    <p:animEffect transition="in" filter="fade">
                                      <p:cBhvr>
                                        <p:cTn id="32" dur="1000"/>
                                        <p:tgtEl>
                                          <p:spTgt spid="56"/>
                                        </p:tgtEl>
                                      </p:cBhvr>
                                    </p:animEffect>
                                    <p:anim calcmode="lin" valueType="num">
                                      <p:cBhvr>
                                        <p:cTn id="33" dur="1000" fill="hold"/>
                                        <p:tgtEl>
                                          <p:spTgt spid="56"/>
                                        </p:tgtEl>
                                        <p:attrNameLst>
                                          <p:attrName>ppt_x</p:attrName>
                                        </p:attrNameLst>
                                      </p:cBhvr>
                                      <p:tavLst>
                                        <p:tav tm="0">
                                          <p:val>
                                            <p:strVal val="#ppt_x"/>
                                          </p:val>
                                        </p:tav>
                                        <p:tav tm="100000">
                                          <p:val>
                                            <p:strVal val="#ppt_x"/>
                                          </p:val>
                                        </p:tav>
                                      </p:tavLst>
                                    </p:anim>
                                    <p:anim calcmode="lin" valueType="num">
                                      <p:cBhvr>
                                        <p:cTn id="34" dur="1000" fill="hold"/>
                                        <p:tgtEl>
                                          <p:spTgt spid="5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57">
                                            <p:txEl>
                                              <p:pRg st="0" end="0"/>
                                            </p:txEl>
                                          </p:spTgt>
                                        </p:tgtEl>
                                        <p:attrNameLst>
                                          <p:attrName>style.visibility</p:attrName>
                                        </p:attrNameLst>
                                      </p:cBhvr>
                                      <p:to>
                                        <p:strVal val="visible"/>
                                      </p:to>
                                    </p:set>
                                    <p:animEffect transition="in" filter="fade">
                                      <p:cBhvr>
                                        <p:cTn id="37" dur="1000"/>
                                        <p:tgtEl>
                                          <p:spTgt spid="57">
                                            <p:txEl>
                                              <p:pRg st="0" end="0"/>
                                            </p:txEl>
                                          </p:spTgt>
                                        </p:tgtEl>
                                      </p:cBhvr>
                                    </p:animEffect>
                                    <p:anim calcmode="lin" valueType="num">
                                      <p:cBhvr>
                                        <p:cTn id="38" dur="1000" fill="hold"/>
                                        <p:tgtEl>
                                          <p:spTgt spid="57">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57">
                                            <p:txEl>
                                              <p:pRg st="0" end="0"/>
                                            </p:txEl>
                                          </p:spTgt>
                                        </p:tgtEl>
                                        <p:attrNameLst>
                                          <p:attrName>ppt_y</p:attrName>
                                        </p:attrNameLst>
                                      </p:cBhvr>
                                      <p:tavLst>
                                        <p:tav tm="0">
                                          <p:val>
                                            <p:strVal val="#ppt_y+.1"/>
                                          </p:val>
                                        </p:tav>
                                        <p:tav tm="100000">
                                          <p:val>
                                            <p:strVal val="#ppt_y"/>
                                          </p:val>
                                        </p:tav>
                                      </p:tavLst>
                                    </p:anim>
                                  </p:childTnLst>
                                </p:cTn>
                              </p:par>
                              <p:par>
                                <p:cTn id="40" presetID="22" presetClass="entr" presetSubtype="4" fill="hold" grpId="0" nodeType="withEffect">
                                  <p:stCondLst>
                                    <p:cond delay="0"/>
                                  </p:stCondLst>
                                  <p:childTnLst>
                                    <p:set>
                                      <p:cBhvr>
                                        <p:cTn id="41" dur="1" fill="hold">
                                          <p:stCondLst>
                                            <p:cond delay="0"/>
                                          </p:stCondLst>
                                        </p:cTn>
                                        <p:tgtEl>
                                          <p:spTgt spid="60"/>
                                        </p:tgtEl>
                                        <p:attrNameLst>
                                          <p:attrName>style.visibility</p:attrName>
                                        </p:attrNameLst>
                                      </p:cBhvr>
                                      <p:to>
                                        <p:strVal val="visible"/>
                                      </p:to>
                                    </p:set>
                                    <p:animEffect transition="in" filter="wipe(down)">
                                      <p:cBhvr>
                                        <p:cTn id="42" dur="500"/>
                                        <p:tgtEl>
                                          <p:spTgt spid="60"/>
                                        </p:tgtEl>
                                      </p:cBhvr>
                                    </p:animEffect>
                                  </p:childTnLst>
                                </p:cTn>
                              </p:par>
                              <p:par>
                                <p:cTn id="43" presetID="16" presetClass="entr" presetSubtype="37" fill="hold" grpId="0" nodeType="withEffect">
                                  <p:stCondLst>
                                    <p:cond delay="0"/>
                                  </p:stCondLst>
                                  <p:childTnLst>
                                    <p:set>
                                      <p:cBhvr>
                                        <p:cTn id="44" dur="1" fill="hold">
                                          <p:stCondLst>
                                            <p:cond delay="0"/>
                                          </p:stCondLst>
                                        </p:cTn>
                                        <p:tgtEl>
                                          <p:spTgt spid="61"/>
                                        </p:tgtEl>
                                        <p:attrNameLst>
                                          <p:attrName>style.visibility</p:attrName>
                                        </p:attrNameLst>
                                      </p:cBhvr>
                                      <p:to>
                                        <p:strVal val="visible"/>
                                      </p:to>
                                    </p:set>
                                    <p:animEffect transition="in" filter="barn(outVertical)">
                                      <p:cBhvr>
                                        <p:cTn id="45"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30" grpId="0"/>
      <p:bldP spid="34" grpId="0"/>
      <p:bldP spid="56" grpId="0"/>
      <p:bldP spid="57" grpId="0" build="p"/>
      <p:bldP spid="60" grpId="0" animBg="1"/>
      <p:bldP spid="6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3D9D2-31EB-464C-A30F-0364A9C497E4}"/>
              </a:ext>
            </a:extLst>
          </p:cNvPr>
          <p:cNvSpPr>
            <a:spLocks noGrp="1"/>
          </p:cNvSpPr>
          <p:nvPr>
            <p:ph type="ctrTitle"/>
          </p:nvPr>
        </p:nvSpPr>
        <p:spPr>
          <a:xfrm>
            <a:off x="319597" y="471045"/>
            <a:ext cx="8613298" cy="944562"/>
          </a:xfrm>
        </p:spPr>
        <p:txBody>
          <a:bodyPr/>
          <a:lstStyle/>
          <a:p>
            <a:r>
              <a:rPr lang="en-US" sz="4800" dirty="0">
                <a:solidFill>
                  <a:srgbClr val="273C8D"/>
                </a:solidFill>
                <a:latin typeface="Times New Roman" panose="02020603050405020304" pitchFamily="18" charset="0"/>
                <a:cs typeface="Times New Roman" panose="02020603050405020304" pitchFamily="18" charset="0"/>
              </a:rPr>
              <a:t>Agriculture Investment Fund</a:t>
            </a:r>
            <a:endParaRPr lang="en-US" sz="48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924C468D-1838-4660-9A68-A0EC5D996A6E}"/>
              </a:ext>
            </a:extLst>
          </p:cNvPr>
          <p:cNvSpPr>
            <a:spLocks noGrp="1"/>
          </p:cNvSpPr>
          <p:nvPr>
            <p:ph type="subTitle" idx="1"/>
          </p:nvPr>
        </p:nvSpPr>
        <p:spPr>
          <a:xfrm>
            <a:off x="1129547" y="1240188"/>
            <a:ext cx="7084802" cy="350838"/>
          </a:xfrm>
        </p:spPr>
        <p:txBody>
          <a:bodyPr>
            <a:normAutofit/>
          </a:bodyPr>
          <a:lstStyle/>
          <a:p>
            <a:r>
              <a:rPr lang="en-US" sz="1600" dirty="0"/>
              <a:t>Fund 1422 | $500,000 (Spending Authority Only) | FY22 and FY23</a:t>
            </a:r>
            <a:endParaRPr lang="en-US" sz="1600" dirty="0">
              <a:solidFill>
                <a:srgbClr val="273C8D"/>
              </a:solidFill>
              <a:latin typeface="Montserrat" panose="00000500000000000000" pitchFamily="50" charset="0"/>
            </a:endParaRPr>
          </a:p>
        </p:txBody>
      </p:sp>
      <p:sp>
        <p:nvSpPr>
          <p:cNvPr id="8" name="Rectangle 7">
            <a:extLst>
              <a:ext uri="{FF2B5EF4-FFF2-40B4-BE49-F238E27FC236}">
                <a16:creationId xmlns:a16="http://schemas.microsoft.com/office/drawing/2014/main" id="{CE2DB866-AE57-49DB-B29A-973DC79A1755}"/>
              </a:ext>
            </a:extLst>
          </p:cNvPr>
          <p:cNvSpPr/>
          <p:nvPr/>
        </p:nvSpPr>
        <p:spPr>
          <a:xfrm>
            <a:off x="388750" y="2314576"/>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1" name="Rectangle 30">
            <a:extLst>
              <a:ext uri="{FF2B5EF4-FFF2-40B4-BE49-F238E27FC236}">
                <a16:creationId xmlns:a16="http://schemas.microsoft.com/office/drawing/2014/main" id="{8F59C84D-C469-4C3A-835C-34C57DB953A8}"/>
              </a:ext>
            </a:extLst>
          </p:cNvPr>
          <p:cNvSpPr/>
          <p:nvPr/>
        </p:nvSpPr>
        <p:spPr>
          <a:xfrm>
            <a:off x="558276" y="2467963"/>
            <a:ext cx="2141351" cy="2800767"/>
          </a:xfrm>
          <a:prstGeom prst="rect">
            <a:avLst/>
          </a:prstGeom>
        </p:spPr>
        <p:txBody>
          <a:bodyPr wrap="square">
            <a:spAutoFit/>
          </a:bodyPr>
          <a:lstStyle/>
          <a:p>
            <a:r>
              <a:rPr lang="en-US" sz="1600" dirty="0">
                <a:latin typeface="Times New Roman" panose="02020603050405020304" pitchFamily="18" charset="0"/>
                <a:cs typeface="Times New Roman" panose="02020603050405020304" pitchFamily="18" charset="0"/>
              </a:rPr>
              <a:t>Improvement and Supplemental Requests will establish ongoing spending authority for the fund created under WV Code § 19-38 to function as a dedicated Special Revenue funding source to support the Agriculture Investment Program.</a:t>
            </a:r>
          </a:p>
        </p:txBody>
      </p:sp>
      <p:sp>
        <p:nvSpPr>
          <p:cNvPr id="34" name="Rectangle 33">
            <a:extLst>
              <a:ext uri="{FF2B5EF4-FFF2-40B4-BE49-F238E27FC236}">
                <a16:creationId xmlns:a16="http://schemas.microsoft.com/office/drawing/2014/main" id="{E2FACC5D-18A1-4572-8A69-69121EEE17C6}"/>
              </a:ext>
            </a:extLst>
          </p:cNvPr>
          <p:cNvSpPr/>
          <p:nvPr/>
        </p:nvSpPr>
        <p:spPr>
          <a:xfrm>
            <a:off x="3251900" y="2314576"/>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Rectangle 39">
            <a:extLst>
              <a:ext uri="{FF2B5EF4-FFF2-40B4-BE49-F238E27FC236}">
                <a16:creationId xmlns:a16="http://schemas.microsoft.com/office/drawing/2014/main" id="{4375CC6B-3A65-44EC-89B4-BBD640271F34}"/>
              </a:ext>
            </a:extLst>
          </p:cNvPr>
          <p:cNvSpPr/>
          <p:nvPr/>
        </p:nvSpPr>
        <p:spPr>
          <a:xfrm>
            <a:off x="6118240" y="2314576"/>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9" name="Rectangle 48">
            <a:extLst>
              <a:ext uri="{FF2B5EF4-FFF2-40B4-BE49-F238E27FC236}">
                <a16:creationId xmlns:a16="http://schemas.microsoft.com/office/drawing/2014/main" id="{5D81D22C-0B1B-4843-BE55-C812F82724D8}"/>
              </a:ext>
            </a:extLst>
          </p:cNvPr>
          <p:cNvSpPr/>
          <p:nvPr/>
        </p:nvSpPr>
        <p:spPr>
          <a:xfrm>
            <a:off x="0" y="6198198"/>
            <a:ext cx="9144000" cy="666195"/>
          </a:xfrm>
          <a:prstGeom prst="rect">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0" name="TextBox 49">
            <a:extLst>
              <a:ext uri="{FF2B5EF4-FFF2-40B4-BE49-F238E27FC236}">
                <a16:creationId xmlns:a16="http://schemas.microsoft.com/office/drawing/2014/main" id="{9A4F5A2A-320B-4C13-88D6-EE327CCE4AB5}"/>
              </a:ext>
            </a:extLst>
          </p:cNvPr>
          <p:cNvSpPr txBox="1"/>
          <p:nvPr/>
        </p:nvSpPr>
        <p:spPr>
          <a:xfrm>
            <a:off x="2140491" y="6403468"/>
            <a:ext cx="4565109" cy="253916"/>
          </a:xfrm>
          <a:prstGeom prst="rect">
            <a:avLst/>
          </a:prstGeom>
          <a:noFill/>
        </p:spPr>
        <p:txBody>
          <a:bodyPr wrap="square" rtlCol="0">
            <a:spAutoFit/>
          </a:bodyPr>
          <a:lstStyle/>
          <a:p>
            <a:pPr algn="ctr"/>
            <a:r>
              <a:rPr lang="en-ID" sz="1050" b="1" dirty="0">
                <a:solidFill>
                  <a:schemeClr val="bg2"/>
                </a:solidFill>
                <a:latin typeface="Montserrat" panose="00000500000000000000" pitchFamily="50" charset="0"/>
              </a:rPr>
              <a:t>WEST VIRGINIA DEPARTMENT OF AGRICULTURE</a:t>
            </a:r>
          </a:p>
        </p:txBody>
      </p:sp>
      <p:pic>
        <p:nvPicPr>
          <p:cNvPr id="51" name="Picture 50" descr="A picture containing logo&#10;&#10;Description automatically generated">
            <a:extLst>
              <a:ext uri="{FF2B5EF4-FFF2-40B4-BE49-F238E27FC236}">
                <a16:creationId xmlns:a16="http://schemas.microsoft.com/office/drawing/2014/main" id="{9E61E234-4215-4070-BEE9-03E134F6B5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909" y="6313717"/>
            <a:ext cx="483985" cy="433419"/>
          </a:xfrm>
          <a:prstGeom prst="rect">
            <a:avLst/>
          </a:prstGeom>
        </p:spPr>
      </p:pic>
      <p:sp>
        <p:nvSpPr>
          <p:cNvPr id="25" name="Rectangle 24">
            <a:extLst>
              <a:ext uri="{FF2B5EF4-FFF2-40B4-BE49-F238E27FC236}">
                <a16:creationId xmlns:a16="http://schemas.microsoft.com/office/drawing/2014/main" id="{7A158828-F487-4E00-B6CF-4601A7AAAE55}"/>
              </a:ext>
            </a:extLst>
          </p:cNvPr>
          <p:cNvSpPr/>
          <p:nvPr/>
        </p:nvSpPr>
        <p:spPr>
          <a:xfrm>
            <a:off x="3501324" y="2409590"/>
            <a:ext cx="2141351" cy="2970044"/>
          </a:xfrm>
          <a:prstGeom prst="rect">
            <a:avLst/>
          </a:prstGeom>
        </p:spPr>
        <p:txBody>
          <a:bodyPr wrap="square">
            <a:spAutoFit/>
          </a:bodyPr>
          <a:lstStyle/>
          <a:p>
            <a:r>
              <a:rPr lang="en-US" sz="1700" dirty="0">
                <a:latin typeface="Times New Roman" panose="02020603050405020304" pitchFamily="18" charset="0"/>
                <a:cs typeface="Times New Roman" panose="02020603050405020304" pitchFamily="18" charset="0"/>
              </a:rPr>
              <a:t>Investment in the agriculture community is necessary for economic growth and diversification in the agribusiness sector by expanding existing enterprises or attracting new entities.</a:t>
            </a:r>
          </a:p>
        </p:txBody>
      </p:sp>
      <p:sp>
        <p:nvSpPr>
          <p:cNvPr id="26" name="Rectangle 25">
            <a:extLst>
              <a:ext uri="{FF2B5EF4-FFF2-40B4-BE49-F238E27FC236}">
                <a16:creationId xmlns:a16="http://schemas.microsoft.com/office/drawing/2014/main" id="{52868D0B-B797-48F0-A250-B5B607DD17A1}"/>
              </a:ext>
            </a:extLst>
          </p:cNvPr>
          <p:cNvSpPr/>
          <p:nvPr/>
        </p:nvSpPr>
        <p:spPr>
          <a:xfrm>
            <a:off x="6444373" y="2419533"/>
            <a:ext cx="2141351" cy="2862322"/>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In addition to economic benefits, this furthers public access to locally grown food and other locally produced or valued-added products.</a:t>
            </a:r>
          </a:p>
        </p:txBody>
      </p:sp>
    </p:spTree>
    <p:extLst>
      <p:ext uri="{BB962C8B-B14F-4D97-AF65-F5344CB8AC3E}">
        <p14:creationId xmlns:p14="http://schemas.microsoft.com/office/powerpoint/2010/main" val="2336837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1000"/>
                                        <p:tgtEl>
                                          <p:spTgt spid="34"/>
                                        </p:tgtEl>
                                      </p:cBhvr>
                                    </p:animEffect>
                                    <p:anim calcmode="lin" valueType="num">
                                      <p:cBhvr>
                                        <p:cTn id="13" dur="1000" fill="hold"/>
                                        <p:tgtEl>
                                          <p:spTgt spid="34"/>
                                        </p:tgtEl>
                                        <p:attrNameLst>
                                          <p:attrName>ppt_x</p:attrName>
                                        </p:attrNameLst>
                                      </p:cBhvr>
                                      <p:tavLst>
                                        <p:tav tm="0">
                                          <p:val>
                                            <p:strVal val="#ppt_x"/>
                                          </p:val>
                                        </p:tav>
                                        <p:tav tm="100000">
                                          <p:val>
                                            <p:strVal val="#ppt_x"/>
                                          </p:val>
                                        </p:tav>
                                      </p:tavLst>
                                    </p:anim>
                                    <p:anim calcmode="lin" valueType="num">
                                      <p:cBhvr>
                                        <p:cTn id="14" dur="1000" fill="hold"/>
                                        <p:tgtEl>
                                          <p:spTgt spid="3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1000"/>
                                        <p:tgtEl>
                                          <p:spTgt spid="40"/>
                                        </p:tgtEl>
                                      </p:cBhvr>
                                    </p:animEffect>
                                    <p:anim calcmode="lin" valueType="num">
                                      <p:cBhvr>
                                        <p:cTn id="18" dur="1000" fill="hold"/>
                                        <p:tgtEl>
                                          <p:spTgt spid="40"/>
                                        </p:tgtEl>
                                        <p:attrNameLst>
                                          <p:attrName>ppt_x</p:attrName>
                                        </p:attrNameLst>
                                      </p:cBhvr>
                                      <p:tavLst>
                                        <p:tav tm="0">
                                          <p:val>
                                            <p:strVal val="#ppt_x"/>
                                          </p:val>
                                        </p:tav>
                                        <p:tav tm="100000">
                                          <p:val>
                                            <p:strVal val="#ppt_x"/>
                                          </p:val>
                                        </p:tav>
                                      </p:tavLst>
                                    </p:anim>
                                    <p:anim calcmode="lin" valueType="num">
                                      <p:cBhvr>
                                        <p:cTn id="19" dur="1000" fill="hold"/>
                                        <p:tgtEl>
                                          <p:spTgt spid="4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1000"/>
                                        <p:tgtEl>
                                          <p:spTgt spid="31"/>
                                        </p:tgtEl>
                                      </p:cBhvr>
                                    </p:animEffect>
                                    <p:anim calcmode="lin" valueType="num">
                                      <p:cBhvr>
                                        <p:cTn id="23" dur="1000" fill="hold"/>
                                        <p:tgtEl>
                                          <p:spTgt spid="31"/>
                                        </p:tgtEl>
                                        <p:attrNameLst>
                                          <p:attrName>ppt_x</p:attrName>
                                        </p:attrNameLst>
                                      </p:cBhvr>
                                      <p:tavLst>
                                        <p:tav tm="0">
                                          <p:val>
                                            <p:strVal val="#ppt_x"/>
                                          </p:val>
                                        </p:tav>
                                        <p:tav tm="100000">
                                          <p:val>
                                            <p:strVal val="#ppt_x"/>
                                          </p:val>
                                        </p:tav>
                                      </p:tavLst>
                                    </p:anim>
                                    <p:anim calcmode="lin" valueType="num">
                                      <p:cBhvr>
                                        <p:cTn id="24" dur="1000" fill="hold"/>
                                        <p:tgtEl>
                                          <p:spTgt spid="31"/>
                                        </p:tgtEl>
                                        <p:attrNameLst>
                                          <p:attrName>ppt_y</p:attrName>
                                        </p:attrNameLst>
                                      </p:cBhvr>
                                      <p:tavLst>
                                        <p:tav tm="0">
                                          <p:val>
                                            <p:strVal val="#ppt_y+.1"/>
                                          </p:val>
                                        </p:tav>
                                        <p:tav tm="100000">
                                          <p:val>
                                            <p:strVal val="#ppt_y"/>
                                          </p:val>
                                        </p:tav>
                                      </p:tavLst>
                                    </p:anim>
                                  </p:childTnLst>
                                </p:cTn>
                              </p:par>
                              <p:par>
                                <p:cTn id="25" presetID="22" presetClass="entr" presetSubtype="4" fill="hold" grpId="0" nodeType="with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wipe(down)">
                                      <p:cBhvr>
                                        <p:cTn id="27" dur="500"/>
                                        <p:tgtEl>
                                          <p:spTgt spid="49"/>
                                        </p:tgtEl>
                                      </p:cBhvr>
                                    </p:animEffect>
                                  </p:childTnLst>
                                </p:cTn>
                              </p:par>
                              <p:par>
                                <p:cTn id="28" presetID="16" presetClass="entr" presetSubtype="37" fill="hold" grpId="0" nodeType="withEffect">
                                  <p:stCondLst>
                                    <p:cond delay="0"/>
                                  </p:stCondLst>
                                  <p:childTnLst>
                                    <p:set>
                                      <p:cBhvr>
                                        <p:cTn id="29" dur="1" fill="hold">
                                          <p:stCondLst>
                                            <p:cond delay="0"/>
                                          </p:stCondLst>
                                        </p:cTn>
                                        <p:tgtEl>
                                          <p:spTgt spid="50"/>
                                        </p:tgtEl>
                                        <p:attrNameLst>
                                          <p:attrName>style.visibility</p:attrName>
                                        </p:attrNameLst>
                                      </p:cBhvr>
                                      <p:to>
                                        <p:strVal val="visible"/>
                                      </p:to>
                                    </p:set>
                                    <p:animEffect transition="in" filter="barn(outVertical)">
                                      <p:cBhvr>
                                        <p:cTn id="30" dur="500"/>
                                        <p:tgtEl>
                                          <p:spTgt spid="50"/>
                                        </p:tgtEl>
                                      </p:cBhvr>
                                    </p:animEffect>
                                  </p:childTnLst>
                                </p:cTn>
                              </p:par>
                              <p:par>
                                <p:cTn id="31" presetID="42"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anim calcmode="lin" valueType="num">
                                      <p:cBhvr>
                                        <p:cTn id="34" dur="1000" fill="hold"/>
                                        <p:tgtEl>
                                          <p:spTgt spid="25"/>
                                        </p:tgtEl>
                                        <p:attrNameLst>
                                          <p:attrName>ppt_x</p:attrName>
                                        </p:attrNameLst>
                                      </p:cBhvr>
                                      <p:tavLst>
                                        <p:tav tm="0">
                                          <p:val>
                                            <p:strVal val="#ppt_x"/>
                                          </p:val>
                                        </p:tav>
                                        <p:tav tm="100000">
                                          <p:val>
                                            <p:strVal val="#ppt_x"/>
                                          </p:val>
                                        </p:tav>
                                      </p:tavLst>
                                    </p:anim>
                                    <p:anim calcmode="lin" valueType="num">
                                      <p:cBhvr>
                                        <p:cTn id="35" dur="1000" fill="hold"/>
                                        <p:tgtEl>
                                          <p:spTgt spid="25"/>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anim calcmode="lin" valueType="num">
                                      <p:cBhvr>
                                        <p:cTn id="39" dur="1000" fill="hold"/>
                                        <p:tgtEl>
                                          <p:spTgt spid="26"/>
                                        </p:tgtEl>
                                        <p:attrNameLst>
                                          <p:attrName>ppt_x</p:attrName>
                                        </p:attrNameLst>
                                      </p:cBhvr>
                                      <p:tavLst>
                                        <p:tav tm="0">
                                          <p:val>
                                            <p:strVal val="#ppt_x"/>
                                          </p:val>
                                        </p:tav>
                                        <p:tav tm="100000">
                                          <p:val>
                                            <p:strVal val="#ppt_x"/>
                                          </p:val>
                                        </p:tav>
                                      </p:tavLst>
                                    </p:anim>
                                    <p:anim calcmode="lin" valueType="num">
                                      <p:cBhvr>
                                        <p:cTn id="4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1" grpId="0"/>
      <p:bldP spid="34" grpId="0" animBg="1"/>
      <p:bldP spid="40" grpId="0" animBg="1"/>
      <p:bldP spid="49" grpId="0" animBg="1"/>
      <p:bldP spid="50" grpId="0"/>
      <p:bldP spid="25" grpId="0"/>
      <p:bldP spid="2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icture Placeholder 4">
            <a:extLst>
              <a:ext uri="{FF2B5EF4-FFF2-40B4-BE49-F238E27FC236}">
                <a16:creationId xmlns:a16="http://schemas.microsoft.com/office/drawing/2014/main" id="{8C4FB727-30BC-490C-BCBB-A4D07CADAC24}"/>
              </a:ext>
            </a:extLst>
          </p:cNvPr>
          <p:cNvSpPr>
            <a:spLocks noGrp="1"/>
          </p:cNvSpPr>
          <p:nvPr>
            <p:ph type="pic" sz="quarter" idx="10"/>
          </p:nvPr>
        </p:nvSpPr>
        <p:spPr>
          <a:xfrm>
            <a:off x="-2" y="-24596"/>
            <a:ext cx="9144001" cy="6882596"/>
          </a:xfrm>
          <a:solidFill>
            <a:srgbClr val="273C8D"/>
          </a:solidFill>
        </p:spPr>
      </p:sp>
      <p:sp>
        <p:nvSpPr>
          <p:cNvPr id="2" name="TextBox 1">
            <a:extLst>
              <a:ext uri="{FF2B5EF4-FFF2-40B4-BE49-F238E27FC236}">
                <a16:creationId xmlns:a16="http://schemas.microsoft.com/office/drawing/2014/main" id="{62ADEB4B-031E-454B-9A31-058B5137DB15}"/>
              </a:ext>
            </a:extLst>
          </p:cNvPr>
          <p:cNvSpPr txBox="1"/>
          <p:nvPr/>
        </p:nvSpPr>
        <p:spPr>
          <a:xfrm>
            <a:off x="284085" y="661194"/>
            <a:ext cx="9028591" cy="1446550"/>
          </a:xfrm>
          <a:prstGeom prst="rect">
            <a:avLst/>
          </a:prstGeom>
          <a:noFill/>
        </p:spPr>
        <p:txBody>
          <a:bodyPr wrap="square" rtlCol="0">
            <a:spAutoFit/>
          </a:bodyPr>
          <a:lstStyle/>
          <a:p>
            <a:pPr algn="ctr"/>
            <a:r>
              <a:rPr lang="en-US" sz="8800" dirty="0">
                <a:solidFill>
                  <a:srgbClr val="FFFFFF"/>
                </a:solidFill>
                <a:latin typeface="Times New Roman" panose="02020603050405020304" pitchFamily="18" charset="0"/>
                <a:cs typeface="Times New Roman" panose="02020603050405020304" pitchFamily="18" charset="0"/>
              </a:rPr>
              <a:t>Have Questions?</a:t>
            </a:r>
            <a:endParaRPr lang="en-US" sz="8800" b="1" dirty="0">
              <a:solidFill>
                <a:srgbClr val="FFFFFF"/>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0AE04420-2D5D-47E4-9581-A87061FAF840}"/>
              </a:ext>
            </a:extLst>
          </p:cNvPr>
          <p:cNvSpPr txBox="1"/>
          <p:nvPr/>
        </p:nvSpPr>
        <p:spPr>
          <a:xfrm>
            <a:off x="855328" y="2393895"/>
            <a:ext cx="2991778" cy="4431983"/>
          </a:xfrm>
          <a:prstGeom prst="rect">
            <a:avLst/>
          </a:prstGeom>
          <a:noFill/>
        </p:spPr>
        <p:txBody>
          <a:bodyPr wrap="square" lIns="91440" tIns="45720" rIns="91440" bIns="45720" rtlCol="0" anchor="t">
            <a:spAutoFit/>
          </a:bodyPr>
          <a:lstStyle/>
          <a:p>
            <a:pPr fontAlgn="t"/>
            <a:r>
              <a:rPr lang="en-US" b="1" dirty="0">
                <a:solidFill>
                  <a:srgbClr val="FFFFFF"/>
                </a:solidFill>
                <a:latin typeface="Times New Roman" panose="02020603050405020304" pitchFamily="18" charset="0"/>
                <a:cs typeface="Times New Roman" panose="02020603050405020304" pitchFamily="18" charset="0"/>
              </a:rPr>
              <a:t>Kent A. Leonhardt</a:t>
            </a:r>
            <a:endParaRPr lang="en-US" dirty="0">
              <a:solidFill>
                <a:srgbClr val="FFFFFF"/>
              </a:solidFill>
              <a:latin typeface="Times New Roman" panose="02020603050405020304" pitchFamily="18" charset="0"/>
              <a:cs typeface="Times New Roman" panose="02020603050405020304" pitchFamily="18" charset="0"/>
            </a:endParaRPr>
          </a:p>
          <a:p>
            <a:pPr fontAlgn="t"/>
            <a:r>
              <a:rPr lang="en-US" dirty="0">
                <a:solidFill>
                  <a:srgbClr val="FFFFFF"/>
                </a:solidFill>
                <a:latin typeface="Times New Roman" panose="02020603050405020304" pitchFamily="18" charset="0"/>
                <a:cs typeface="Times New Roman" panose="02020603050405020304" pitchFamily="18" charset="0"/>
              </a:rPr>
              <a:t>Commissioner</a:t>
            </a:r>
          </a:p>
          <a:p>
            <a:pPr fontAlgn="t"/>
            <a:r>
              <a:rPr lang="en-US" dirty="0">
                <a:solidFill>
                  <a:srgbClr val="FFFFFF"/>
                </a:solidFill>
                <a:latin typeface="Times New Roman" panose="02020603050405020304" pitchFamily="18" charset="0"/>
                <a:cs typeface="Times New Roman" panose="02020603050405020304" pitchFamily="18" charset="0"/>
              </a:rPr>
              <a:t>(304) 558-3200</a:t>
            </a:r>
          </a:p>
          <a:p>
            <a:pPr fontAlgn="t"/>
            <a:r>
              <a:rPr lang="en-US" dirty="0">
                <a:solidFill>
                  <a:schemeClr val="bg1"/>
                </a:solidFill>
                <a:latin typeface="Times New Roman"/>
                <a:cs typeface="Times New Roman"/>
              </a:rPr>
              <a:t>kleonhardt@wvda.us</a:t>
            </a:r>
          </a:p>
          <a:p>
            <a:pPr fontAlgn="t"/>
            <a:endParaRPr lang="en-US" b="1" dirty="0">
              <a:solidFill>
                <a:schemeClr val="bg1"/>
              </a:solidFill>
              <a:latin typeface="Times New Roman" panose="02020603050405020304" pitchFamily="18" charset="0"/>
              <a:cs typeface="Times New Roman" panose="02020603050405020304" pitchFamily="18" charset="0"/>
            </a:endParaRPr>
          </a:p>
          <a:p>
            <a:pPr fontAlgn="t"/>
            <a:r>
              <a:rPr lang="en-US" b="1" dirty="0">
                <a:solidFill>
                  <a:srgbClr val="FFFFFF"/>
                </a:solidFill>
                <a:latin typeface="Times New Roman" panose="02020603050405020304" pitchFamily="18" charset="0"/>
                <a:cs typeface="Times New Roman" panose="02020603050405020304" pitchFamily="18" charset="0"/>
              </a:rPr>
              <a:t>Joseph L. Hatton</a:t>
            </a:r>
            <a:br>
              <a:rPr lang="en-US" dirty="0">
                <a:solidFill>
                  <a:srgbClr val="FFFFFF"/>
                </a:solidFill>
                <a:latin typeface="Times New Roman" panose="02020603050405020304" pitchFamily="18" charset="0"/>
                <a:cs typeface="Times New Roman" panose="02020603050405020304" pitchFamily="18" charset="0"/>
              </a:rPr>
            </a:br>
            <a:r>
              <a:rPr lang="en-US" dirty="0">
                <a:solidFill>
                  <a:srgbClr val="FFFFFF"/>
                </a:solidFill>
                <a:latin typeface="Times New Roman" panose="02020603050405020304" pitchFamily="18" charset="0"/>
                <a:cs typeface="Times New Roman" panose="02020603050405020304" pitchFamily="18" charset="0"/>
              </a:rPr>
              <a:t>Deputy Commissioner</a:t>
            </a:r>
          </a:p>
          <a:p>
            <a:pPr fontAlgn="t"/>
            <a:r>
              <a:rPr lang="en-US" dirty="0">
                <a:solidFill>
                  <a:srgbClr val="FFFFFF"/>
                </a:solidFill>
                <a:latin typeface="Times New Roman" panose="02020603050405020304" pitchFamily="18" charset="0"/>
                <a:cs typeface="Times New Roman" panose="02020603050405020304" pitchFamily="18" charset="0"/>
              </a:rPr>
              <a:t>(304) 558-3200</a:t>
            </a:r>
          </a:p>
          <a:p>
            <a:pPr fontAlgn="t"/>
            <a:r>
              <a:rPr lang="en-US" dirty="0">
                <a:solidFill>
                  <a:srgbClr val="FFFFFF"/>
                </a:solidFill>
                <a:latin typeface="Times New Roman"/>
                <a:cs typeface="Times New Roman"/>
              </a:rPr>
              <a:t>jhatton@wvda.us </a:t>
            </a:r>
            <a:endParaRPr lang="en-US" dirty="0">
              <a:solidFill>
                <a:srgbClr val="FFFFFF"/>
              </a:solidFill>
              <a:latin typeface="Times New Roman" panose="02020603050405020304" pitchFamily="18" charset="0"/>
              <a:cs typeface="Times New Roman" panose="02020603050405020304" pitchFamily="18" charset="0"/>
            </a:endParaRPr>
          </a:p>
          <a:p>
            <a:pPr fontAlgn="t"/>
            <a:endParaRPr lang="en-US" b="1" dirty="0">
              <a:solidFill>
                <a:srgbClr val="FFFFFF"/>
              </a:solidFill>
              <a:latin typeface="Times New Roman" panose="02020603050405020304" pitchFamily="18" charset="0"/>
              <a:cs typeface="Times New Roman" panose="02020603050405020304" pitchFamily="18" charset="0"/>
            </a:endParaRPr>
          </a:p>
          <a:p>
            <a:pPr fontAlgn="t"/>
            <a:r>
              <a:rPr lang="en-US" b="1" dirty="0">
                <a:solidFill>
                  <a:srgbClr val="FFFFFF"/>
                </a:solidFill>
                <a:latin typeface="Times New Roman" panose="02020603050405020304" pitchFamily="18" charset="0"/>
                <a:cs typeface="Times New Roman" panose="02020603050405020304" pitchFamily="18" charset="0"/>
              </a:rPr>
              <a:t>Norman Bailey</a:t>
            </a:r>
            <a:br>
              <a:rPr lang="en-US" dirty="0">
                <a:solidFill>
                  <a:srgbClr val="FFFFFF"/>
                </a:solidFill>
                <a:latin typeface="Times New Roman" panose="02020603050405020304" pitchFamily="18" charset="0"/>
                <a:cs typeface="Times New Roman" panose="02020603050405020304" pitchFamily="18" charset="0"/>
              </a:rPr>
            </a:br>
            <a:r>
              <a:rPr lang="en-US" dirty="0">
                <a:solidFill>
                  <a:srgbClr val="FFFFFF"/>
                </a:solidFill>
                <a:latin typeface="Times New Roman" panose="02020603050405020304" pitchFamily="18" charset="0"/>
                <a:cs typeface="Times New Roman" panose="02020603050405020304" pitchFamily="18" charset="0"/>
              </a:rPr>
              <a:t>Chief of Staff</a:t>
            </a:r>
            <a:br>
              <a:rPr lang="en-US" dirty="0">
                <a:solidFill>
                  <a:srgbClr val="FFFFFF"/>
                </a:solidFill>
                <a:latin typeface="Times New Roman" panose="02020603050405020304" pitchFamily="18" charset="0"/>
                <a:cs typeface="Times New Roman" panose="02020603050405020304" pitchFamily="18" charset="0"/>
              </a:rPr>
            </a:br>
            <a:r>
              <a:rPr lang="en-US" dirty="0">
                <a:solidFill>
                  <a:srgbClr val="FFFFFF"/>
                </a:solidFill>
                <a:latin typeface="Times New Roman" panose="02020603050405020304" pitchFamily="18" charset="0"/>
                <a:cs typeface="Times New Roman" panose="02020603050405020304" pitchFamily="18" charset="0"/>
              </a:rPr>
              <a:t>(304) 558-3200</a:t>
            </a:r>
          </a:p>
          <a:p>
            <a:pPr fontAlgn="t"/>
            <a:r>
              <a:rPr lang="en-US" dirty="0">
                <a:solidFill>
                  <a:srgbClr val="FFFFFF"/>
                </a:solidFill>
                <a:latin typeface="Times New Roman"/>
                <a:cs typeface="Times New Roman"/>
              </a:rPr>
              <a:t>nbailey@wvda.us </a:t>
            </a:r>
            <a:endParaRPr lang="en-US" dirty="0">
              <a:solidFill>
                <a:srgbClr val="FFFFFF"/>
              </a:solidFill>
              <a:latin typeface="Times New Roman" panose="02020603050405020304" pitchFamily="18" charset="0"/>
              <a:cs typeface="Times New Roman" panose="02020603050405020304" pitchFamily="18" charset="0"/>
            </a:endParaRPr>
          </a:p>
          <a:p>
            <a:pPr fontAlgn="t"/>
            <a:endParaRPr lang="en-US" dirty="0">
              <a:solidFill>
                <a:srgbClr val="FFFFFF"/>
              </a:solidFill>
            </a:endParaRPr>
          </a:p>
          <a:p>
            <a:pPr algn="ctr"/>
            <a:endParaRPr lang="en-US" sz="1200" dirty="0">
              <a:solidFill>
                <a:srgbClr val="FFFFFF"/>
              </a:solidFill>
              <a:latin typeface="Montserrat" panose="00000500000000000000" pitchFamily="50" charset="0"/>
            </a:endParaRPr>
          </a:p>
        </p:txBody>
      </p:sp>
      <p:sp>
        <p:nvSpPr>
          <p:cNvPr id="20" name="Rectangle 19">
            <a:extLst>
              <a:ext uri="{FF2B5EF4-FFF2-40B4-BE49-F238E27FC236}">
                <a16:creationId xmlns:a16="http://schemas.microsoft.com/office/drawing/2014/main" id="{2F220C58-CF77-48F4-B5CB-9193C719C746}"/>
              </a:ext>
            </a:extLst>
          </p:cNvPr>
          <p:cNvSpPr/>
          <p:nvPr/>
        </p:nvSpPr>
        <p:spPr>
          <a:xfrm>
            <a:off x="1519184" y="3028436"/>
            <a:ext cx="5715000" cy="338554"/>
          </a:xfrm>
          <a:prstGeom prst="rect">
            <a:avLst/>
          </a:prstGeom>
        </p:spPr>
        <p:txBody>
          <a:bodyPr wrap="square">
            <a:spAutoFit/>
          </a:bodyPr>
          <a:lstStyle/>
          <a:p>
            <a:pPr algn="ctr">
              <a:lnSpc>
                <a:spcPct val="150000"/>
              </a:lnSpc>
            </a:pPr>
            <a:r>
              <a:rPr lang="en-US" sz="1200" dirty="0">
                <a:solidFill>
                  <a:srgbClr val="FFFFFF"/>
                </a:solidFill>
              </a:rPr>
              <a:t>. </a:t>
            </a:r>
          </a:p>
        </p:txBody>
      </p:sp>
      <p:pic>
        <p:nvPicPr>
          <p:cNvPr id="5" name="Picture 4" descr="A picture containing logo&#10;&#10;Description automatically generated">
            <a:extLst>
              <a:ext uri="{FF2B5EF4-FFF2-40B4-BE49-F238E27FC236}">
                <a16:creationId xmlns:a16="http://schemas.microsoft.com/office/drawing/2014/main" id="{280402CA-DB5A-4A68-ADF1-EF86C95B04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5504" y="3408201"/>
            <a:ext cx="1341882" cy="1201685"/>
          </a:xfrm>
          <a:prstGeom prst="rect">
            <a:avLst/>
          </a:prstGeom>
        </p:spPr>
      </p:pic>
      <p:sp>
        <p:nvSpPr>
          <p:cNvPr id="8" name="TextBox 7">
            <a:extLst>
              <a:ext uri="{FF2B5EF4-FFF2-40B4-BE49-F238E27FC236}">
                <a16:creationId xmlns:a16="http://schemas.microsoft.com/office/drawing/2014/main" id="{6C0E8676-6125-4D34-955A-4BCC55147417}"/>
              </a:ext>
            </a:extLst>
          </p:cNvPr>
          <p:cNvSpPr txBox="1"/>
          <p:nvPr/>
        </p:nvSpPr>
        <p:spPr>
          <a:xfrm>
            <a:off x="5524488" y="2317211"/>
            <a:ext cx="3095721" cy="4431983"/>
          </a:xfrm>
          <a:prstGeom prst="rect">
            <a:avLst/>
          </a:prstGeom>
          <a:noFill/>
        </p:spPr>
        <p:txBody>
          <a:bodyPr wrap="square" lIns="91440" tIns="45720" rIns="91440" bIns="45720" rtlCol="0" anchor="t">
            <a:spAutoFit/>
          </a:bodyPr>
          <a:lstStyle/>
          <a:p>
            <a:r>
              <a:rPr lang="en-US" b="1" dirty="0">
                <a:solidFill>
                  <a:srgbClr val="FFFFFF"/>
                </a:solidFill>
                <a:latin typeface="Times New Roman" panose="02020603050405020304" pitchFamily="18" charset="0"/>
                <a:cs typeface="Times New Roman" panose="02020603050405020304" pitchFamily="18" charset="0"/>
              </a:rPr>
              <a:t>Jennifer Greenlief</a:t>
            </a:r>
            <a:br>
              <a:rPr lang="en-US" dirty="0">
                <a:solidFill>
                  <a:srgbClr val="FFFFFF"/>
                </a:solidFill>
                <a:latin typeface="Times New Roman" panose="02020603050405020304" pitchFamily="18" charset="0"/>
                <a:cs typeface="Times New Roman" panose="02020603050405020304" pitchFamily="18" charset="0"/>
              </a:rPr>
            </a:br>
            <a:r>
              <a:rPr lang="en-US" dirty="0">
                <a:solidFill>
                  <a:srgbClr val="FFFFFF"/>
                </a:solidFill>
                <a:latin typeface="Times New Roman" panose="02020603050405020304" pitchFamily="18" charset="0"/>
                <a:cs typeface="Times New Roman" panose="02020603050405020304" pitchFamily="18" charset="0"/>
              </a:rPr>
              <a:t>Assistant Commissioner</a:t>
            </a:r>
          </a:p>
          <a:p>
            <a:r>
              <a:rPr lang="en-US" dirty="0">
                <a:solidFill>
                  <a:srgbClr val="FFFFFF"/>
                </a:solidFill>
                <a:latin typeface="Times New Roman" panose="02020603050405020304" pitchFamily="18" charset="0"/>
                <a:cs typeface="Times New Roman" panose="02020603050405020304" pitchFamily="18" charset="0"/>
              </a:rPr>
              <a:t>(304) 558-3200</a:t>
            </a:r>
          </a:p>
          <a:p>
            <a:r>
              <a:rPr lang="en-US" dirty="0">
                <a:solidFill>
                  <a:srgbClr val="FFFFFF"/>
                </a:solidFill>
                <a:latin typeface="Times New Roman"/>
                <a:cs typeface="Times New Roman"/>
              </a:rPr>
              <a:t>jgreenlief@wvda.us </a:t>
            </a:r>
            <a:endParaRPr lang="en-US" dirty="0">
              <a:solidFill>
                <a:srgbClr val="FFFFFF"/>
              </a:solidFill>
              <a:latin typeface="Times New Roman" panose="02020603050405020304" pitchFamily="18" charset="0"/>
              <a:cs typeface="Times New Roman" panose="02020603050405020304" pitchFamily="18" charset="0"/>
            </a:endParaRPr>
          </a:p>
          <a:p>
            <a:pPr fontAlgn="t"/>
            <a:endParaRPr lang="en-US" b="1" dirty="0">
              <a:solidFill>
                <a:srgbClr val="FFFFFF"/>
              </a:solidFill>
              <a:latin typeface="Times New Roman" panose="02020603050405020304" pitchFamily="18" charset="0"/>
              <a:cs typeface="Times New Roman" panose="02020603050405020304" pitchFamily="18" charset="0"/>
            </a:endParaRPr>
          </a:p>
          <a:p>
            <a:r>
              <a:rPr lang="en-US" b="1" dirty="0">
                <a:solidFill>
                  <a:srgbClr val="FFFFFF"/>
                </a:solidFill>
                <a:latin typeface="Times New Roman" panose="02020603050405020304" pitchFamily="18" charset="0"/>
                <a:cs typeface="Times New Roman" panose="02020603050405020304" pitchFamily="18" charset="0"/>
              </a:rPr>
              <a:t>Alan Clemans</a:t>
            </a:r>
          </a:p>
          <a:p>
            <a:r>
              <a:rPr lang="en-US" dirty="0">
                <a:solidFill>
                  <a:srgbClr val="FFFFFF"/>
                </a:solidFill>
                <a:latin typeface="Times New Roman" panose="02020603050405020304" pitchFamily="18" charset="0"/>
                <a:cs typeface="Times New Roman" panose="02020603050405020304" pitchFamily="18" charset="0"/>
              </a:rPr>
              <a:t>Chief Financial Officer</a:t>
            </a:r>
            <a:br>
              <a:rPr lang="en-US" dirty="0">
                <a:solidFill>
                  <a:srgbClr val="FFFFFF"/>
                </a:solidFill>
                <a:latin typeface="Times New Roman" panose="02020603050405020304" pitchFamily="18" charset="0"/>
                <a:cs typeface="Times New Roman" panose="02020603050405020304" pitchFamily="18" charset="0"/>
              </a:rPr>
            </a:br>
            <a:r>
              <a:rPr lang="en-US" dirty="0">
                <a:solidFill>
                  <a:srgbClr val="FFFFFF"/>
                </a:solidFill>
                <a:latin typeface="Times New Roman" panose="02020603050405020304" pitchFamily="18" charset="0"/>
                <a:cs typeface="Times New Roman" panose="02020603050405020304" pitchFamily="18" charset="0"/>
              </a:rPr>
              <a:t>(304) 558-2221</a:t>
            </a:r>
          </a:p>
          <a:p>
            <a:r>
              <a:rPr lang="en-US" dirty="0">
                <a:solidFill>
                  <a:srgbClr val="FFFFFF"/>
                </a:solidFill>
                <a:latin typeface="Times New Roman"/>
                <a:cs typeface="Times New Roman"/>
              </a:rPr>
              <a:t>aclemans@wvda.us </a:t>
            </a:r>
            <a:endParaRPr lang="en-US" dirty="0">
              <a:solidFill>
                <a:srgbClr val="FFFFFF"/>
              </a:solidFill>
              <a:latin typeface="Times New Roman" panose="02020603050405020304" pitchFamily="18" charset="0"/>
              <a:cs typeface="Times New Roman" panose="02020603050405020304" pitchFamily="18" charset="0"/>
            </a:endParaRPr>
          </a:p>
          <a:p>
            <a:pPr fontAlgn="t"/>
            <a:endParaRPr lang="en-US" b="1" dirty="0">
              <a:solidFill>
                <a:srgbClr val="FFFFFF"/>
              </a:solidFill>
              <a:latin typeface="Times New Roman" panose="02020603050405020304" pitchFamily="18" charset="0"/>
              <a:cs typeface="Times New Roman" panose="02020603050405020304" pitchFamily="18" charset="0"/>
            </a:endParaRPr>
          </a:p>
          <a:p>
            <a:r>
              <a:rPr lang="en-US" b="1" dirty="0">
                <a:solidFill>
                  <a:srgbClr val="FFFFFF"/>
                </a:solidFill>
                <a:latin typeface="Times New Roman" panose="02020603050405020304" pitchFamily="18" charset="0"/>
                <a:cs typeface="Times New Roman" panose="02020603050405020304" pitchFamily="18" charset="0"/>
              </a:rPr>
              <a:t>Crescent Gallagher</a:t>
            </a:r>
            <a:br>
              <a:rPr lang="en-US" dirty="0">
                <a:solidFill>
                  <a:srgbClr val="FFFFFF"/>
                </a:solidFill>
                <a:latin typeface="Times New Roman" panose="02020603050405020304" pitchFamily="18" charset="0"/>
                <a:cs typeface="Times New Roman" panose="02020603050405020304" pitchFamily="18" charset="0"/>
              </a:rPr>
            </a:br>
            <a:r>
              <a:rPr lang="en-US" dirty="0">
                <a:solidFill>
                  <a:srgbClr val="FFFFFF"/>
                </a:solidFill>
                <a:latin typeface="Times New Roman" panose="02020603050405020304" pitchFamily="18" charset="0"/>
                <a:cs typeface="Times New Roman" panose="02020603050405020304" pitchFamily="18" charset="0"/>
              </a:rPr>
              <a:t>Director of Communications</a:t>
            </a:r>
          </a:p>
          <a:p>
            <a:r>
              <a:rPr lang="en-US" dirty="0">
                <a:solidFill>
                  <a:srgbClr val="FFFFFF"/>
                </a:solidFill>
                <a:latin typeface="Times New Roman" panose="02020603050405020304" pitchFamily="18" charset="0"/>
                <a:cs typeface="Times New Roman" panose="02020603050405020304" pitchFamily="18" charset="0"/>
              </a:rPr>
              <a:t>(304) 558-3708</a:t>
            </a:r>
          </a:p>
          <a:p>
            <a:r>
              <a:rPr lang="en-US" dirty="0">
                <a:solidFill>
                  <a:srgbClr val="FFFFFF"/>
                </a:solidFill>
                <a:latin typeface="Times New Roman"/>
                <a:cs typeface="Times New Roman"/>
              </a:rPr>
              <a:t>cgallagher@wvda.us </a:t>
            </a:r>
            <a:endParaRPr lang="en-US" dirty="0">
              <a:solidFill>
                <a:srgbClr val="FFFFFF"/>
              </a:solidFill>
              <a:latin typeface="Times New Roman" panose="02020603050405020304" pitchFamily="18" charset="0"/>
              <a:cs typeface="Times New Roman" panose="02020603050405020304" pitchFamily="18" charset="0"/>
            </a:endParaRPr>
          </a:p>
          <a:p>
            <a:pPr fontAlgn="t"/>
            <a:endParaRPr lang="en-US" dirty="0">
              <a:solidFill>
                <a:srgbClr val="FFFFFF"/>
              </a:solidFill>
            </a:endParaRPr>
          </a:p>
          <a:p>
            <a:pPr algn="ctr"/>
            <a:endParaRPr lang="en-US" sz="1200" dirty="0">
              <a:solidFill>
                <a:srgbClr val="FFFFFF"/>
              </a:solidFill>
              <a:latin typeface="Montserrat" panose="00000500000000000000" pitchFamily="50" charset="0"/>
            </a:endParaRPr>
          </a:p>
        </p:txBody>
      </p:sp>
    </p:spTree>
    <p:extLst>
      <p:ext uri="{BB962C8B-B14F-4D97-AF65-F5344CB8AC3E}">
        <p14:creationId xmlns:p14="http://schemas.microsoft.com/office/powerpoint/2010/main" val="3668292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outVertical)">
                                      <p:cBhvr>
                                        <p:cTn id="11" dur="500"/>
                                        <p:tgtEl>
                                          <p:spTgt spid="3"/>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500"/>
                                        <p:tgtEl>
                                          <p:spTgt spid="20"/>
                                        </p:tgtEl>
                                      </p:cBhvr>
                                    </p:animEffect>
                                  </p:childTnLst>
                                </p:cTn>
                              </p:par>
                            </p:childTnLst>
                          </p:cTn>
                        </p:par>
                        <p:par>
                          <p:cTn id="16" fill="hold">
                            <p:stCondLst>
                              <p:cond delay="1500"/>
                            </p:stCondLst>
                            <p:childTnLst>
                              <p:par>
                                <p:cTn id="17" presetID="16" presetClass="entr" presetSubtype="37"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outVertic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0"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A66EC-0F05-415E-B67D-27A964E228B2}"/>
              </a:ext>
            </a:extLst>
          </p:cNvPr>
          <p:cNvSpPr>
            <a:spLocks noGrp="1"/>
          </p:cNvSpPr>
          <p:nvPr>
            <p:ph type="ctrTitle"/>
          </p:nvPr>
        </p:nvSpPr>
        <p:spPr>
          <a:xfrm>
            <a:off x="629976" y="593316"/>
            <a:ext cx="8060925" cy="944562"/>
          </a:xfrm>
        </p:spPr>
        <p:txBody>
          <a:bodyPr/>
          <a:lstStyle/>
          <a:p>
            <a:r>
              <a:rPr lang="en-US" sz="4800" dirty="0">
                <a:solidFill>
                  <a:srgbClr val="273C8D"/>
                </a:solidFill>
                <a:latin typeface="Times New Roman" panose="02020603050405020304" pitchFamily="18" charset="0"/>
                <a:cs typeface="Times New Roman" panose="02020603050405020304" pitchFamily="18" charset="0"/>
              </a:rPr>
              <a:t>Facilitating Growth In Agriculture</a:t>
            </a:r>
            <a:endParaRPr lang="en-US" sz="4000" dirty="0">
              <a:solidFill>
                <a:srgbClr val="273C8D"/>
              </a:solidFill>
              <a:latin typeface="Times New Roman" panose="02020603050405020304" pitchFamily="18" charset="0"/>
              <a:cs typeface="Times New Roman" panose="02020603050405020304" pitchFamily="18" charset="0"/>
            </a:endParaRPr>
          </a:p>
        </p:txBody>
      </p:sp>
      <p:sp>
        <p:nvSpPr>
          <p:cNvPr id="42" name="Rectangle 41">
            <a:extLst>
              <a:ext uri="{FF2B5EF4-FFF2-40B4-BE49-F238E27FC236}">
                <a16:creationId xmlns:a16="http://schemas.microsoft.com/office/drawing/2014/main" id="{3CB631E7-AB93-4F2D-B7C8-16FB25E0874A}"/>
              </a:ext>
            </a:extLst>
          </p:cNvPr>
          <p:cNvSpPr/>
          <p:nvPr/>
        </p:nvSpPr>
        <p:spPr>
          <a:xfrm>
            <a:off x="1448740" y="2219692"/>
            <a:ext cx="3159382" cy="892552"/>
          </a:xfrm>
          <a:prstGeom prst="rect">
            <a:avLst/>
          </a:prstGeom>
        </p:spPr>
        <p:txBody>
          <a:bodyPr wrap="square">
            <a:spAutoFit/>
          </a:bodyPr>
          <a:lstStyle/>
          <a:p>
            <a:r>
              <a:rPr lang="en-US" sz="1300" dirty="0">
                <a:latin typeface="Times New Roman" panose="02020603050405020304" pitchFamily="18" charset="0"/>
                <a:cs typeface="Times New Roman" panose="02020603050405020304" pitchFamily="18" charset="0"/>
              </a:rPr>
              <a:t>Regulations must be modernized so producers are supported and encouraged, rather than hindered, to take advantage of new opportunities.</a:t>
            </a:r>
          </a:p>
        </p:txBody>
      </p:sp>
      <p:sp>
        <p:nvSpPr>
          <p:cNvPr id="51" name="Oval 50">
            <a:extLst>
              <a:ext uri="{FF2B5EF4-FFF2-40B4-BE49-F238E27FC236}">
                <a16:creationId xmlns:a16="http://schemas.microsoft.com/office/drawing/2014/main" id="{27CF2305-6FC9-411F-B38D-9FF397686128}"/>
              </a:ext>
            </a:extLst>
          </p:cNvPr>
          <p:cNvSpPr/>
          <p:nvPr/>
        </p:nvSpPr>
        <p:spPr>
          <a:xfrm>
            <a:off x="597124" y="2238787"/>
            <a:ext cx="612396" cy="611298"/>
          </a:xfrm>
          <a:prstGeom prst="ellipse">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rgbClr val="273C8D"/>
              </a:solidFill>
            </a:endParaRPr>
          </a:p>
        </p:txBody>
      </p:sp>
      <p:sp>
        <p:nvSpPr>
          <p:cNvPr id="53" name="Oval 52">
            <a:extLst>
              <a:ext uri="{FF2B5EF4-FFF2-40B4-BE49-F238E27FC236}">
                <a16:creationId xmlns:a16="http://schemas.microsoft.com/office/drawing/2014/main" id="{9489F962-788D-4EB5-9F73-D6995432CC1E}"/>
              </a:ext>
            </a:extLst>
          </p:cNvPr>
          <p:cNvSpPr/>
          <p:nvPr/>
        </p:nvSpPr>
        <p:spPr>
          <a:xfrm>
            <a:off x="608815" y="3542062"/>
            <a:ext cx="612396" cy="611298"/>
          </a:xfrm>
          <a:prstGeom prst="ellipse">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rgbClr val="273C8D"/>
              </a:solidFill>
            </a:endParaRPr>
          </a:p>
        </p:txBody>
      </p:sp>
      <p:sp>
        <p:nvSpPr>
          <p:cNvPr id="55" name="Oval 54">
            <a:extLst>
              <a:ext uri="{FF2B5EF4-FFF2-40B4-BE49-F238E27FC236}">
                <a16:creationId xmlns:a16="http://schemas.microsoft.com/office/drawing/2014/main" id="{8505A551-93D1-4E3B-8F76-DC3CF0E3C0F0}"/>
              </a:ext>
            </a:extLst>
          </p:cNvPr>
          <p:cNvSpPr/>
          <p:nvPr/>
        </p:nvSpPr>
        <p:spPr>
          <a:xfrm>
            <a:off x="4882577" y="2868618"/>
            <a:ext cx="612396" cy="611298"/>
          </a:xfrm>
          <a:prstGeom prst="ellipse">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rgbClr val="273C8D"/>
              </a:solidFill>
            </a:endParaRPr>
          </a:p>
        </p:txBody>
      </p:sp>
      <p:sp>
        <p:nvSpPr>
          <p:cNvPr id="57" name="Oval 56">
            <a:extLst>
              <a:ext uri="{FF2B5EF4-FFF2-40B4-BE49-F238E27FC236}">
                <a16:creationId xmlns:a16="http://schemas.microsoft.com/office/drawing/2014/main" id="{301CC3EB-F02F-4A45-9712-390EC91190EF}"/>
              </a:ext>
            </a:extLst>
          </p:cNvPr>
          <p:cNvSpPr/>
          <p:nvPr/>
        </p:nvSpPr>
        <p:spPr>
          <a:xfrm>
            <a:off x="4882577" y="4243668"/>
            <a:ext cx="612396" cy="611298"/>
          </a:xfrm>
          <a:prstGeom prst="ellipse">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rgbClr val="273C8D"/>
              </a:solidFill>
            </a:endParaRPr>
          </a:p>
        </p:txBody>
      </p:sp>
      <p:sp>
        <p:nvSpPr>
          <p:cNvPr id="67" name="Oval 66">
            <a:extLst>
              <a:ext uri="{FF2B5EF4-FFF2-40B4-BE49-F238E27FC236}">
                <a16:creationId xmlns:a16="http://schemas.microsoft.com/office/drawing/2014/main" id="{D155E7ED-11E1-4B94-862C-A5E8286203B8}"/>
              </a:ext>
            </a:extLst>
          </p:cNvPr>
          <p:cNvSpPr/>
          <p:nvPr/>
        </p:nvSpPr>
        <p:spPr>
          <a:xfrm>
            <a:off x="608815" y="4835174"/>
            <a:ext cx="612396" cy="611298"/>
          </a:xfrm>
          <a:prstGeom prst="ellipse">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rgbClr val="273C8D"/>
              </a:solidFill>
            </a:endParaRPr>
          </a:p>
        </p:txBody>
      </p:sp>
      <p:sp>
        <p:nvSpPr>
          <p:cNvPr id="77" name="Rectangle 76">
            <a:extLst>
              <a:ext uri="{FF2B5EF4-FFF2-40B4-BE49-F238E27FC236}">
                <a16:creationId xmlns:a16="http://schemas.microsoft.com/office/drawing/2014/main" id="{88F7CF42-4156-4E9F-918F-433F71A983EF}"/>
              </a:ext>
            </a:extLst>
          </p:cNvPr>
          <p:cNvSpPr/>
          <p:nvPr/>
        </p:nvSpPr>
        <p:spPr>
          <a:xfrm>
            <a:off x="0" y="6198198"/>
            <a:ext cx="9144000" cy="666195"/>
          </a:xfrm>
          <a:prstGeom prst="rect">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8" name="TextBox 77">
            <a:extLst>
              <a:ext uri="{FF2B5EF4-FFF2-40B4-BE49-F238E27FC236}">
                <a16:creationId xmlns:a16="http://schemas.microsoft.com/office/drawing/2014/main" id="{6E3A3E05-8D14-4F42-B499-3B5A18E4E777}"/>
              </a:ext>
            </a:extLst>
          </p:cNvPr>
          <p:cNvSpPr txBox="1"/>
          <p:nvPr/>
        </p:nvSpPr>
        <p:spPr>
          <a:xfrm>
            <a:off x="2140491" y="6403468"/>
            <a:ext cx="4565109" cy="253916"/>
          </a:xfrm>
          <a:prstGeom prst="rect">
            <a:avLst/>
          </a:prstGeom>
          <a:noFill/>
        </p:spPr>
        <p:txBody>
          <a:bodyPr wrap="square" rtlCol="0">
            <a:spAutoFit/>
          </a:bodyPr>
          <a:lstStyle/>
          <a:p>
            <a:pPr algn="ctr"/>
            <a:r>
              <a:rPr lang="en-ID" sz="1050" b="1" dirty="0">
                <a:solidFill>
                  <a:schemeClr val="bg2"/>
                </a:solidFill>
                <a:latin typeface="Montserrat" panose="00000500000000000000" pitchFamily="50" charset="0"/>
              </a:rPr>
              <a:t>WEST VIRGINIA DEPARTMENT OF AGRICULTURE</a:t>
            </a:r>
          </a:p>
        </p:txBody>
      </p:sp>
      <p:pic>
        <p:nvPicPr>
          <p:cNvPr id="79" name="Picture 78" descr="A picture containing logo&#10;&#10;Description automatically generated">
            <a:extLst>
              <a:ext uri="{FF2B5EF4-FFF2-40B4-BE49-F238E27FC236}">
                <a16:creationId xmlns:a16="http://schemas.microsoft.com/office/drawing/2014/main" id="{F78719A3-0C4C-45DC-900F-B43197DC07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909" y="6313717"/>
            <a:ext cx="483985" cy="433419"/>
          </a:xfrm>
          <a:prstGeom prst="rect">
            <a:avLst/>
          </a:prstGeom>
        </p:spPr>
      </p:pic>
      <p:sp>
        <p:nvSpPr>
          <p:cNvPr id="31" name="Rectangle 30">
            <a:extLst>
              <a:ext uri="{FF2B5EF4-FFF2-40B4-BE49-F238E27FC236}">
                <a16:creationId xmlns:a16="http://schemas.microsoft.com/office/drawing/2014/main" id="{FFDDBE1F-6E12-4C88-9886-EAE6C9D82A21}"/>
              </a:ext>
            </a:extLst>
          </p:cNvPr>
          <p:cNvSpPr/>
          <p:nvPr/>
        </p:nvSpPr>
        <p:spPr>
          <a:xfrm>
            <a:off x="1361443" y="3335139"/>
            <a:ext cx="3159382" cy="1092607"/>
          </a:xfrm>
          <a:prstGeom prst="rect">
            <a:avLst/>
          </a:prstGeom>
        </p:spPr>
        <p:txBody>
          <a:bodyPr wrap="square">
            <a:spAutoFit/>
          </a:bodyPr>
          <a:lstStyle/>
          <a:p>
            <a:r>
              <a:rPr lang="en-US" sz="1300" dirty="0">
                <a:latin typeface="Times New Roman" panose="02020603050405020304" pitchFamily="18" charset="0"/>
                <a:cs typeface="Times New Roman" panose="02020603050405020304" pitchFamily="18" charset="0"/>
              </a:rPr>
              <a:t>Additionally, valuable partnerships with external entities must exist to allow for a collaborative approach to creating, attracting, or expanding agribusinesses and job creation.</a:t>
            </a:r>
          </a:p>
        </p:txBody>
      </p:sp>
      <p:sp>
        <p:nvSpPr>
          <p:cNvPr id="32" name="Rectangle 31">
            <a:extLst>
              <a:ext uri="{FF2B5EF4-FFF2-40B4-BE49-F238E27FC236}">
                <a16:creationId xmlns:a16="http://schemas.microsoft.com/office/drawing/2014/main" id="{1B9DB1D8-5522-4DC1-820E-F764CE6E2844}"/>
              </a:ext>
            </a:extLst>
          </p:cNvPr>
          <p:cNvSpPr/>
          <p:nvPr/>
        </p:nvSpPr>
        <p:spPr>
          <a:xfrm>
            <a:off x="5551668" y="2689651"/>
            <a:ext cx="3159382" cy="892552"/>
          </a:xfrm>
          <a:prstGeom prst="rect">
            <a:avLst/>
          </a:prstGeom>
        </p:spPr>
        <p:txBody>
          <a:bodyPr wrap="square">
            <a:spAutoFit/>
          </a:bodyPr>
          <a:lstStyle/>
          <a:p>
            <a:r>
              <a:rPr lang="en-US" sz="1300" dirty="0">
                <a:latin typeface="Times New Roman" panose="02020603050405020304" pitchFamily="18" charset="0"/>
                <a:cs typeface="Times New Roman" panose="02020603050405020304" pitchFamily="18" charset="0"/>
              </a:rPr>
              <a:t>Consumers must have a healthy and secure food supply at the local level to address food insecurity and minimize the impact of national supply chain interruptions.</a:t>
            </a:r>
          </a:p>
        </p:txBody>
      </p:sp>
      <p:sp>
        <p:nvSpPr>
          <p:cNvPr id="33" name="Rectangle 32">
            <a:extLst>
              <a:ext uri="{FF2B5EF4-FFF2-40B4-BE49-F238E27FC236}">
                <a16:creationId xmlns:a16="http://schemas.microsoft.com/office/drawing/2014/main" id="{08F0A122-3B37-4570-8F31-1E8A21397C91}"/>
              </a:ext>
            </a:extLst>
          </p:cNvPr>
          <p:cNvSpPr/>
          <p:nvPr/>
        </p:nvSpPr>
        <p:spPr>
          <a:xfrm>
            <a:off x="1361443" y="4654245"/>
            <a:ext cx="3159382" cy="892552"/>
          </a:xfrm>
          <a:prstGeom prst="rect">
            <a:avLst/>
          </a:prstGeom>
        </p:spPr>
        <p:txBody>
          <a:bodyPr wrap="square">
            <a:spAutoFit/>
          </a:bodyPr>
          <a:lstStyle/>
          <a:p>
            <a:r>
              <a:rPr lang="en-US" sz="1300" dirty="0">
                <a:latin typeface="Times New Roman" panose="02020603050405020304" pitchFamily="18" charset="0"/>
                <a:cs typeface="Times New Roman" panose="02020603050405020304" pitchFamily="18" charset="0"/>
              </a:rPr>
              <a:t>Producers must be provided with tools and support for branding and marketing activities to be competitive in local, national, or even global markets.</a:t>
            </a:r>
          </a:p>
        </p:txBody>
      </p:sp>
      <p:sp>
        <p:nvSpPr>
          <p:cNvPr id="34" name="Rectangle 33">
            <a:extLst>
              <a:ext uri="{FF2B5EF4-FFF2-40B4-BE49-F238E27FC236}">
                <a16:creationId xmlns:a16="http://schemas.microsoft.com/office/drawing/2014/main" id="{5B7CDED2-FEDE-4644-9FCE-5AFFB016CF2C}"/>
              </a:ext>
            </a:extLst>
          </p:cNvPr>
          <p:cNvSpPr/>
          <p:nvPr/>
        </p:nvSpPr>
        <p:spPr>
          <a:xfrm>
            <a:off x="5551668" y="4243668"/>
            <a:ext cx="3159382" cy="692497"/>
          </a:xfrm>
          <a:prstGeom prst="rect">
            <a:avLst/>
          </a:prstGeom>
        </p:spPr>
        <p:txBody>
          <a:bodyPr wrap="square">
            <a:spAutoFit/>
          </a:bodyPr>
          <a:lstStyle/>
          <a:p>
            <a:r>
              <a:rPr lang="en-US" sz="1300" dirty="0">
                <a:latin typeface="Times New Roman" panose="02020603050405020304" pitchFamily="18" charset="0"/>
                <a:cs typeface="Times New Roman" panose="02020603050405020304" pitchFamily="18" charset="0"/>
              </a:rPr>
              <a:t>Proper, modern infrastructure for agricultural product monitoring and testing must be maintained to ensure public safety.</a:t>
            </a:r>
          </a:p>
        </p:txBody>
      </p:sp>
    </p:spTree>
    <p:extLst>
      <p:ext uri="{BB962C8B-B14F-4D97-AF65-F5344CB8AC3E}">
        <p14:creationId xmlns:p14="http://schemas.microsoft.com/office/powerpoint/2010/main" val="3946981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1000"/>
                                        <p:tgtEl>
                                          <p:spTgt spid="42"/>
                                        </p:tgtEl>
                                      </p:cBhvr>
                                    </p:animEffect>
                                    <p:anim calcmode="lin" valueType="num">
                                      <p:cBhvr>
                                        <p:cTn id="8" dur="1000" fill="hold"/>
                                        <p:tgtEl>
                                          <p:spTgt spid="42"/>
                                        </p:tgtEl>
                                        <p:attrNameLst>
                                          <p:attrName>ppt_x</p:attrName>
                                        </p:attrNameLst>
                                      </p:cBhvr>
                                      <p:tavLst>
                                        <p:tav tm="0">
                                          <p:val>
                                            <p:strVal val="#ppt_x"/>
                                          </p:val>
                                        </p:tav>
                                        <p:tav tm="100000">
                                          <p:val>
                                            <p:strVal val="#ppt_x"/>
                                          </p:val>
                                        </p:tav>
                                      </p:tavLst>
                                    </p:anim>
                                    <p:anim calcmode="lin" valueType="num">
                                      <p:cBhvr>
                                        <p:cTn id="9" dur="1000" fill="hold"/>
                                        <p:tgtEl>
                                          <p:spTgt spid="42"/>
                                        </p:tgtEl>
                                        <p:attrNameLst>
                                          <p:attrName>ppt_y</p:attrName>
                                        </p:attrNameLst>
                                      </p:cBhvr>
                                      <p:tavLst>
                                        <p:tav tm="0">
                                          <p:val>
                                            <p:strVal val="#ppt_y+.1"/>
                                          </p:val>
                                        </p:tav>
                                        <p:tav tm="100000">
                                          <p:val>
                                            <p:strVal val="#ppt_y"/>
                                          </p:val>
                                        </p:tav>
                                      </p:tavLst>
                                    </p:anim>
                                  </p:childTnLst>
                                </p:cTn>
                              </p:par>
                              <p:par>
                                <p:cTn id="10" presetID="22" presetClass="entr" presetSubtype="4" fill="hold" grpId="0" nodeType="withEffect">
                                  <p:stCondLst>
                                    <p:cond delay="0"/>
                                  </p:stCondLst>
                                  <p:childTnLst>
                                    <p:set>
                                      <p:cBhvr>
                                        <p:cTn id="11" dur="1" fill="hold">
                                          <p:stCondLst>
                                            <p:cond delay="0"/>
                                          </p:stCondLst>
                                        </p:cTn>
                                        <p:tgtEl>
                                          <p:spTgt spid="77"/>
                                        </p:tgtEl>
                                        <p:attrNameLst>
                                          <p:attrName>style.visibility</p:attrName>
                                        </p:attrNameLst>
                                      </p:cBhvr>
                                      <p:to>
                                        <p:strVal val="visible"/>
                                      </p:to>
                                    </p:set>
                                    <p:animEffect transition="in" filter="wipe(down)">
                                      <p:cBhvr>
                                        <p:cTn id="12" dur="500"/>
                                        <p:tgtEl>
                                          <p:spTgt spid="77"/>
                                        </p:tgtEl>
                                      </p:cBhvr>
                                    </p:animEffect>
                                  </p:childTnLst>
                                </p:cTn>
                              </p:par>
                              <p:par>
                                <p:cTn id="13" presetID="16" presetClass="entr" presetSubtype="37" fill="hold" grpId="0" nodeType="withEffect">
                                  <p:stCondLst>
                                    <p:cond delay="0"/>
                                  </p:stCondLst>
                                  <p:childTnLst>
                                    <p:set>
                                      <p:cBhvr>
                                        <p:cTn id="14" dur="1" fill="hold">
                                          <p:stCondLst>
                                            <p:cond delay="0"/>
                                          </p:stCondLst>
                                        </p:cTn>
                                        <p:tgtEl>
                                          <p:spTgt spid="78"/>
                                        </p:tgtEl>
                                        <p:attrNameLst>
                                          <p:attrName>style.visibility</p:attrName>
                                        </p:attrNameLst>
                                      </p:cBhvr>
                                      <p:to>
                                        <p:strVal val="visible"/>
                                      </p:to>
                                    </p:set>
                                    <p:animEffect transition="in" filter="barn(outVertical)">
                                      <p:cBhvr>
                                        <p:cTn id="15" dur="500"/>
                                        <p:tgtEl>
                                          <p:spTgt spid="78"/>
                                        </p:tgtEl>
                                      </p:cBhvr>
                                    </p:animEffect>
                                  </p:childTnLst>
                                </p:cTn>
                              </p:par>
                              <p:par>
                                <p:cTn id="16" presetID="42" presetClass="entr" presetSubtype="0" fill="hold" grpId="0"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1000"/>
                                        <p:tgtEl>
                                          <p:spTgt spid="31"/>
                                        </p:tgtEl>
                                      </p:cBhvr>
                                    </p:animEffect>
                                    <p:anim calcmode="lin" valueType="num">
                                      <p:cBhvr>
                                        <p:cTn id="19" dur="1000" fill="hold"/>
                                        <p:tgtEl>
                                          <p:spTgt spid="31"/>
                                        </p:tgtEl>
                                        <p:attrNameLst>
                                          <p:attrName>ppt_x</p:attrName>
                                        </p:attrNameLst>
                                      </p:cBhvr>
                                      <p:tavLst>
                                        <p:tav tm="0">
                                          <p:val>
                                            <p:strVal val="#ppt_x"/>
                                          </p:val>
                                        </p:tav>
                                        <p:tav tm="100000">
                                          <p:val>
                                            <p:strVal val="#ppt_x"/>
                                          </p:val>
                                        </p:tav>
                                      </p:tavLst>
                                    </p:anim>
                                    <p:anim calcmode="lin" valueType="num">
                                      <p:cBhvr>
                                        <p:cTn id="20" dur="1000" fill="hold"/>
                                        <p:tgtEl>
                                          <p:spTgt spid="31"/>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1000"/>
                                        <p:tgtEl>
                                          <p:spTgt spid="32"/>
                                        </p:tgtEl>
                                      </p:cBhvr>
                                    </p:animEffect>
                                    <p:anim calcmode="lin" valueType="num">
                                      <p:cBhvr>
                                        <p:cTn id="24" dur="1000" fill="hold"/>
                                        <p:tgtEl>
                                          <p:spTgt spid="32"/>
                                        </p:tgtEl>
                                        <p:attrNameLst>
                                          <p:attrName>ppt_x</p:attrName>
                                        </p:attrNameLst>
                                      </p:cBhvr>
                                      <p:tavLst>
                                        <p:tav tm="0">
                                          <p:val>
                                            <p:strVal val="#ppt_x"/>
                                          </p:val>
                                        </p:tav>
                                        <p:tav tm="100000">
                                          <p:val>
                                            <p:strVal val="#ppt_x"/>
                                          </p:val>
                                        </p:tav>
                                      </p:tavLst>
                                    </p:anim>
                                    <p:anim calcmode="lin" valueType="num">
                                      <p:cBhvr>
                                        <p:cTn id="25" dur="1000" fill="hold"/>
                                        <p:tgtEl>
                                          <p:spTgt spid="32"/>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1000"/>
                                        <p:tgtEl>
                                          <p:spTgt spid="33"/>
                                        </p:tgtEl>
                                      </p:cBhvr>
                                    </p:animEffect>
                                    <p:anim calcmode="lin" valueType="num">
                                      <p:cBhvr>
                                        <p:cTn id="29" dur="1000" fill="hold"/>
                                        <p:tgtEl>
                                          <p:spTgt spid="33"/>
                                        </p:tgtEl>
                                        <p:attrNameLst>
                                          <p:attrName>ppt_x</p:attrName>
                                        </p:attrNameLst>
                                      </p:cBhvr>
                                      <p:tavLst>
                                        <p:tav tm="0">
                                          <p:val>
                                            <p:strVal val="#ppt_x"/>
                                          </p:val>
                                        </p:tav>
                                        <p:tav tm="100000">
                                          <p:val>
                                            <p:strVal val="#ppt_x"/>
                                          </p:val>
                                        </p:tav>
                                      </p:tavLst>
                                    </p:anim>
                                    <p:anim calcmode="lin" valueType="num">
                                      <p:cBhvr>
                                        <p:cTn id="30" dur="1000" fill="hold"/>
                                        <p:tgtEl>
                                          <p:spTgt spid="33"/>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fade">
                                      <p:cBhvr>
                                        <p:cTn id="33" dur="1000"/>
                                        <p:tgtEl>
                                          <p:spTgt spid="34"/>
                                        </p:tgtEl>
                                      </p:cBhvr>
                                    </p:animEffect>
                                    <p:anim calcmode="lin" valueType="num">
                                      <p:cBhvr>
                                        <p:cTn id="34" dur="1000" fill="hold"/>
                                        <p:tgtEl>
                                          <p:spTgt spid="34"/>
                                        </p:tgtEl>
                                        <p:attrNameLst>
                                          <p:attrName>ppt_x</p:attrName>
                                        </p:attrNameLst>
                                      </p:cBhvr>
                                      <p:tavLst>
                                        <p:tav tm="0">
                                          <p:val>
                                            <p:strVal val="#ppt_x"/>
                                          </p:val>
                                        </p:tav>
                                        <p:tav tm="100000">
                                          <p:val>
                                            <p:strVal val="#ppt_x"/>
                                          </p:val>
                                        </p:tav>
                                      </p:tavLst>
                                    </p:anim>
                                    <p:anim calcmode="lin" valueType="num">
                                      <p:cBhvr>
                                        <p:cTn id="35"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77" grpId="0" animBg="1"/>
      <p:bldP spid="78" grpId="0"/>
      <p:bldP spid="31" grpId="0"/>
      <p:bldP spid="32" grpId="0"/>
      <p:bldP spid="33" grpId="0"/>
      <p:bldP spid="3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3D9D2-31EB-464C-A30F-0364A9C497E4}"/>
              </a:ext>
            </a:extLst>
          </p:cNvPr>
          <p:cNvSpPr>
            <a:spLocks noGrp="1"/>
          </p:cNvSpPr>
          <p:nvPr>
            <p:ph type="ctrTitle"/>
          </p:nvPr>
        </p:nvSpPr>
        <p:spPr>
          <a:xfrm>
            <a:off x="319597" y="471045"/>
            <a:ext cx="8613298" cy="944562"/>
          </a:xfrm>
        </p:spPr>
        <p:txBody>
          <a:bodyPr/>
          <a:lstStyle/>
          <a:p>
            <a:r>
              <a:rPr lang="en-US" sz="4800" dirty="0">
                <a:solidFill>
                  <a:srgbClr val="273C8D"/>
                </a:solidFill>
                <a:latin typeface="Times New Roman"/>
                <a:cs typeface="Times New Roman"/>
              </a:rPr>
              <a:t>Agency Fiscal Position</a:t>
            </a:r>
            <a:endParaRPr lang="en-US" dirty="0"/>
          </a:p>
        </p:txBody>
      </p:sp>
      <p:sp>
        <p:nvSpPr>
          <p:cNvPr id="8" name="Rectangle 7">
            <a:extLst>
              <a:ext uri="{FF2B5EF4-FFF2-40B4-BE49-F238E27FC236}">
                <a16:creationId xmlns:a16="http://schemas.microsoft.com/office/drawing/2014/main" id="{CE2DB866-AE57-49DB-B29A-973DC79A1755}"/>
              </a:ext>
            </a:extLst>
          </p:cNvPr>
          <p:cNvSpPr/>
          <p:nvPr/>
        </p:nvSpPr>
        <p:spPr>
          <a:xfrm>
            <a:off x="388750" y="2057122"/>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1" name="Rectangle 30">
            <a:extLst>
              <a:ext uri="{FF2B5EF4-FFF2-40B4-BE49-F238E27FC236}">
                <a16:creationId xmlns:a16="http://schemas.microsoft.com/office/drawing/2014/main" id="{8F59C84D-C469-4C3A-835C-34C57DB953A8}"/>
              </a:ext>
            </a:extLst>
          </p:cNvPr>
          <p:cNvSpPr/>
          <p:nvPr/>
        </p:nvSpPr>
        <p:spPr>
          <a:xfrm>
            <a:off x="558276" y="2210509"/>
            <a:ext cx="2141351" cy="2970044"/>
          </a:xfrm>
          <a:prstGeom prst="rect">
            <a:avLst/>
          </a:prstGeom>
        </p:spPr>
        <p:txBody>
          <a:bodyPr wrap="square" lIns="91440" tIns="45720" rIns="91440" bIns="45720" anchor="t">
            <a:spAutoFit/>
          </a:bodyPr>
          <a:lstStyle/>
          <a:p>
            <a:r>
              <a:rPr lang="en-US" sz="1700" dirty="0">
                <a:latin typeface="Times New Roman"/>
                <a:cs typeface="Times New Roman"/>
              </a:rPr>
              <a:t>WVDA’s FY 2023 Appropriation Request has been filed at a level equal to current year; reductions to General Revenue or additional unfunded or partially-funded mandates would strain limited agency resources.</a:t>
            </a:r>
            <a:endParaRPr lang="en-US" sz="1700" dirty="0">
              <a:latin typeface="Times New Roman" panose="02020603050405020304" pitchFamily="18" charset="0"/>
              <a:cs typeface="Times New Roman" panose="02020603050405020304" pitchFamily="18" charset="0"/>
            </a:endParaRPr>
          </a:p>
        </p:txBody>
      </p:sp>
      <p:sp>
        <p:nvSpPr>
          <p:cNvPr id="34" name="Rectangle 33">
            <a:extLst>
              <a:ext uri="{FF2B5EF4-FFF2-40B4-BE49-F238E27FC236}">
                <a16:creationId xmlns:a16="http://schemas.microsoft.com/office/drawing/2014/main" id="{E2FACC5D-18A1-4572-8A69-69121EEE17C6}"/>
              </a:ext>
            </a:extLst>
          </p:cNvPr>
          <p:cNvSpPr/>
          <p:nvPr/>
        </p:nvSpPr>
        <p:spPr>
          <a:xfrm>
            <a:off x="3251900" y="2057122"/>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Rectangle 39">
            <a:extLst>
              <a:ext uri="{FF2B5EF4-FFF2-40B4-BE49-F238E27FC236}">
                <a16:creationId xmlns:a16="http://schemas.microsoft.com/office/drawing/2014/main" id="{4375CC6B-3A65-44EC-89B4-BBD640271F34}"/>
              </a:ext>
            </a:extLst>
          </p:cNvPr>
          <p:cNvSpPr/>
          <p:nvPr/>
        </p:nvSpPr>
        <p:spPr>
          <a:xfrm>
            <a:off x="6118240" y="2057122"/>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9" name="Rectangle 48">
            <a:extLst>
              <a:ext uri="{FF2B5EF4-FFF2-40B4-BE49-F238E27FC236}">
                <a16:creationId xmlns:a16="http://schemas.microsoft.com/office/drawing/2014/main" id="{5D81D22C-0B1B-4843-BE55-C812F82724D8}"/>
              </a:ext>
            </a:extLst>
          </p:cNvPr>
          <p:cNvSpPr/>
          <p:nvPr/>
        </p:nvSpPr>
        <p:spPr>
          <a:xfrm>
            <a:off x="0" y="6198198"/>
            <a:ext cx="9144000" cy="666195"/>
          </a:xfrm>
          <a:prstGeom prst="rect">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0" name="TextBox 49">
            <a:extLst>
              <a:ext uri="{FF2B5EF4-FFF2-40B4-BE49-F238E27FC236}">
                <a16:creationId xmlns:a16="http://schemas.microsoft.com/office/drawing/2014/main" id="{9A4F5A2A-320B-4C13-88D6-EE327CCE4AB5}"/>
              </a:ext>
            </a:extLst>
          </p:cNvPr>
          <p:cNvSpPr txBox="1"/>
          <p:nvPr/>
        </p:nvSpPr>
        <p:spPr>
          <a:xfrm>
            <a:off x="2140491" y="6403468"/>
            <a:ext cx="4565109" cy="253916"/>
          </a:xfrm>
          <a:prstGeom prst="rect">
            <a:avLst/>
          </a:prstGeom>
          <a:noFill/>
        </p:spPr>
        <p:txBody>
          <a:bodyPr wrap="square" rtlCol="0">
            <a:spAutoFit/>
          </a:bodyPr>
          <a:lstStyle/>
          <a:p>
            <a:pPr algn="ctr"/>
            <a:r>
              <a:rPr lang="en-ID" sz="1050" b="1" dirty="0">
                <a:solidFill>
                  <a:schemeClr val="bg2"/>
                </a:solidFill>
                <a:latin typeface="Montserrat" panose="00000500000000000000" pitchFamily="50" charset="0"/>
              </a:rPr>
              <a:t>WEST VIRGINIA DEPARTMENT OF AGRICULTURE</a:t>
            </a:r>
          </a:p>
        </p:txBody>
      </p:sp>
      <p:pic>
        <p:nvPicPr>
          <p:cNvPr id="51" name="Picture 50" descr="A picture containing logo&#10;&#10;Description automatically generated">
            <a:extLst>
              <a:ext uri="{FF2B5EF4-FFF2-40B4-BE49-F238E27FC236}">
                <a16:creationId xmlns:a16="http://schemas.microsoft.com/office/drawing/2014/main" id="{9E61E234-4215-4070-BEE9-03E134F6B5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909" y="6313717"/>
            <a:ext cx="483985" cy="433419"/>
          </a:xfrm>
          <a:prstGeom prst="rect">
            <a:avLst/>
          </a:prstGeom>
        </p:spPr>
      </p:pic>
      <p:sp>
        <p:nvSpPr>
          <p:cNvPr id="25" name="Rectangle 24">
            <a:extLst>
              <a:ext uri="{FF2B5EF4-FFF2-40B4-BE49-F238E27FC236}">
                <a16:creationId xmlns:a16="http://schemas.microsoft.com/office/drawing/2014/main" id="{7A158828-F487-4E00-B6CF-4601A7AAAE55}"/>
              </a:ext>
            </a:extLst>
          </p:cNvPr>
          <p:cNvSpPr/>
          <p:nvPr/>
        </p:nvSpPr>
        <p:spPr>
          <a:xfrm>
            <a:off x="3501324" y="2152136"/>
            <a:ext cx="2141351" cy="2862322"/>
          </a:xfrm>
          <a:prstGeom prst="rect">
            <a:avLst/>
          </a:prstGeom>
        </p:spPr>
        <p:txBody>
          <a:bodyPr wrap="square" lIns="91440" tIns="45720" rIns="91440" bIns="45720" anchor="t">
            <a:spAutoFit/>
          </a:bodyPr>
          <a:lstStyle/>
          <a:p>
            <a:r>
              <a:rPr lang="en-US" dirty="0">
                <a:latin typeface="Times New Roman"/>
                <a:cs typeface="Times New Roman"/>
              </a:rPr>
              <a:t>Factoring out the effects of recent across-the-board increases and new programs, WVDA's core General Revenue operating funds are roughly equal to that of FYs 2007-2008.</a:t>
            </a:r>
            <a:endParaRPr lang="en-US" dirty="0">
              <a:latin typeface="Times New Roman" panose="02020603050405020304" pitchFamily="18" charset="0"/>
              <a:cs typeface="Times New Roman" panose="02020603050405020304" pitchFamily="18" charset="0"/>
            </a:endParaRPr>
          </a:p>
        </p:txBody>
      </p:sp>
      <p:sp>
        <p:nvSpPr>
          <p:cNvPr id="26" name="Rectangle 25">
            <a:extLst>
              <a:ext uri="{FF2B5EF4-FFF2-40B4-BE49-F238E27FC236}">
                <a16:creationId xmlns:a16="http://schemas.microsoft.com/office/drawing/2014/main" id="{52868D0B-B797-48F0-A250-B5B607DD17A1}"/>
              </a:ext>
            </a:extLst>
          </p:cNvPr>
          <p:cNvSpPr/>
          <p:nvPr/>
        </p:nvSpPr>
        <p:spPr>
          <a:xfrm>
            <a:off x="6444373" y="2162079"/>
            <a:ext cx="2141351" cy="3046988"/>
          </a:xfrm>
          <a:prstGeom prst="rect">
            <a:avLst/>
          </a:prstGeom>
        </p:spPr>
        <p:txBody>
          <a:bodyPr wrap="square" lIns="91440" tIns="45720" rIns="91440" bIns="45720" anchor="t">
            <a:spAutoFit/>
          </a:bodyPr>
          <a:lstStyle/>
          <a:p>
            <a:r>
              <a:rPr lang="en-US" sz="1600" dirty="0">
                <a:latin typeface="Times New Roman"/>
                <a:cs typeface="Times New Roman"/>
              </a:rPr>
              <a:t>Improvement Requests have been submitted to support the agency’s mission by addressing critical agency infrastructure needs, investing in staff, and continuing to develop opportunities for positive economic impact to the State and its citizens.  </a:t>
            </a:r>
          </a:p>
        </p:txBody>
      </p:sp>
    </p:spTree>
    <p:extLst>
      <p:ext uri="{BB962C8B-B14F-4D97-AF65-F5344CB8AC3E}">
        <p14:creationId xmlns:p14="http://schemas.microsoft.com/office/powerpoint/2010/main" val="2962690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1000"/>
                                        <p:tgtEl>
                                          <p:spTgt spid="34"/>
                                        </p:tgtEl>
                                      </p:cBhvr>
                                    </p:animEffect>
                                    <p:anim calcmode="lin" valueType="num">
                                      <p:cBhvr>
                                        <p:cTn id="13" dur="1000" fill="hold"/>
                                        <p:tgtEl>
                                          <p:spTgt spid="34"/>
                                        </p:tgtEl>
                                        <p:attrNameLst>
                                          <p:attrName>ppt_x</p:attrName>
                                        </p:attrNameLst>
                                      </p:cBhvr>
                                      <p:tavLst>
                                        <p:tav tm="0">
                                          <p:val>
                                            <p:strVal val="#ppt_x"/>
                                          </p:val>
                                        </p:tav>
                                        <p:tav tm="100000">
                                          <p:val>
                                            <p:strVal val="#ppt_x"/>
                                          </p:val>
                                        </p:tav>
                                      </p:tavLst>
                                    </p:anim>
                                    <p:anim calcmode="lin" valueType="num">
                                      <p:cBhvr>
                                        <p:cTn id="14" dur="1000" fill="hold"/>
                                        <p:tgtEl>
                                          <p:spTgt spid="3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1000"/>
                                        <p:tgtEl>
                                          <p:spTgt spid="40"/>
                                        </p:tgtEl>
                                      </p:cBhvr>
                                    </p:animEffect>
                                    <p:anim calcmode="lin" valueType="num">
                                      <p:cBhvr>
                                        <p:cTn id="18" dur="1000" fill="hold"/>
                                        <p:tgtEl>
                                          <p:spTgt spid="40"/>
                                        </p:tgtEl>
                                        <p:attrNameLst>
                                          <p:attrName>ppt_x</p:attrName>
                                        </p:attrNameLst>
                                      </p:cBhvr>
                                      <p:tavLst>
                                        <p:tav tm="0">
                                          <p:val>
                                            <p:strVal val="#ppt_x"/>
                                          </p:val>
                                        </p:tav>
                                        <p:tav tm="100000">
                                          <p:val>
                                            <p:strVal val="#ppt_x"/>
                                          </p:val>
                                        </p:tav>
                                      </p:tavLst>
                                    </p:anim>
                                    <p:anim calcmode="lin" valueType="num">
                                      <p:cBhvr>
                                        <p:cTn id="19" dur="1000" fill="hold"/>
                                        <p:tgtEl>
                                          <p:spTgt spid="4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1000"/>
                                        <p:tgtEl>
                                          <p:spTgt spid="31"/>
                                        </p:tgtEl>
                                      </p:cBhvr>
                                    </p:animEffect>
                                    <p:anim calcmode="lin" valueType="num">
                                      <p:cBhvr>
                                        <p:cTn id="23" dur="1000" fill="hold"/>
                                        <p:tgtEl>
                                          <p:spTgt spid="31"/>
                                        </p:tgtEl>
                                        <p:attrNameLst>
                                          <p:attrName>ppt_x</p:attrName>
                                        </p:attrNameLst>
                                      </p:cBhvr>
                                      <p:tavLst>
                                        <p:tav tm="0">
                                          <p:val>
                                            <p:strVal val="#ppt_x"/>
                                          </p:val>
                                        </p:tav>
                                        <p:tav tm="100000">
                                          <p:val>
                                            <p:strVal val="#ppt_x"/>
                                          </p:val>
                                        </p:tav>
                                      </p:tavLst>
                                    </p:anim>
                                    <p:anim calcmode="lin" valueType="num">
                                      <p:cBhvr>
                                        <p:cTn id="24" dur="1000" fill="hold"/>
                                        <p:tgtEl>
                                          <p:spTgt spid="31"/>
                                        </p:tgtEl>
                                        <p:attrNameLst>
                                          <p:attrName>ppt_y</p:attrName>
                                        </p:attrNameLst>
                                      </p:cBhvr>
                                      <p:tavLst>
                                        <p:tav tm="0">
                                          <p:val>
                                            <p:strVal val="#ppt_y+.1"/>
                                          </p:val>
                                        </p:tav>
                                        <p:tav tm="100000">
                                          <p:val>
                                            <p:strVal val="#ppt_y"/>
                                          </p:val>
                                        </p:tav>
                                      </p:tavLst>
                                    </p:anim>
                                  </p:childTnLst>
                                </p:cTn>
                              </p:par>
                              <p:par>
                                <p:cTn id="25" presetID="22" presetClass="entr" presetSubtype="4" fill="hold" grpId="0" nodeType="with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wipe(down)">
                                      <p:cBhvr>
                                        <p:cTn id="27" dur="500"/>
                                        <p:tgtEl>
                                          <p:spTgt spid="49"/>
                                        </p:tgtEl>
                                      </p:cBhvr>
                                    </p:animEffect>
                                  </p:childTnLst>
                                </p:cTn>
                              </p:par>
                              <p:par>
                                <p:cTn id="28" presetID="16" presetClass="entr" presetSubtype="37" fill="hold" grpId="0" nodeType="withEffect">
                                  <p:stCondLst>
                                    <p:cond delay="0"/>
                                  </p:stCondLst>
                                  <p:childTnLst>
                                    <p:set>
                                      <p:cBhvr>
                                        <p:cTn id="29" dur="1" fill="hold">
                                          <p:stCondLst>
                                            <p:cond delay="0"/>
                                          </p:stCondLst>
                                        </p:cTn>
                                        <p:tgtEl>
                                          <p:spTgt spid="50"/>
                                        </p:tgtEl>
                                        <p:attrNameLst>
                                          <p:attrName>style.visibility</p:attrName>
                                        </p:attrNameLst>
                                      </p:cBhvr>
                                      <p:to>
                                        <p:strVal val="visible"/>
                                      </p:to>
                                    </p:set>
                                    <p:animEffect transition="in" filter="barn(outVertical)">
                                      <p:cBhvr>
                                        <p:cTn id="30" dur="500"/>
                                        <p:tgtEl>
                                          <p:spTgt spid="50"/>
                                        </p:tgtEl>
                                      </p:cBhvr>
                                    </p:animEffect>
                                  </p:childTnLst>
                                </p:cTn>
                              </p:par>
                              <p:par>
                                <p:cTn id="31" presetID="42"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anim calcmode="lin" valueType="num">
                                      <p:cBhvr>
                                        <p:cTn id="34" dur="1000" fill="hold"/>
                                        <p:tgtEl>
                                          <p:spTgt spid="25"/>
                                        </p:tgtEl>
                                        <p:attrNameLst>
                                          <p:attrName>ppt_x</p:attrName>
                                        </p:attrNameLst>
                                      </p:cBhvr>
                                      <p:tavLst>
                                        <p:tav tm="0">
                                          <p:val>
                                            <p:strVal val="#ppt_x"/>
                                          </p:val>
                                        </p:tav>
                                        <p:tav tm="100000">
                                          <p:val>
                                            <p:strVal val="#ppt_x"/>
                                          </p:val>
                                        </p:tav>
                                      </p:tavLst>
                                    </p:anim>
                                    <p:anim calcmode="lin" valueType="num">
                                      <p:cBhvr>
                                        <p:cTn id="35" dur="1000" fill="hold"/>
                                        <p:tgtEl>
                                          <p:spTgt spid="25"/>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anim calcmode="lin" valueType="num">
                                      <p:cBhvr>
                                        <p:cTn id="39" dur="1000" fill="hold"/>
                                        <p:tgtEl>
                                          <p:spTgt spid="26"/>
                                        </p:tgtEl>
                                        <p:attrNameLst>
                                          <p:attrName>ppt_x</p:attrName>
                                        </p:attrNameLst>
                                      </p:cBhvr>
                                      <p:tavLst>
                                        <p:tav tm="0">
                                          <p:val>
                                            <p:strVal val="#ppt_x"/>
                                          </p:val>
                                        </p:tav>
                                        <p:tav tm="100000">
                                          <p:val>
                                            <p:strVal val="#ppt_x"/>
                                          </p:val>
                                        </p:tav>
                                      </p:tavLst>
                                    </p:anim>
                                    <p:anim calcmode="lin" valueType="num">
                                      <p:cBhvr>
                                        <p:cTn id="4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1" grpId="0"/>
      <p:bldP spid="34" grpId="0" animBg="1"/>
      <p:bldP spid="40" grpId="0" animBg="1"/>
      <p:bldP spid="49" grpId="0" animBg="1"/>
      <p:bldP spid="50" grpId="0"/>
      <p:bldP spid="25"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A66EC-0F05-415E-B67D-27A964E228B2}"/>
              </a:ext>
            </a:extLst>
          </p:cNvPr>
          <p:cNvSpPr>
            <a:spLocks noGrp="1"/>
          </p:cNvSpPr>
          <p:nvPr>
            <p:ph type="ctrTitle"/>
          </p:nvPr>
        </p:nvSpPr>
        <p:spPr>
          <a:xfrm>
            <a:off x="629976" y="636941"/>
            <a:ext cx="8060925" cy="900937"/>
          </a:xfrm>
        </p:spPr>
        <p:txBody>
          <a:bodyPr/>
          <a:lstStyle/>
          <a:p>
            <a:r>
              <a:rPr lang="en-US" sz="4800" dirty="0">
                <a:solidFill>
                  <a:srgbClr val="273C8D"/>
                </a:solidFill>
                <a:latin typeface="Times New Roman"/>
                <a:cs typeface="Times New Roman"/>
              </a:rPr>
              <a:t>Agency Pandemic Impact</a:t>
            </a:r>
            <a:endParaRPr lang="en-US" sz="4800" dirty="0">
              <a:solidFill>
                <a:srgbClr val="273C8D"/>
              </a:solidFill>
              <a:latin typeface="Times New Roman" panose="02020603050405020304" pitchFamily="18" charset="0"/>
              <a:cs typeface="Times New Roman" panose="02020603050405020304" pitchFamily="18" charset="0"/>
            </a:endParaRPr>
          </a:p>
        </p:txBody>
      </p:sp>
      <p:sp>
        <p:nvSpPr>
          <p:cNvPr id="42" name="Rectangle 41">
            <a:extLst>
              <a:ext uri="{FF2B5EF4-FFF2-40B4-BE49-F238E27FC236}">
                <a16:creationId xmlns:a16="http://schemas.microsoft.com/office/drawing/2014/main" id="{3CB631E7-AB93-4F2D-B7C8-16FB25E0874A}"/>
              </a:ext>
            </a:extLst>
          </p:cNvPr>
          <p:cNvSpPr/>
          <p:nvPr/>
        </p:nvSpPr>
        <p:spPr>
          <a:xfrm>
            <a:off x="1475379" y="2139792"/>
            <a:ext cx="3159382" cy="692497"/>
          </a:xfrm>
          <a:prstGeom prst="rect">
            <a:avLst/>
          </a:prstGeom>
        </p:spPr>
        <p:txBody>
          <a:bodyPr wrap="square" lIns="91440" tIns="45720" rIns="91440" bIns="45720" anchor="t">
            <a:spAutoFit/>
          </a:bodyPr>
          <a:lstStyle/>
          <a:p>
            <a:r>
              <a:rPr lang="en-US" sz="1300" dirty="0">
                <a:latin typeface="Times New Roman"/>
                <a:cs typeface="Times New Roman"/>
              </a:rPr>
              <a:t>The economic impact of the COVID-19 pandemic to WVDA was in excess of $3.6 million at the end of FY 2021.</a:t>
            </a:r>
            <a:endParaRPr lang="en-US" sz="1300" dirty="0">
              <a:latin typeface="Times New Roman" panose="02020603050405020304" pitchFamily="18" charset="0"/>
              <a:cs typeface="Times New Roman" panose="02020603050405020304" pitchFamily="18" charset="0"/>
            </a:endParaRPr>
          </a:p>
        </p:txBody>
      </p:sp>
      <p:sp>
        <p:nvSpPr>
          <p:cNvPr id="51" name="Oval 50">
            <a:extLst>
              <a:ext uri="{FF2B5EF4-FFF2-40B4-BE49-F238E27FC236}">
                <a16:creationId xmlns:a16="http://schemas.microsoft.com/office/drawing/2014/main" id="{27CF2305-6FC9-411F-B38D-9FF397686128}"/>
              </a:ext>
            </a:extLst>
          </p:cNvPr>
          <p:cNvSpPr/>
          <p:nvPr/>
        </p:nvSpPr>
        <p:spPr>
          <a:xfrm>
            <a:off x="623763" y="2158887"/>
            <a:ext cx="612396" cy="611298"/>
          </a:xfrm>
          <a:prstGeom prst="ellipse">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rgbClr val="273C8D"/>
              </a:solidFill>
            </a:endParaRPr>
          </a:p>
        </p:txBody>
      </p:sp>
      <p:sp>
        <p:nvSpPr>
          <p:cNvPr id="53" name="Oval 52">
            <a:extLst>
              <a:ext uri="{FF2B5EF4-FFF2-40B4-BE49-F238E27FC236}">
                <a16:creationId xmlns:a16="http://schemas.microsoft.com/office/drawing/2014/main" id="{9489F962-788D-4EB5-9F73-D6995432CC1E}"/>
              </a:ext>
            </a:extLst>
          </p:cNvPr>
          <p:cNvSpPr/>
          <p:nvPr/>
        </p:nvSpPr>
        <p:spPr>
          <a:xfrm>
            <a:off x="635454" y="3462162"/>
            <a:ext cx="612396" cy="611298"/>
          </a:xfrm>
          <a:prstGeom prst="ellipse">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rgbClr val="273C8D"/>
              </a:solidFill>
            </a:endParaRPr>
          </a:p>
        </p:txBody>
      </p:sp>
      <p:sp>
        <p:nvSpPr>
          <p:cNvPr id="55" name="Oval 54">
            <a:extLst>
              <a:ext uri="{FF2B5EF4-FFF2-40B4-BE49-F238E27FC236}">
                <a16:creationId xmlns:a16="http://schemas.microsoft.com/office/drawing/2014/main" id="{8505A551-93D1-4E3B-8F76-DC3CF0E3C0F0}"/>
              </a:ext>
            </a:extLst>
          </p:cNvPr>
          <p:cNvSpPr/>
          <p:nvPr/>
        </p:nvSpPr>
        <p:spPr>
          <a:xfrm>
            <a:off x="4909216" y="2788718"/>
            <a:ext cx="612396" cy="611298"/>
          </a:xfrm>
          <a:prstGeom prst="ellipse">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rgbClr val="273C8D"/>
              </a:solidFill>
            </a:endParaRPr>
          </a:p>
        </p:txBody>
      </p:sp>
      <p:sp>
        <p:nvSpPr>
          <p:cNvPr id="57" name="Oval 56">
            <a:extLst>
              <a:ext uri="{FF2B5EF4-FFF2-40B4-BE49-F238E27FC236}">
                <a16:creationId xmlns:a16="http://schemas.microsoft.com/office/drawing/2014/main" id="{301CC3EB-F02F-4A45-9712-390EC91190EF}"/>
              </a:ext>
            </a:extLst>
          </p:cNvPr>
          <p:cNvSpPr/>
          <p:nvPr/>
        </p:nvSpPr>
        <p:spPr>
          <a:xfrm>
            <a:off x="4909216" y="4163768"/>
            <a:ext cx="612396" cy="611298"/>
          </a:xfrm>
          <a:prstGeom prst="ellipse">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rgbClr val="273C8D"/>
              </a:solidFill>
            </a:endParaRPr>
          </a:p>
        </p:txBody>
      </p:sp>
      <p:sp>
        <p:nvSpPr>
          <p:cNvPr id="67" name="Oval 66">
            <a:extLst>
              <a:ext uri="{FF2B5EF4-FFF2-40B4-BE49-F238E27FC236}">
                <a16:creationId xmlns:a16="http://schemas.microsoft.com/office/drawing/2014/main" id="{D155E7ED-11E1-4B94-862C-A5E8286203B8}"/>
              </a:ext>
            </a:extLst>
          </p:cNvPr>
          <p:cNvSpPr/>
          <p:nvPr/>
        </p:nvSpPr>
        <p:spPr>
          <a:xfrm>
            <a:off x="635454" y="4755274"/>
            <a:ext cx="612396" cy="611298"/>
          </a:xfrm>
          <a:prstGeom prst="ellipse">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rgbClr val="273C8D"/>
              </a:solidFill>
            </a:endParaRPr>
          </a:p>
        </p:txBody>
      </p:sp>
      <p:sp>
        <p:nvSpPr>
          <p:cNvPr id="77" name="Rectangle 76">
            <a:extLst>
              <a:ext uri="{FF2B5EF4-FFF2-40B4-BE49-F238E27FC236}">
                <a16:creationId xmlns:a16="http://schemas.microsoft.com/office/drawing/2014/main" id="{88F7CF42-4156-4E9F-918F-433F71A983EF}"/>
              </a:ext>
            </a:extLst>
          </p:cNvPr>
          <p:cNvSpPr/>
          <p:nvPr/>
        </p:nvSpPr>
        <p:spPr>
          <a:xfrm>
            <a:off x="0" y="6198198"/>
            <a:ext cx="9144000" cy="666195"/>
          </a:xfrm>
          <a:prstGeom prst="rect">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8" name="TextBox 77">
            <a:extLst>
              <a:ext uri="{FF2B5EF4-FFF2-40B4-BE49-F238E27FC236}">
                <a16:creationId xmlns:a16="http://schemas.microsoft.com/office/drawing/2014/main" id="{6E3A3E05-8D14-4F42-B499-3B5A18E4E777}"/>
              </a:ext>
            </a:extLst>
          </p:cNvPr>
          <p:cNvSpPr txBox="1"/>
          <p:nvPr/>
        </p:nvSpPr>
        <p:spPr>
          <a:xfrm>
            <a:off x="2140491" y="6403468"/>
            <a:ext cx="4565109" cy="253916"/>
          </a:xfrm>
          <a:prstGeom prst="rect">
            <a:avLst/>
          </a:prstGeom>
          <a:noFill/>
        </p:spPr>
        <p:txBody>
          <a:bodyPr wrap="square" rtlCol="0">
            <a:spAutoFit/>
          </a:bodyPr>
          <a:lstStyle/>
          <a:p>
            <a:pPr algn="ctr"/>
            <a:r>
              <a:rPr lang="en-ID" sz="1050" b="1" dirty="0">
                <a:solidFill>
                  <a:schemeClr val="bg2"/>
                </a:solidFill>
                <a:latin typeface="Montserrat" panose="00000500000000000000" pitchFamily="50" charset="0"/>
              </a:rPr>
              <a:t>WEST VIRGINIA DEPARTMENT OF AGRICULTURE</a:t>
            </a:r>
          </a:p>
        </p:txBody>
      </p:sp>
      <p:pic>
        <p:nvPicPr>
          <p:cNvPr id="79" name="Picture 78" descr="A picture containing logo&#10;&#10;Description automatically generated">
            <a:extLst>
              <a:ext uri="{FF2B5EF4-FFF2-40B4-BE49-F238E27FC236}">
                <a16:creationId xmlns:a16="http://schemas.microsoft.com/office/drawing/2014/main" id="{F78719A3-0C4C-45DC-900F-B43197DC07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909" y="6313717"/>
            <a:ext cx="483985" cy="433419"/>
          </a:xfrm>
          <a:prstGeom prst="rect">
            <a:avLst/>
          </a:prstGeom>
        </p:spPr>
      </p:pic>
      <p:sp>
        <p:nvSpPr>
          <p:cNvPr id="31" name="Rectangle 30">
            <a:extLst>
              <a:ext uri="{FF2B5EF4-FFF2-40B4-BE49-F238E27FC236}">
                <a16:creationId xmlns:a16="http://schemas.microsoft.com/office/drawing/2014/main" id="{FFDDBE1F-6E12-4C88-9886-EAE6C9D82A21}"/>
              </a:ext>
            </a:extLst>
          </p:cNvPr>
          <p:cNvSpPr/>
          <p:nvPr/>
        </p:nvSpPr>
        <p:spPr>
          <a:xfrm>
            <a:off x="1388082" y="3165800"/>
            <a:ext cx="3159382" cy="1292662"/>
          </a:xfrm>
          <a:prstGeom prst="rect">
            <a:avLst/>
          </a:prstGeom>
        </p:spPr>
        <p:txBody>
          <a:bodyPr wrap="square" lIns="91440" tIns="45720" rIns="91440" bIns="45720" anchor="t">
            <a:spAutoFit/>
          </a:bodyPr>
          <a:lstStyle/>
          <a:p>
            <a:r>
              <a:rPr lang="en-US" sz="1300" dirty="0">
                <a:latin typeface="Times New Roman"/>
                <a:cs typeface="Times New Roman"/>
              </a:rPr>
              <a:t>WVDA’s Cedar Lakes Conference Center and Food Distribution Program both incurred significant operating losses (included in the total above) due to the pandemic’s effect on public gatherings and school operations. </a:t>
            </a:r>
            <a:endParaRPr lang="en-US" sz="1300" dirty="0">
              <a:latin typeface="Times New Roman" panose="02020603050405020304" pitchFamily="18" charset="0"/>
              <a:cs typeface="Times New Roman" panose="02020603050405020304" pitchFamily="18" charset="0"/>
            </a:endParaRPr>
          </a:p>
        </p:txBody>
      </p:sp>
      <p:sp>
        <p:nvSpPr>
          <p:cNvPr id="32" name="Rectangle 31">
            <a:extLst>
              <a:ext uri="{FF2B5EF4-FFF2-40B4-BE49-F238E27FC236}">
                <a16:creationId xmlns:a16="http://schemas.microsoft.com/office/drawing/2014/main" id="{1B9DB1D8-5522-4DC1-820E-F764CE6E2844}"/>
              </a:ext>
            </a:extLst>
          </p:cNvPr>
          <p:cNvSpPr/>
          <p:nvPr/>
        </p:nvSpPr>
        <p:spPr>
          <a:xfrm>
            <a:off x="5578307" y="2571510"/>
            <a:ext cx="3159382" cy="1092607"/>
          </a:xfrm>
          <a:prstGeom prst="rect">
            <a:avLst/>
          </a:prstGeom>
        </p:spPr>
        <p:txBody>
          <a:bodyPr wrap="square" lIns="91440" tIns="45720" rIns="91440" bIns="45720" anchor="t">
            <a:spAutoFit/>
          </a:bodyPr>
          <a:lstStyle/>
          <a:p>
            <a:r>
              <a:rPr lang="en-US" sz="1300" dirty="0">
                <a:latin typeface="Times New Roman"/>
                <a:cs typeface="Times New Roman"/>
              </a:rPr>
              <a:t>Many pre-pandemic efficiencies, such as use of virtual training for staff, e-signatures, and use of Teams for remote meetings and collaboration, allowed operations to continue with minimal impact and cost. </a:t>
            </a:r>
            <a:endParaRPr lang="en-US" sz="1300" dirty="0">
              <a:latin typeface="Times New Roman" panose="02020603050405020304" pitchFamily="18" charset="0"/>
              <a:cs typeface="Times New Roman" panose="02020603050405020304" pitchFamily="18" charset="0"/>
            </a:endParaRPr>
          </a:p>
        </p:txBody>
      </p:sp>
      <p:sp>
        <p:nvSpPr>
          <p:cNvPr id="33" name="Rectangle 32">
            <a:extLst>
              <a:ext uri="{FF2B5EF4-FFF2-40B4-BE49-F238E27FC236}">
                <a16:creationId xmlns:a16="http://schemas.microsoft.com/office/drawing/2014/main" id="{08F0A122-3B37-4570-8F31-1E8A21397C91}"/>
              </a:ext>
            </a:extLst>
          </p:cNvPr>
          <p:cNvSpPr/>
          <p:nvPr/>
        </p:nvSpPr>
        <p:spPr>
          <a:xfrm>
            <a:off x="1388082" y="4574345"/>
            <a:ext cx="3159382" cy="1092607"/>
          </a:xfrm>
          <a:prstGeom prst="rect">
            <a:avLst/>
          </a:prstGeom>
        </p:spPr>
        <p:txBody>
          <a:bodyPr wrap="square" lIns="91440" tIns="45720" rIns="91440" bIns="45720" anchor="t">
            <a:spAutoFit/>
          </a:bodyPr>
          <a:lstStyle/>
          <a:p>
            <a:r>
              <a:rPr lang="en-US" sz="1300" dirty="0">
                <a:latin typeface="Times New Roman" panose="02020603050405020304" pitchFamily="18" charset="0"/>
                <a:cs typeface="Times New Roman" panose="02020603050405020304" pitchFamily="18" charset="0"/>
              </a:rPr>
              <a:t>Throughout the pandemic, WVDA maintained operations to assure all its mandates were being met for uninterrupted service to the public and agricultural industries.</a:t>
            </a:r>
          </a:p>
        </p:txBody>
      </p:sp>
      <p:sp>
        <p:nvSpPr>
          <p:cNvPr id="34" name="Rectangle 33">
            <a:extLst>
              <a:ext uri="{FF2B5EF4-FFF2-40B4-BE49-F238E27FC236}">
                <a16:creationId xmlns:a16="http://schemas.microsoft.com/office/drawing/2014/main" id="{5B7CDED2-FEDE-4644-9FCE-5AFFB016CF2C}"/>
              </a:ext>
            </a:extLst>
          </p:cNvPr>
          <p:cNvSpPr/>
          <p:nvPr/>
        </p:nvSpPr>
        <p:spPr>
          <a:xfrm>
            <a:off x="5578307" y="4076996"/>
            <a:ext cx="3159382" cy="892552"/>
          </a:xfrm>
          <a:prstGeom prst="rect">
            <a:avLst/>
          </a:prstGeom>
        </p:spPr>
        <p:txBody>
          <a:bodyPr wrap="square" lIns="91440" tIns="45720" rIns="91440" bIns="45720" anchor="t">
            <a:spAutoFit/>
          </a:bodyPr>
          <a:lstStyle/>
          <a:p>
            <a:r>
              <a:rPr lang="en-US" sz="1300" dirty="0">
                <a:latin typeface="Times New Roman"/>
                <a:cs typeface="Times New Roman"/>
              </a:rPr>
              <a:t>As shown on the following tables, WVDA received federal funding for pandemic relief, with the vast majority being passed through to external entities. </a:t>
            </a:r>
            <a:endParaRPr lang="en-US" sz="1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7007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1000"/>
                                        <p:tgtEl>
                                          <p:spTgt spid="42"/>
                                        </p:tgtEl>
                                      </p:cBhvr>
                                    </p:animEffect>
                                    <p:anim calcmode="lin" valueType="num">
                                      <p:cBhvr>
                                        <p:cTn id="8" dur="1000" fill="hold"/>
                                        <p:tgtEl>
                                          <p:spTgt spid="42"/>
                                        </p:tgtEl>
                                        <p:attrNameLst>
                                          <p:attrName>ppt_x</p:attrName>
                                        </p:attrNameLst>
                                      </p:cBhvr>
                                      <p:tavLst>
                                        <p:tav tm="0">
                                          <p:val>
                                            <p:strVal val="#ppt_x"/>
                                          </p:val>
                                        </p:tav>
                                        <p:tav tm="100000">
                                          <p:val>
                                            <p:strVal val="#ppt_x"/>
                                          </p:val>
                                        </p:tav>
                                      </p:tavLst>
                                    </p:anim>
                                    <p:anim calcmode="lin" valueType="num">
                                      <p:cBhvr>
                                        <p:cTn id="9" dur="1000" fill="hold"/>
                                        <p:tgtEl>
                                          <p:spTgt spid="42"/>
                                        </p:tgtEl>
                                        <p:attrNameLst>
                                          <p:attrName>ppt_y</p:attrName>
                                        </p:attrNameLst>
                                      </p:cBhvr>
                                      <p:tavLst>
                                        <p:tav tm="0">
                                          <p:val>
                                            <p:strVal val="#ppt_y+.1"/>
                                          </p:val>
                                        </p:tav>
                                        <p:tav tm="100000">
                                          <p:val>
                                            <p:strVal val="#ppt_y"/>
                                          </p:val>
                                        </p:tav>
                                      </p:tavLst>
                                    </p:anim>
                                  </p:childTnLst>
                                </p:cTn>
                              </p:par>
                              <p:par>
                                <p:cTn id="10" presetID="22" presetClass="entr" presetSubtype="4" fill="hold" grpId="0" nodeType="withEffect">
                                  <p:stCondLst>
                                    <p:cond delay="0"/>
                                  </p:stCondLst>
                                  <p:childTnLst>
                                    <p:set>
                                      <p:cBhvr>
                                        <p:cTn id="11" dur="1" fill="hold">
                                          <p:stCondLst>
                                            <p:cond delay="0"/>
                                          </p:stCondLst>
                                        </p:cTn>
                                        <p:tgtEl>
                                          <p:spTgt spid="77"/>
                                        </p:tgtEl>
                                        <p:attrNameLst>
                                          <p:attrName>style.visibility</p:attrName>
                                        </p:attrNameLst>
                                      </p:cBhvr>
                                      <p:to>
                                        <p:strVal val="visible"/>
                                      </p:to>
                                    </p:set>
                                    <p:animEffect transition="in" filter="wipe(down)">
                                      <p:cBhvr>
                                        <p:cTn id="12" dur="500"/>
                                        <p:tgtEl>
                                          <p:spTgt spid="77"/>
                                        </p:tgtEl>
                                      </p:cBhvr>
                                    </p:animEffect>
                                  </p:childTnLst>
                                </p:cTn>
                              </p:par>
                              <p:par>
                                <p:cTn id="13" presetID="16" presetClass="entr" presetSubtype="37" fill="hold" grpId="0" nodeType="withEffect">
                                  <p:stCondLst>
                                    <p:cond delay="0"/>
                                  </p:stCondLst>
                                  <p:childTnLst>
                                    <p:set>
                                      <p:cBhvr>
                                        <p:cTn id="14" dur="1" fill="hold">
                                          <p:stCondLst>
                                            <p:cond delay="0"/>
                                          </p:stCondLst>
                                        </p:cTn>
                                        <p:tgtEl>
                                          <p:spTgt spid="78"/>
                                        </p:tgtEl>
                                        <p:attrNameLst>
                                          <p:attrName>style.visibility</p:attrName>
                                        </p:attrNameLst>
                                      </p:cBhvr>
                                      <p:to>
                                        <p:strVal val="visible"/>
                                      </p:to>
                                    </p:set>
                                    <p:animEffect transition="in" filter="barn(outVertical)">
                                      <p:cBhvr>
                                        <p:cTn id="15" dur="500"/>
                                        <p:tgtEl>
                                          <p:spTgt spid="78"/>
                                        </p:tgtEl>
                                      </p:cBhvr>
                                    </p:animEffect>
                                  </p:childTnLst>
                                </p:cTn>
                              </p:par>
                              <p:par>
                                <p:cTn id="16" presetID="42" presetClass="entr" presetSubtype="0" fill="hold" grpId="0"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1000"/>
                                        <p:tgtEl>
                                          <p:spTgt spid="31"/>
                                        </p:tgtEl>
                                      </p:cBhvr>
                                    </p:animEffect>
                                    <p:anim calcmode="lin" valueType="num">
                                      <p:cBhvr>
                                        <p:cTn id="19" dur="1000" fill="hold"/>
                                        <p:tgtEl>
                                          <p:spTgt spid="31"/>
                                        </p:tgtEl>
                                        <p:attrNameLst>
                                          <p:attrName>ppt_x</p:attrName>
                                        </p:attrNameLst>
                                      </p:cBhvr>
                                      <p:tavLst>
                                        <p:tav tm="0">
                                          <p:val>
                                            <p:strVal val="#ppt_x"/>
                                          </p:val>
                                        </p:tav>
                                        <p:tav tm="100000">
                                          <p:val>
                                            <p:strVal val="#ppt_x"/>
                                          </p:val>
                                        </p:tav>
                                      </p:tavLst>
                                    </p:anim>
                                    <p:anim calcmode="lin" valueType="num">
                                      <p:cBhvr>
                                        <p:cTn id="20" dur="1000" fill="hold"/>
                                        <p:tgtEl>
                                          <p:spTgt spid="31"/>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1000"/>
                                        <p:tgtEl>
                                          <p:spTgt spid="32"/>
                                        </p:tgtEl>
                                      </p:cBhvr>
                                    </p:animEffect>
                                    <p:anim calcmode="lin" valueType="num">
                                      <p:cBhvr>
                                        <p:cTn id="24" dur="1000" fill="hold"/>
                                        <p:tgtEl>
                                          <p:spTgt spid="32"/>
                                        </p:tgtEl>
                                        <p:attrNameLst>
                                          <p:attrName>ppt_x</p:attrName>
                                        </p:attrNameLst>
                                      </p:cBhvr>
                                      <p:tavLst>
                                        <p:tav tm="0">
                                          <p:val>
                                            <p:strVal val="#ppt_x"/>
                                          </p:val>
                                        </p:tav>
                                        <p:tav tm="100000">
                                          <p:val>
                                            <p:strVal val="#ppt_x"/>
                                          </p:val>
                                        </p:tav>
                                      </p:tavLst>
                                    </p:anim>
                                    <p:anim calcmode="lin" valueType="num">
                                      <p:cBhvr>
                                        <p:cTn id="25" dur="1000" fill="hold"/>
                                        <p:tgtEl>
                                          <p:spTgt spid="32"/>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1000"/>
                                        <p:tgtEl>
                                          <p:spTgt spid="33"/>
                                        </p:tgtEl>
                                      </p:cBhvr>
                                    </p:animEffect>
                                    <p:anim calcmode="lin" valueType="num">
                                      <p:cBhvr>
                                        <p:cTn id="29" dur="1000" fill="hold"/>
                                        <p:tgtEl>
                                          <p:spTgt spid="33"/>
                                        </p:tgtEl>
                                        <p:attrNameLst>
                                          <p:attrName>ppt_x</p:attrName>
                                        </p:attrNameLst>
                                      </p:cBhvr>
                                      <p:tavLst>
                                        <p:tav tm="0">
                                          <p:val>
                                            <p:strVal val="#ppt_x"/>
                                          </p:val>
                                        </p:tav>
                                        <p:tav tm="100000">
                                          <p:val>
                                            <p:strVal val="#ppt_x"/>
                                          </p:val>
                                        </p:tav>
                                      </p:tavLst>
                                    </p:anim>
                                    <p:anim calcmode="lin" valueType="num">
                                      <p:cBhvr>
                                        <p:cTn id="30" dur="1000" fill="hold"/>
                                        <p:tgtEl>
                                          <p:spTgt spid="33"/>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fade">
                                      <p:cBhvr>
                                        <p:cTn id="33" dur="1000"/>
                                        <p:tgtEl>
                                          <p:spTgt spid="34"/>
                                        </p:tgtEl>
                                      </p:cBhvr>
                                    </p:animEffect>
                                    <p:anim calcmode="lin" valueType="num">
                                      <p:cBhvr>
                                        <p:cTn id="34" dur="1000" fill="hold"/>
                                        <p:tgtEl>
                                          <p:spTgt spid="34"/>
                                        </p:tgtEl>
                                        <p:attrNameLst>
                                          <p:attrName>ppt_x</p:attrName>
                                        </p:attrNameLst>
                                      </p:cBhvr>
                                      <p:tavLst>
                                        <p:tav tm="0">
                                          <p:val>
                                            <p:strVal val="#ppt_x"/>
                                          </p:val>
                                        </p:tav>
                                        <p:tav tm="100000">
                                          <p:val>
                                            <p:strVal val="#ppt_x"/>
                                          </p:val>
                                        </p:tav>
                                      </p:tavLst>
                                    </p:anim>
                                    <p:anim calcmode="lin" valueType="num">
                                      <p:cBhvr>
                                        <p:cTn id="35"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77" grpId="0" animBg="1"/>
      <p:bldP spid="78" grpId="0"/>
      <p:bldP spid="31" grpId="0"/>
      <p:bldP spid="32" grpId="0"/>
      <p:bldP spid="33" grpId="0"/>
      <p:bldP spid="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408A054F-B5FA-4074-9C26-0E987CFDDDD7}"/>
              </a:ext>
            </a:extLst>
          </p:cNvPr>
          <p:cNvSpPr>
            <a:spLocks noGrp="1"/>
          </p:cNvSpPr>
          <p:nvPr>
            <p:ph type="pic" sz="quarter" idx="10"/>
          </p:nvPr>
        </p:nvSpPr>
        <p:spPr>
          <a:xfrm>
            <a:off x="0" y="6393"/>
            <a:ext cx="9144000" cy="6858000"/>
          </a:xfrm>
          <a:solidFill>
            <a:schemeClr val="bg1"/>
          </a:solidFill>
        </p:spPr>
      </p:sp>
      <p:sp>
        <p:nvSpPr>
          <p:cNvPr id="45" name="Rectangle 44">
            <a:extLst>
              <a:ext uri="{FF2B5EF4-FFF2-40B4-BE49-F238E27FC236}">
                <a16:creationId xmlns:a16="http://schemas.microsoft.com/office/drawing/2014/main" id="{9D8CC753-FBBA-4477-ACAC-51D7AA9858AE}"/>
              </a:ext>
            </a:extLst>
          </p:cNvPr>
          <p:cNvSpPr/>
          <p:nvPr/>
        </p:nvSpPr>
        <p:spPr>
          <a:xfrm>
            <a:off x="0" y="6198198"/>
            <a:ext cx="9144000" cy="666195"/>
          </a:xfrm>
          <a:prstGeom prst="rect">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6" name="TextBox 45">
            <a:extLst>
              <a:ext uri="{FF2B5EF4-FFF2-40B4-BE49-F238E27FC236}">
                <a16:creationId xmlns:a16="http://schemas.microsoft.com/office/drawing/2014/main" id="{CA070B4A-D954-4408-B0C1-4A3AB2E9D2BE}"/>
              </a:ext>
            </a:extLst>
          </p:cNvPr>
          <p:cNvSpPr txBox="1"/>
          <p:nvPr/>
        </p:nvSpPr>
        <p:spPr>
          <a:xfrm>
            <a:off x="2140491" y="6403468"/>
            <a:ext cx="4565109" cy="253916"/>
          </a:xfrm>
          <a:prstGeom prst="rect">
            <a:avLst/>
          </a:prstGeom>
          <a:noFill/>
        </p:spPr>
        <p:txBody>
          <a:bodyPr wrap="square" rtlCol="0">
            <a:spAutoFit/>
          </a:bodyPr>
          <a:lstStyle/>
          <a:p>
            <a:pPr algn="ctr"/>
            <a:r>
              <a:rPr lang="en-ID" sz="1050" b="1" dirty="0">
                <a:solidFill>
                  <a:schemeClr val="bg2"/>
                </a:solidFill>
                <a:latin typeface="Montserrat" panose="00000500000000000000" pitchFamily="50" charset="0"/>
              </a:rPr>
              <a:t>WEST VIRGINIA DEPARTMENT OF AGRICULTURE</a:t>
            </a:r>
          </a:p>
        </p:txBody>
      </p:sp>
      <p:pic>
        <p:nvPicPr>
          <p:cNvPr id="47" name="Picture 46" descr="A picture containing logo&#10;&#10;Description automatically generated">
            <a:extLst>
              <a:ext uri="{FF2B5EF4-FFF2-40B4-BE49-F238E27FC236}">
                <a16:creationId xmlns:a16="http://schemas.microsoft.com/office/drawing/2014/main" id="{2BE67A9F-F7CC-4474-B4EA-A57FA64A5B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909" y="6313717"/>
            <a:ext cx="483985" cy="433419"/>
          </a:xfrm>
          <a:prstGeom prst="rect">
            <a:avLst/>
          </a:prstGeom>
        </p:spPr>
      </p:pic>
      <p:sp>
        <p:nvSpPr>
          <p:cNvPr id="8" name="TextBox 7">
            <a:extLst>
              <a:ext uri="{FF2B5EF4-FFF2-40B4-BE49-F238E27FC236}">
                <a16:creationId xmlns:a16="http://schemas.microsoft.com/office/drawing/2014/main" id="{019A55BC-C36B-4997-AE84-F8BB40DA27DE}"/>
              </a:ext>
            </a:extLst>
          </p:cNvPr>
          <p:cNvSpPr txBox="1"/>
          <p:nvPr/>
        </p:nvSpPr>
        <p:spPr>
          <a:xfrm>
            <a:off x="920804" y="117350"/>
            <a:ext cx="7004480" cy="1446550"/>
          </a:xfrm>
          <a:prstGeom prst="rect">
            <a:avLst/>
          </a:prstGeom>
          <a:noFill/>
        </p:spPr>
        <p:txBody>
          <a:bodyPr wrap="square" lIns="91440" tIns="45720" rIns="91440" bIns="45720" anchor="t">
            <a:spAutoFit/>
          </a:bodyPr>
          <a:lstStyle/>
          <a:p>
            <a:pPr algn="ctr"/>
            <a:r>
              <a:rPr lang="en-US" sz="4400" b="1" dirty="0">
                <a:solidFill>
                  <a:srgbClr val="273C8D"/>
                </a:solidFill>
                <a:latin typeface="Times New Roman"/>
                <a:cs typeface="Times New Roman"/>
              </a:rPr>
              <a:t>COVID-19 Pandemic Federal Funding (USDA)</a:t>
            </a:r>
          </a:p>
        </p:txBody>
      </p:sp>
      <p:graphicFrame>
        <p:nvGraphicFramePr>
          <p:cNvPr id="9" name="Content Placeholder 3">
            <a:extLst>
              <a:ext uri="{FF2B5EF4-FFF2-40B4-BE49-F238E27FC236}">
                <a16:creationId xmlns:a16="http://schemas.microsoft.com/office/drawing/2014/main" id="{CB366F97-C0F9-435E-BA3D-11398665E05D}"/>
              </a:ext>
            </a:extLst>
          </p:cNvPr>
          <p:cNvGraphicFramePr>
            <a:graphicFrameLocks/>
          </p:cNvGraphicFramePr>
          <p:nvPr>
            <p:extLst>
              <p:ext uri="{D42A27DB-BD31-4B8C-83A1-F6EECF244321}">
                <p14:modId xmlns:p14="http://schemas.microsoft.com/office/powerpoint/2010/main" val="4025676019"/>
              </p:ext>
            </p:extLst>
          </p:nvPr>
        </p:nvGraphicFramePr>
        <p:xfrm>
          <a:off x="361533" y="1563900"/>
          <a:ext cx="8123023" cy="4576332"/>
        </p:xfrm>
        <a:graphic>
          <a:graphicData uri="http://schemas.openxmlformats.org/drawingml/2006/table">
            <a:tbl>
              <a:tblPr>
                <a:tableStyleId>{5C22544A-7EE6-4342-B048-85BDC9FD1C3A}</a:tableStyleId>
              </a:tblPr>
              <a:tblGrid>
                <a:gridCol w="3820879">
                  <a:extLst>
                    <a:ext uri="{9D8B030D-6E8A-4147-A177-3AD203B41FA5}">
                      <a16:colId xmlns:a16="http://schemas.microsoft.com/office/drawing/2014/main" val="3918903254"/>
                    </a:ext>
                  </a:extLst>
                </a:gridCol>
                <a:gridCol w="1075536">
                  <a:extLst>
                    <a:ext uri="{9D8B030D-6E8A-4147-A177-3AD203B41FA5}">
                      <a16:colId xmlns:a16="http://schemas.microsoft.com/office/drawing/2014/main" val="3177349140"/>
                    </a:ext>
                  </a:extLst>
                </a:gridCol>
                <a:gridCol w="1075536">
                  <a:extLst>
                    <a:ext uri="{9D8B030D-6E8A-4147-A177-3AD203B41FA5}">
                      <a16:colId xmlns:a16="http://schemas.microsoft.com/office/drawing/2014/main" val="2768682164"/>
                    </a:ext>
                  </a:extLst>
                </a:gridCol>
                <a:gridCol w="1075536">
                  <a:extLst>
                    <a:ext uri="{9D8B030D-6E8A-4147-A177-3AD203B41FA5}">
                      <a16:colId xmlns:a16="http://schemas.microsoft.com/office/drawing/2014/main" val="3908507429"/>
                    </a:ext>
                  </a:extLst>
                </a:gridCol>
                <a:gridCol w="1075536">
                  <a:extLst>
                    <a:ext uri="{9D8B030D-6E8A-4147-A177-3AD203B41FA5}">
                      <a16:colId xmlns:a16="http://schemas.microsoft.com/office/drawing/2014/main" val="3757102569"/>
                    </a:ext>
                  </a:extLst>
                </a:gridCol>
              </a:tblGrid>
              <a:tr h="582338">
                <a:tc>
                  <a:txBody>
                    <a:bodyPr/>
                    <a:lstStyle/>
                    <a:p>
                      <a:pPr algn="ctr" fontAlgn="ctr"/>
                      <a:r>
                        <a:rPr lang="en-US" sz="1200" b="1" u="none" strike="noStrike" dirty="0">
                          <a:effectLst/>
                          <a:latin typeface="+mn-lt"/>
                        </a:rPr>
                        <a:t>Funding Source</a:t>
                      </a:r>
                      <a:endParaRPr lang="en-US" sz="1200" b="1" i="0" u="none" strike="noStrike" dirty="0">
                        <a:solidFill>
                          <a:srgbClr val="FFFFFF"/>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1" i="0" u="none" strike="noStrike" dirty="0">
                          <a:solidFill>
                            <a:schemeClr val="tx1"/>
                          </a:solidFill>
                          <a:effectLst/>
                          <a:latin typeface="+mn-lt"/>
                        </a:rPr>
                        <a:t>Award Date(s)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1" u="none" strike="noStrike" dirty="0">
                          <a:effectLst/>
                          <a:latin typeface="+mn-lt"/>
                        </a:rPr>
                        <a:t>Original Award</a:t>
                      </a:r>
                      <a:endParaRPr lang="en-US" sz="1200" b="1" i="0" u="none" strike="noStrike" dirty="0">
                        <a:solidFill>
                          <a:srgbClr val="FFFFFF"/>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1" u="none" strike="noStrike" dirty="0">
                          <a:effectLst/>
                          <a:latin typeface="+mn-lt"/>
                        </a:rPr>
                        <a:t>Expended</a:t>
                      </a:r>
                      <a:endParaRPr lang="en-US" sz="1200" b="1" i="0" u="none" strike="noStrike" dirty="0">
                        <a:solidFill>
                          <a:srgbClr val="FFFFFF"/>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1" u="none" strike="noStrike" dirty="0">
                          <a:effectLst/>
                          <a:latin typeface="+mn-lt"/>
                        </a:rPr>
                        <a:t>Remaining</a:t>
                      </a:r>
                      <a:endParaRPr lang="en-US" sz="1200" b="1" i="0" u="none" strike="noStrike" dirty="0">
                        <a:solidFill>
                          <a:srgbClr val="FFFFFF"/>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9158492"/>
                  </a:ext>
                </a:extLst>
              </a:tr>
              <a:tr h="285226">
                <a:tc>
                  <a:txBody>
                    <a:bodyPr/>
                    <a:lstStyle/>
                    <a:p>
                      <a:pPr lvl="0" algn="l" fontAlgn="ctr"/>
                      <a:r>
                        <a:rPr lang="en-US" sz="1200" b="0" i="0" u="none" strike="noStrike" dirty="0">
                          <a:solidFill>
                            <a:srgbClr val="000000"/>
                          </a:solidFill>
                          <a:effectLst/>
                          <a:latin typeface="+mn-lt"/>
                        </a:rPr>
                        <a:t>Emergency Food Assistance Program* –</a:t>
                      </a:r>
                      <a:br>
                        <a:rPr lang="en-US" sz="1200" b="0" i="0" u="none" strike="noStrike" dirty="0">
                          <a:solidFill>
                            <a:srgbClr val="000000"/>
                          </a:solidFill>
                          <a:effectLst/>
                          <a:latin typeface="+mn-lt"/>
                        </a:rPr>
                      </a:br>
                      <a:r>
                        <a:rPr lang="en-US" sz="1200" b="0" i="0" u="none" strike="noStrike" dirty="0">
                          <a:solidFill>
                            <a:srgbClr val="000000"/>
                          </a:solidFill>
                          <a:effectLst/>
                          <a:latin typeface="+mn-lt"/>
                        </a:rPr>
                        <a:t>Families First Coronavirus Response Act (FFCRA)</a:t>
                      </a: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0" i="0" u="none" strike="noStrike" dirty="0">
                          <a:solidFill>
                            <a:schemeClr val="tx1"/>
                          </a:solidFill>
                          <a:effectLst/>
                          <a:latin typeface="+mn-lt"/>
                        </a:rPr>
                        <a:t>Mar. 2020, </a:t>
                      </a:r>
                      <a:br>
                        <a:rPr lang="en-US" sz="1200" b="0" i="0" u="none" strike="noStrike" dirty="0">
                          <a:solidFill>
                            <a:schemeClr val="tx1"/>
                          </a:solidFill>
                          <a:effectLst/>
                          <a:latin typeface="+mn-lt"/>
                        </a:rPr>
                      </a:br>
                      <a:r>
                        <a:rPr lang="en-US" sz="1200" b="0" i="0" u="none" strike="noStrike" dirty="0">
                          <a:solidFill>
                            <a:schemeClr val="tx1"/>
                          </a:solidFill>
                          <a:effectLst/>
                          <a:latin typeface="+mn-lt"/>
                        </a:rPr>
                        <a:t>Oct. 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$ 464,122</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$ 460,817</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$ 3,305</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2913334"/>
                  </a:ext>
                </a:extLst>
              </a:tr>
              <a:tr h="26019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Emergency Food Assistance Program* –</a:t>
                      </a:r>
                      <a:br>
                        <a:rPr lang="en-US" sz="1200" b="0" i="0" u="none" strike="noStrike" dirty="0">
                          <a:solidFill>
                            <a:srgbClr val="000000"/>
                          </a:solidFill>
                          <a:effectLst/>
                          <a:latin typeface="+mn-lt"/>
                        </a:rPr>
                      </a:br>
                      <a:r>
                        <a:rPr lang="en-US" sz="1200" b="0" i="0" u="none" strike="noStrike" dirty="0">
                          <a:solidFill>
                            <a:srgbClr val="000000"/>
                          </a:solidFill>
                          <a:effectLst/>
                          <a:latin typeface="+mn-lt"/>
                        </a:rPr>
                        <a:t>Coronavirus Aid, Relief and Economic Security Act (CARES)</a:t>
                      </a: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0" i="0" u="none" strike="noStrike" dirty="0">
                          <a:solidFill>
                            <a:schemeClr val="tx1"/>
                          </a:solidFill>
                          <a:effectLst/>
                          <a:latin typeface="+mn-lt"/>
                        </a:rPr>
                        <a:t>Mar. 2020,</a:t>
                      </a:r>
                      <a:br>
                        <a:rPr lang="en-US" sz="1200" b="0" i="0" u="none" strike="noStrike" dirty="0">
                          <a:solidFill>
                            <a:schemeClr val="tx1"/>
                          </a:solidFill>
                          <a:effectLst/>
                          <a:latin typeface="+mn-lt"/>
                        </a:rPr>
                      </a:br>
                      <a:r>
                        <a:rPr lang="en-US" sz="1200" b="0" i="0" u="none" strike="noStrike" dirty="0">
                          <a:solidFill>
                            <a:schemeClr val="tx1"/>
                          </a:solidFill>
                          <a:effectLst/>
                          <a:latin typeface="+mn-lt"/>
                        </a:rPr>
                        <a:t>Oct. 2020,</a:t>
                      </a:r>
                    </a:p>
                    <a:p>
                      <a:pPr algn="ctr" fontAlgn="ctr"/>
                      <a:r>
                        <a:rPr lang="en-US" sz="1200" b="0" i="0" u="none" strike="noStrike" dirty="0">
                          <a:solidFill>
                            <a:schemeClr val="tx1"/>
                          </a:solidFill>
                          <a:effectLst/>
                          <a:latin typeface="+mn-lt"/>
                        </a:rPr>
                        <a:t>Nov. 2021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1,500,982</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853,325</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647,657</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3340986"/>
                  </a:ext>
                </a:extLst>
              </a:tr>
              <a:tr h="260194">
                <a:tc>
                  <a:txBody>
                    <a:bodyPr/>
                    <a:lstStyle/>
                    <a:p>
                      <a:pPr lvl="0" algn="l" fontAlgn="ctr"/>
                      <a:r>
                        <a:rPr lang="en-US" sz="1200" b="0" i="0" u="none" strike="noStrike" dirty="0">
                          <a:solidFill>
                            <a:srgbClr val="000000"/>
                          </a:solidFill>
                          <a:effectLst/>
                          <a:latin typeface="+mn-lt"/>
                        </a:rPr>
                        <a:t>Emergency Food Assistance Program* – </a:t>
                      </a:r>
                      <a:br>
                        <a:rPr lang="en-US" sz="1200" b="0" i="0" u="none" strike="noStrike" dirty="0">
                          <a:solidFill>
                            <a:srgbClr val="000000"/>
                          </a:solidFill>
                          <a:effectLst/>
                          <a:latin typeface="+mn-lt"/>
                        </a:rPr>
                      </a:br>
                      <a:r>
                        <a:rPr lang="en-US" sz="1200" b="0" i="0" u="none" strike="noStrike" dirty="0">
                          <a:solidFill>
                            <a:srgbClr val="000000"/>
                          </a:solidFill>
                          <a:effectLst/>
                          <a:latin typeface="+mn-lt"/>
                        </a:rPr>
                        <a:t>CARES Act 3</a:t>
                      </a:r>
                      <a:r>
                        <a:rPr lang="en-US" sz="1200" b="0" i="0" u="none" strike="noStrike" baseline="30000" dirty="0">
                          <a:solidFill>
                            <a:srgbClr val="000000"/>
                          </a:solidFill>
                          <a:effectLst/>
                          <a:latin typeface="+mn-lt"/>
                        </a:rPr>
                        <a:t>rd</a:t>
                      </a:r>
                      <a:r>
                        <a:rPr lang="en-US" sz="1200" b="0" i="0" u="none" strike="noStrike" dirty="0">
                          <a:solidFill>
                            <a:srgbClr val="000000"/>
                          </a:solidFill>
                          <a:effectLst/>
                          <a:latin typeface="+mn-lt"/>
                        </a:rPr>
                        <a:t> Supplemental Appropriation (COSUP)</a:t>
                      </a: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0" i="0" u="none" strike="noStrike" dirty="0">
                          <a:solidFill>
                            <a:schemeClr val="tx1"/>
                          </a:solidFill>
                          <a:effectLst/>
                          <a:latin typeface="+mn-lt"/>
                        </a:rPr>
                        <a:t>Oct. 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501,931</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501,931</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0</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6726234"/>
                  </a:ext>
                </a:extLst>
              </a:tr>
              <a:tr h="260194">
                <a:tc>
                  <a:txBody>
                    <a:bodyPr/>
                    <a:lstStyle/>
                    <a:p>
                      <a:pPr lvl="0" algn="l" fontAlgn="ctr"/>
                      <a:r>
                        <a:rPr lang="en-US" sz="1200" b="0" i="0" u="none" strike="noStrike" dirty="0">
                          <a:solidFill>
                            <a:srgbClr val="000000"/>
                          </a:solidFill>
                          <a:effectLst/>
                          <a:latin typeface="+mn-lt"/>
                        </a:rPr>
                        <a:t>Commodity Supplemental Food Program* – </a:t>
                      </a:r>
                      <a:br>
                        <a:rPr lang="en-US" sz="1200" b="0" i="0" u="none" strike="noStrike" dirty="0">
                          <a:solidFill>
                            <a:srgbClr val="000000"/>
                          </a:solidFill>
                          <a:effectLst/>
                          <a:latin typeface="+mn-lt"/>
                        </a:rPr>
                      </a:br>
                      <a:r>
                        <a:rPr lang="en-US" sz="1200" b="0" i="0" u="none" strike="noStrike" dirty="0">
                          <a:solidFill>
                            <a:srgbClr val="000000"/>
                          </a:solidFill>
                          <a:effectLst/>
                          <a:latin typeface="+mn-lt"/>
                        </a:rPr>
                        <a:t>CARES Act 3</a:t>
                      </a:r>
                      <a:r>
                        <a:rPr lang="en-US" sz="1200" b="0" i="0" u="none" strike="noStrike" baseline="30000" dirty="0">
                          <a:solidFill>
                            <a:srgbClr val="000000"/>
                          </a:solidFill>
                          <a:effectLst/>
                          <a:latin typeface="+mn-lt"/>
                        </a:rPr>
                        <a:t>rd</a:t>
                      </a:r>
                      <a:r>
                        <a:rPr lang="en-US" sz="1200" b="0" i="0" u="none" strike="noStrike" dirty="0">
                          <a:solidFill>
                            <a:srgbClr val="000000"/>
                          </a:solidFill>
                          <a:effectLst/>
                          <a:latin typeface="+mn-lt"/>
                        </a:rPr>
                        <a:t> Supplemental Appropriation (COSUP)</a:t>
                      </a: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0" i="0" u="none" strike="noStrike" dirty="0">
                          <a:solidFill>
                            <a:schemeClr val="tx1"/>
                          </a:solidFill>
                          <a:effectLst/>
                          <a:latin typeface="+mn-lt"/>
                        </a:rPr>
                        <a:t>Oct. 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33,821</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0</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33,821</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4493888"/>
                  </a:ext>
                </a:extLst>
              </a:tr>
              <a:tr h="260194">
                <a:tc>
                  <a:txBody>
                    <a:bodyPr/>
                    <a:lstStyle/>
                    <a:p>
                      <a:pPr lvl="0" algn="l" fontAlgn="ctr"/>
                      <a:r>
                        <a:rPr lang="en-US" sz="1200" b="0" i="0" u="none" strike="noStrike" dirty="0">
                          <a:solidFill>
                            <a:srgbClr val="000000"/>
                          </a:solidFill>
                          <a:effectLst/>
                          <a:latin typeface="+mn-lt"/>
                        </a:rPr>
                        <a:t>Commodity Supplemental Food Program* – </a:t>
                      </a:r>
                      <a:br>
                        <a:rPr lang="en-US" sz="1200" b="0" i="0" u="none" strike="noStrike" dirty="0">
                          <a:solidFill>
                            <a:srgbClr val="000000"/>
                          </a:solidFill>
                          <a:effectLst/>
                          <a:latin typeface="+mn-lt"/>
                        </a:rPr>
                      </a:br>
                      <a:r>
                        <a:rPr lang="en-US" sz="1200" b="0" i="0" u="none" strike="noStrike" dirty="0">
                          <a:solidFill>
                            <a:srgbClr val="000000"/>
                          </a:solidFill>
                          <a:effectLst/>
                          <a:latin typeface="+mn-lt"/>
                        </a:rPr>
                        <a:t>American Rescue Plan Act of 2021 (ARPA)</a:t>
                      </a: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0" i="0" u="none" strike="noStrike" dirty="0">
                          <a:solidFill>
                            <a:schemeClr val="tx1"/>
                          </a:solidFill>
                          <a:effectLst/>
                          <a:latin typeface="+mn-lt"/>
                        </a:rPr>
                        <a:t>Oct. 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249,393</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8,943</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240.450</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6632863"/>
                  </a:ext>
                </a:extLst>
              </a:tr>
              <a:tr h="260194">
                <a:tc>
                  <a:txBody>
                    <a:bodyPr/>
                    <a:lstStyle/>
                    <a:p>
                      <a:pPr lvl="0" algn="l" fontAlgn="ctr"/>
                      <a:r>
                        <a:rPr lang="en-US" sz="1200" b="0" i="0" u="none" strike="noStrike" dirty="0">
                          <a:solidFill>
                            <a:srgbClr val="000000"/>
                          </a:solidFill>
                          <a:effectLst/>
                          <a:latin typeface="+mn-lt"/>
                        </a:rPr>
                        <a:t>Farmer/Rancher Stress Assistance Network – </a:t>
                      </a:r>
                      <a:br>
                        <a:rPr lang="en-US" sz="1200" b="0" i="0" u="none" strike="noStrike" dirty="0">
                          <a:solidFill>
                            <a:srgbClr val="000000"/>
                          </a:solidFill>
                          <a:effectLst/>
                          <a:latin typeface="+mn-lt"/>
                        </a:rPr>
                      </a:br>
                      <a:r>
                        <a:rPr lang="en-US" sz="1200" b="0" i="0" u="none" strike="noStrike" dirty="0">
                          <a:solidFill>
                            <a:srgbClr val="000000"/>
                          </a:solidFill>
                          <a:effectLst/>
                          <a:latin typeface="+mn-lt"/>
                        </a:rPr>
                        <a:t>Coronavirus Response and Relief Supplemental Appropriations Act, 2021 (CRRSAA)</a:t>
                      </a: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0" i="0" u="none" strike="noStrike" dirty="0">
                          <a:solidFill>
                            <a:schemeClr val="tx1"/>
                          </a:solidFill>
                          <a:effectLst/>
                          <a:latin typeface="+mn-lt"/>
                        </a:rPr>
                        <a:t>Sep. 2021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500,000</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1,210</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498,790</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5641407"/>
                  </a:ext>
                </a:extLst>
              </a:tr>
              <a:tr h="260194">
                <a:tc>
                  <a:txBody>
                    <a:bodyPr/>
                    <a:lstStyle/>
                    <a:p>
                      <a:pPr lvl="0" algn="l" fontAlgn="ctr"/>
                      <a:r>
                        <a:rPr lang="en-US" sz="1200" b="0" i="0" u="none" strike="noStrike" dirty="0">
                          <a:solidFill>
                            <a:srgbClr val="000000"/>
                          </a:solidFill>
                          <a:effectLst/>
                          <a:latin typeface="+mn-lt"/>
                        </a:rPr>
                        <a:t>Specialty Crop Block Grant Program – COVID –</a:t>
                      </a:r>
                      <a:br>
                        <a:rPr lang="en-US" sz="1200" b="0" i="0" u="none" strike="noStrike" dirty="0">
                          <a:solidFill>
                            <a:srgbClr val="000000"/>
                          </a:solidFill>
                          <a:effectLst/>
                          <a:latin typeface="+mn-lt"/>
                        </a:rPr>
                      </a:br>
                      <a:r>
                        <a:rPr lang="en-US" sz="1200" b="0" i="0" u="none" strike="noStrike" dirty="0">
                          <a:solidFill>
                            <a:srgbClr val="000000"/>
                          </a:solidFill>
                          <a:effectLst/>
                          <a:latin typeface="+mn-lt"/>
                        </a:rPr>
                        <a:t>Coronavirus Response and Relief Supplemental Appropriations Act, 2021 (CRRSAA)</a:t>
                      </a: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0" i="0" u="none" strike="noStrike" dirty="0">
                          <a:solidFill>
                            <a:schemeClr val="tx1"/>
                          </a:solidFill>
                          <a:effectLst/>
                          <a:latin typeface="+mn-lt"/>
                        </a:rPr>
                        <a:t>Sep. 2021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411,639</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0</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411,639</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4786177"/>
                  </a:ext>
                </a:extLst>
              </a:tr>
              <a:tr h="260194">
                <a:tc>
                  <a:txBody>
                    <a:bodyPr/>
                    <a:lstStyle/>
                    <a:p>
                      <a:pPr lvl="0" algn="l" fontAlgn="ctr"/>
                      <a:r>
                        <a:rPr lang="en-US" sz="1200" b="0" i="0" u="none" strike="noStrike" dirty="0">
                          <a:solidFill>
                            <a:srgbClr val="000000"/>
                          </a:solidFill>
                          <a:effectLst/>
                          <a:latin typeface="+mn-lt"/>
                        </a:rPr>
                        <a:t>National Animal Health Lab Network Infrastructure II - Coronavirus Response and Relief Supplemental Appropriations Act, 2021 (CRRSAA)</a:t>
                      </a: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0" i="0" u="none" strike="noStrike" dirty="0">
                          <a:solidFill>
                            <a:schemeClr val="tx1"/>
                          </a:solidFill>
                          <a:effectLst/>
                          <a:latin typeface="+mn-lt"/>
                        </a:rPr>
                        <a:t>Sep. 2021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187,200</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0</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187,200</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5150158"/>
                  </a:ext>
                </a:extLst>
              </a:tr>
              <a:tr h="260194">
                <a:tc gridSpan="5">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0" i="1" u="none" strike="noStrike" dirty="0">
                          <a:solidFill>
                            <a:srgbClr val="000000"/>
                          </a:solidFill>
                          <a:effectLst/>
                          <a:latin typeface="+mn-lt"/>
                        </a:rPr>
                        <a:t>*Denotes funding intended to be fully obligated and passed through to subrecipient organization(s)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lang="en-US"/>
                    </a:p>
                  </a:txBody>
                  <a:tcPr/>
                </a:tc>
                <a:tc hMerge="1">
                  <a:txBody>
                    <a:bodyPr/>
                    <a:lstStyle/>
                    <a:p>
                      <a:pPr algn="r" fontAlgn="ctr"/>
                      <a:endParaRPr lang="en-US" sz="12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n-US"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n-US"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3365149"/>
                  </a:ext>
                </a:extLst>
              </a:tr>
            </a:tbl>
          </a:graphicData>
        </a:graphic>
      </p:graphicFrame>
    </p:spTree>
    <p:extLst>
      <p:ext uri="{BB962C8B-B14F-4D97-AF65-F5344CB8AC3E}">
        <p14:creationId xmlns:p14="http://schemas.microsoft.com/office/powerpoint/2010/main" val="2820105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down)">
                                      <p:cBhvr>
                                        <p:cTn id="7" dur="500"/>
                                        <p:tgtEl>
                                          <p:spTgt spid="45"/>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barn(outVertical)">
                                      <p:cBhvr>
                                        <p:cTn id="10"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408A054F-B5FA-4074-9C26-0E987CFDDDD7}"/>
              </a:ext>
            </a:extLst>
          </p:cNvPr>
          <p:cNvSpPr>
            <a:spLocks noGrp="1"/>
          </p:cNvSpPr>
          <p:nvPr>
            <p:ph type="pic" sz="quarter" idx="10"/>
          </p:nvPr>
        </p:nvSpPr>
        <p:spPr>
          <a:xfrm>
            <a:off x="0" y="0"/>
            <a:ext cx="9144000" cy="6858000"/>
          </a:xfrm>
          <a:solidFill>
            <a:schemeClr val="bg1"/>
          </a:solidFill>
        </p:spPr>
      </p:sp>
      <p:sp>
        <p:nvSpPr>
          <p:cNvPr id="45" name="Rectangle 44">
            <a:extLst>
              <a:ext uri="{FF2B5EF4-FFF2-40B4-BE49-F238E27FC236}">
                <a16:creationId xmlns:a16="http://schemas.microsoft.com/office/drawing/2014/main" id="{9D8CC753-FBBA-4477-ACAC-51D7AA9858AE}"/>
              </a:ext>
            </a:extLst>
          </p:cNvPr>
          <p:cNvSpPr/>
          <p:nvPr/>
        </p:nvSpPr>
        <p:spPr>
          <a:xfrm>
            <a:off x="0" y="6198198"/>
            <a:ext cx="9144000" cy="666195"/>
          </a:xfrm>
          <a:prstGeom prst="rect">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6" name="TextBox 45">
            <a:extLst>
              <a:ext uri="{FF2B5EF4-FFF2-40B4-BE49-F238E27FC236}">
                <a16:creationId xmlns:a16="http://schemas.microsoft.com/office/drawing/2014/main" id="{CA070B4A-D954-4408-B0C1-4A3AB2E9D2BE}"/>
              </a:ext>
            </a:extLst>
          </p:cNvPr>
          <p:cNvSpPr txBox="1"/>
          <p:nvPr/>
        </p:nvSpPr>
        <p:spPr>
          <a:xfrm>
            <a:off x="2140491" y="6403468"/>
            <a:ext cx="4565109" cy="253916"/>
          </a:xfrm>
          <a:prstGeom prst="rect">
            <a:avLst/>
          </a:prstGeom>
          <a:noFill/>
        </p:spPr>
        <p:txBody>
          <a:bodyPr wrap="square" rtlCol="0">
            <a:spAutoFit/>
          </a:bodyPr>
          <a:lstStyle/>
          <a:p>
            <a:pPr algn="ctr"/>
            <a:r>
              <a:rPr lang="en-ID" sz="1050" b="1" dirty="0">
                <a:solidFill>
                  <a:schemeClr val="bg2"/>
                </a:solidFill>
                <a:latin typeface="Montserrat" panose="00000500000000000000" pitchFamily="50" charset="0"/>
              </a:rPr>
              <a:t>WEST VIRGINIA DEPARTMENT OF AGRICULTURE</a:t>
            </a:r>
          </a:p>
        </p:txBody>
      </p:sp>
      <p:pic>
        <p:nvPicPr>
          <p:cNvPr id="47" name="Picture 46" descr="A picture containing logo&#10;&#10;Description automatically generated">
            <a:extLst>
              <a:ext uri="{FF2B5EF4-FFF2-40B4-BE49-F238E27FC236}">
                <a16:creationId xmlns:a16="http://schemas.microsoft.com/office/drawing/2014/main" id="{2BE67A9F-F7CC-4474-B4EA-A57FA64A5B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909" y="6313717"/>
            <a:ext cx="483985" cy="433419"/>
          </a:xfrm>
          <a:prstGeom prst="rect">
            <a:avLst/>
          </a:prstGeom>
        </p:spPr>
      </p:pic>
      <p:sp>
        <p:nvSpPr>
          <p:cNvPr id="8" name="TextBox 7">
            <a:extLst>
              <a:ext uri="{FF2B5EF4-FFF2-40B4-BE49-F238E27FC236}">
                <a16:creationId xmlns:a16="http://schemas.microsoft.com/office/drawing/2014/main" id="{019A55BC-C36B-4997-AE84-F8BB40DA27DE}"/>
              </a:ext>
            </a:extLst>
          </p:cNvPr>
          <p:cNvSpPr txBox="1"/>
          <p:nvPr/>
        </p:nvSpPr>
        <p:spPr>
          <a:xfrm>
            <a:off x="1012054" y="659802"/>
            <a:ext cx="7119891" cy="1446550"/>
          </a:xfrm>
          <a:prstGeom prst="rect">
            <a:avLst/>
          </a:prstGeom>
          <a:noFill/>
        </p:spPr>
        <p:txBody>
          <a:bodyPr wrap="square" lIns="91440" tIns="45720" rIns="91440" bIns="45720" anchor="t">
            <a:spAutoFit/>
          </a:bodyPr>
          <a:lstStyle/>
          <a:p>
            <a:pPr algn="ctr"/>
            <a:r>
              <a:rPr lang="en-US" sz="4400" b="1" dirty="0">
                <a:solidFill>
                  <a:srgbClr val="273C8D"/>
                </a:solidFill>
                <a:latin typeface="Times New Roman"/>
                <a:cs typeface="Times New Roman"/>
              </a:rPr>
              <a:t>COVID-19 Pandemic Federal Funding (Other)</a:t>
            </a:r>
          </a:p>
        </p:txBody>
      </p:sp>
      <p:graphicFrame>
        <p:nvGraphicFramePr>
          <p:cNvPr id="9" name="Content Placeholder 3">
            <a:extLst>
              <a:ext uri="{FF2B5EF4-FFF2-40B4-BE49-F238E27FC236}">
                <a16:creationId xmlns:a16="http://schemas.microsoft.com/office/drawing/2014/main" id="{E6C11B75-D4A3-4483-8A4C-AE625F194F9E}"/>
              </a:ext>
            </a:extLst>
          </p:cNvPr>
          <p:cNvGraphicFramePr>
            <a:graphicFrameLocks/>
          </p:cNvGraphicFramePr>
          <p:nvPr>
            <p:extLst>
              <p:ext uri="{D42A27DB-BD31-4B8C-83A1-F6EECF244321}">
                <p14:modId xmlns:p14="http://schemas.microsoft.com/office/powerpoint/2010/main" val="2075748038"/>
              </p:ext>
            </p:extLst>
          </p:nvPr>
        </p:nvGraphicFramePr>
        <p:xfrm>
          <a:off x="702838" y="2483463"/>
          <a:ext cx="8123023" cy="1677713"/>
        </p:xfrm>
        <a:graphic>
          <a:graphicData uri="http://schemas.openxmlformats.org/drawingml/2006/table">
            <a:tbl>
              <a:tblPr>
                <a:tableStyleId>{5C22544A-7EE6-4342-B048-85BDC9FD1C3A}</a:tableStyleId>
              </a:tblPr>
              <a:tblGrid>
                <a:gridCol w="3820879">
                  <a:extLst>
                    <a:ext uri="{9D8B030D-6E8A-4147-A177-3AD203B41FA5}">
                      <a16:colId xmlns:a16="http://schemas.microsoft.com/office/drawing/2014/main" val="3918903254"/>
                    </a:ext>
                  </a:extLst>
                </a:gridCol>
                <a:gridCol w="1075536">
                  <a:extLst>
                    <a:ext uri="{9D8B030D-6E8A-4147-A177-3AD203B41FA5}">
                      <a16:colId xmlns:a16="http://schemas.microsoft.com/office/drawing/2014/main" val="3177349140"/>
                    </a:ext>
                  </a:extLst>
                </a:gridCol>
                <a:gridCol w="1075536">
                  <a:extLst>
                    <a:ext uri="{9D8B030D-6E8A-4147-A177-3AD203B41FA5}">
                      <a16:colId xmlns:a16="http://schemas.microsoft.com/office/drawing/2014/main" val="2768682164"/>
                    </a:ext>
                  </a:extLst>
                </a:gridCol>
                <a:gridCol w="1075536">
                  <a:extLst>
                    <a:ext uri="{9D8B030D-6E8A-4147-A177-3AD203B41FA5}">
                      <a16:colId xmlns:a16="http://schemas.microsoft.com/office/drawing/2014/main" val="3908507429"/>
                    </a:ext>
                  </a:extLst>
                </a:gridCol>
                <a:gridCol w="1075536">
                  <a:extLst>
                    <a:ext uri="{9D8B030D-6E8A-4147-A177-3AD203B41FA5}">
                      <a16:colId xmlns:a16="http://schemas.microsoft.com/office/drawing/2014/main" val="3757102569"/>
                    </a:ext>
                  </a:extLst>
                </a:gridCol>
              </a:tblGrid>
              <a:tr h="582338">
                <a:tc>
                  <a:txBody>
                    <a:bodyPr/>
                    <a:lstStyle/>
                    <a:p>
                      <a:pPr algn="ctr" fontAlgn="ctr"/>
                      <a:r>
                        <a:rPr lang="en-US" sz="1200" b="1" u="none" strike="noStrike" dirty="0">
                          <a:effectLst/>
                          <a:latin typeface="+mn-lt"/>
                        </a:rPr>
                        <a:t>Funding Source</a:t>
                      </a:r>
                      <a:endParaRPr lang="en-US" sz="1200" b="1" i="0" u="none" strike="noStrike" dirty="0">
                        <a:solidFill>
                          <a:srgbClr val="FFFFFF"/>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1" i="0" u="none" strike="noStrike" dirty="0">
                          <a:solidFill>
                            <a:schemeClr val="tx1"/>
                          </a:solidFill>
                          <a:effectLst/>
                          <a:latin typeface="+mn-lt"/>
                        </a:rPr>
                        <a:t>Award Date(s)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1" u="none" strike="noStrike" dirty="0">
                          <a:effectLst/>
                          <a:latin typeface="+mn-lt"/>
                        </a:rPr>
                        <a:t>Original Award</a:t>
                      </a:r>
                      <a:endParaRPr lang="en-US" sz="1200" b="1" i="0" u="none" strike="noStrike" dirty="0">
                        <a:solidFill>
                          <a:srgbClr val="FFFFFF"/>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1" u="none" strike="noStrike" dirty="0">
                          <a:effectLst/>
                          <a:latin typeface="+mn-lt"/>
                        </a:rPr>
                        <a:t>Expended</a:t>
                      </a:r>
                      <a:endParaRPr lang="en-US" sz="1200" b="1" i="0" u="none" strike="noStrike" dirty="0">
                        <a:solidFill>
                          <a:srgbClr val="FFFFFF"/>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1" u="none" strike="noStrike" dirty="0">
                          <a:effectLst/>
                          <a:latin typeface="+mn-lt"/>
                        </a:rPr>
                        <a:t>Remaining</a:t>
                      </a:r>
                      <a:endParaRPr lang="en-US" sz="1200" b="1" i="0" u="none" strike="noStrike" dirty="0">
                        <a:solidFill>
                          <a:srgbClr val="FFFFFF"/>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9158492"/>
                  </a:ext>
                </a:extLst>
              </a:tr>
              <a:tr h="260194">
                <a:tc>
                  <a:txBody>
                    <a:bodyPr/>
                    <a:lstStyle/>
                    <a:p>
                      <a:pPr lvl="0" algn="l" fontAlgn="ctr"/>
                      <a:r>
                        <a:rPr lang="en-US" sz="1200" b="0" i="0" u="none" strike="noStrike" dirty="0">
                          <a:solidFill>
                            <a:srgbClr val="000000"/>
                          </a:solidFill>
                          <a:effectLst/>
                          <a:latin typeface="+mn-lt"/>
                        </a:rPr>
                        <a:t>SNAP Stretch* – </a:t>
                      </a:r>
                      <a:br>
                        <a:rPr lang="en-US" sz="1200" b="0" i="0" u="none" strike="noStrike" dirty="0">
                          <a:solidFill>
                            <a:srgbClr val="000000"/>
                          </a:solidFill>
                          <a:effectLst/>
                          <a:latin typeface="+mn-lt"/>
                        </a:rPr>
                      </a:br>
                      <a:r>
                        <a:rPr lang="en-US" sz="1200" b="0" i="0" u="none" strike="noStrike" dirty="0">
                          <a:solidFill>
                            <a:srgbClr val="000000"/>
                          </a:solidFill>
                          <a:effectLst/>
                          <a:latin typeface="+mn-lt"/>
                        </a:rPr>
                        <a:t>via Governor’s Office CARES funding</a:t>
                      </a: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0" i="0" u="none" strike="noStrike" dirty="0">
                          <a:solidFill>
                            <a:schemeClr val="tx1"/>
                          </a:solidFill>
                          <a:effectLst/>
                          <a:latin typeface="+mn-lt"/>
                        </a:rPr>
                        <a:t>Oct. 2020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u="none" strike="noStrike" dirty="0">
                          <a:effectLst/>
                          <a:latin typeface="+mn-lt"/>
                        </a:rPr>
                        <a:t>$ 100,000</a:t>
                      </a:r>
                      <a:endParaRPr lang="en-US" sz="1200" b="0" i="0" u="none" strike="noStrike" dirty="0">
                        <a:solidFill>
                          <a:srgbClr val="000000"/>
                        </a:solidFill>
                        <a:effectLst/>
                        <a:latin typeface="+mn-lt"/>
                      </a:endParaRP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$ 100,000</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kumimoji="0" lang="en-US" sz="1200" b="0" i="0" u="none" strike="noStrike" kern="1200" cap="none" spc="0" normalizeH="0" baseline="0" noProof="0" dirty="0">
                          <a:ln>
                            <a:noFill/>
                          </a:ln>
                          <a:solidFill>
                            <a:prstClr val="black"/>
                          </a:solidFill>
                          <a:effectLst/>
                          <a:uLnTx/>
                          <a:uFillTx/>
                          <a:latin typeface="+mn-lt"/>
                          <a:ea typeface="+mn-ea"/>
                          <a:cs typeface="+mn-cs"/>
                          <a:sym typeface="Wingdings" panose="05000000000000000000" pitchFamily="2" charset="2"/>
                        </a:rPr>
                        <a:t> $ 0</a:t>
                      </a:r>
                      <a:endParaRPr lang="en-US" sz="1200" b="0" i="0" u="none" strike="noStrike" dirty="0">
                        <a:solidFill>
                          <a:srgbClr val="000000"/>
                        </a:solidFill>
                        <a:effectLst/>
                        <a:latin typeface="+mn-lt"/>
                      </a:endParaRP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9920735"/>
                  </a:ext>
                </a:extLst>
              </a:tr>
              <a:tr h="260194">
                <a:tc>
                  <a:txBody>
                    <a:bodyPr/>
                    <a:lstStyle/>
                    <a:p>
                      <a:pPr lvl="0" algn="l" fontAlgn="ctr"/>
                      <a:r>
                        <a:rPr lang="en-US" sz="1100" b="0" i="0" u="none" strike="noStrike" dirty="0">
                          <a:solidFill>
                            <a:srgbClr val="000000"/>
                          </a:solidFill>
                          <a:effectLst/>
                          <a:latin typeface="+mn-lt"/>
                        </a:rPr>
                        <a:t>SNAP Stretch – Community Development Block Grant* -  </a:t>
                      </a:r>
                      <a:br>
                        <a:rPr lang="en-US" sz="1100" b="0" i="0" u="none" strike="noStrike" dirty="0">
                          <a:solidFill>
                            <a:srgbClr val="000000"/>
                          </a:solidFill>
                          <a:effectLst/>
                          <a:latin typeface="+mn-lt"/>
                        </a:rPr>
                      </a:br>
                      <a:r>
                        <a:rPr lang="en-US" sz="1100" b="0" i="0" u="none" strike="noStrike" dirty="0">
                          <a:solidFill>
                            <a:srgbClr val="000000"/>
                          </a:solidFill>
                          <a:effectLst/>
                          <a:latin typeface="+mn-lt"/>
                        </a:rPr>
                        <a:t>via Development Office CARES funding</a:t>
                      </a:r>
                    </a:p>
                  </a:txBody>
                  <a:tcPr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0" i="0" u="none" strike="noStrike" dirty="0">
                          <a:solidFill>
                            <a:schemeClr val="tx1"/>
                          </a:solidFill>
                          <a:effectLst/>
                          <a:latin typeface="+mn-lt"/>
                        </a:rPr>
                        <a:t>Award Pending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200,000</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N/A</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sz="1200" b="0" i="0" u="none" strike="noStrike" dirty="0">
                          <a:solidFill>
                            <a:srgbClr val="000000"/>
                          </a:solidFill>
                          <a:effectLst/>
                          <a:latin typeface="+mn-lt"/>
                        </a:rPr>
                        <a:t>N/A</a:t>
                      </a:r>
                    </a:p>
                  </a:txBody>
                  <a:tcPr marL="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0148393"/>
                  </a:ext>
                </a:extLst>
              </a:tr>
              <a:tr h="260194">
                <a:tc gridSpan="5">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0" i="1" u="none" strike="noStrike" dirty="0">
                          <a:solidFill>
                            <a:srgbClr val="000000"/>
                          </a:solidFill>
                          <a:effectLst/>
                          <a:latin typeface="+mn-lt"/>
                        </a:rPr>
                        <a:t>*Denotes funding intended to be fully obligated and passed through to subrecipient organization(s)</a:t>
                      </a:r>
                    </a:p>
                    <a:p>
                      <a:pPr algn="l" fontAlgn="ctr"/>
                      <a:endParaRPr lang="en-US" sz="12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lang="en-US"/>
                    </a:p>
                  </a:txBody>
                  <a:tcPr/>
                </a:tc>
                <a:tc hMerge="1">
                  <a:txBody>
                    <a:bodyPr/>
                    <a:lstStyle/>
                    <a:p>
                      <a:pPr algn="r" fontAlgn="ctr"/>
                      <a:endParaRPr lang="en-US" sz="1200" b="0" i="0" u="none" strike="noStrike" dirty="0">
                        <a:solidFill>
                          <a:srgbClr val="000000"/>
                        </a:solidFill>
                        <a:effectLst/>
                        <a:latin typeface="Arial Narrow" panose="020B0606020202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n-US"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en-US" sz="12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3365149"/>
                  </a:ext>
                </a:extLst>
              </a:tr>
            </a:tbl>
          </a:graphicData>
        </a:graphic>
      </p:graphicFrame>
    </p:spTree>
    <p:extLst>
      <p:ext uri="{BB962C8B-B14F-4D97-AF65-F5344CB8AC3E}">
        <p14:creationId xmlns:p14="http://schemas.microsoft.com/office/powerpoint/2010/main" val="2164603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down)">
                                      <p:cBhvr>
                                        <p:cTn id="7" dur="500"/>
                                        <p:tgtEl>
                                          <p:spTgt spid="45"/>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barn(outVertical)">
                                      <p:cBhvr>
                                        <p:cTn id="10"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408A054F-B5FA-4074-9C26-0E987CFDDDD7}"/>
              </a:ext>
            </a:extLst>
          </p:cNvPr>
          <p:cNvSpPr>
            <a:spLocks noGrp="1"/>
          </p:cNvSpPr>
          <p:nvPr>
            <p:ph type="pic" sz="quarter" idx="10"/>
          </p:nvPr>
        </p:nvSpPr>
        <p:spPr>
          <a:xfrm>
            <a:off x="0" y="0"/>
            <a:ext cx="9144000" cy="6858000"/>
          </a:xfrm>
          <a:solidFill>
            <a:schemeClr val="bg1"/>
          </a:solidFill>
        </p:spPr>
      </p:sp>
      <p:sp>
        <p:nvSpPr>
          <p:cNvPr id="45" name="Rectangle 44">
            <a:extLst>
              <a:ext uri="{FF2B5EF4-FFF2-40B4-BE49-F238E27FC236}">
                <a16:creationId xmlns:a16="http://schemas.microsoft.com/office/drawing/2014/main" id="{9D8CC753-FBBA-4477-ACAC-51D7AA9858AE}"/>
              </a:ext>
            </a:extLst>
          </p:cNvPr>
          <p:cNvSpPr/>
          <p:nvPr/>
        </p:nvSpPr>
        <p:spPr>
          <a:xfrm>
            <a:off x="0" y="6198198"/>
            <a:ext cx="9144000" cy="666195"/>
          </a:xfrm>
          <a:prstGeom prst="rect">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6" name="TextBox 45">
            <a:extLst>
              <a:ext uri="{FF2B5EF4-FFF2-40B4-BE49-F238E27FC236}">
                <a16:creationId xmlns:a16="http://schemas.microsoft.com/office/drawing/2014/main" id="{CA070B4A-D954-4408-B0C1-4A3AB2E9D2BE}"/>
              </a:ext>
            </a:extLst>
          </p:cNvPr>
          <p:cNvSpPr txBox="1"/>
          <p:nvPr/>
        </p:nvSpPr>
        <p:spPr>
          <a:xfrm>
            <a:off x="2140491" y="6403468"/>
            <a:ext cx="4565109" cy="253916"/>
          </a:xfrm>
          <a:prstGeom prst="rect">
            <a:avLst/>
          </a:prstGeom>
          <a:noFill/>
        </p:spPr>
        <p:txBody>
          <a:bodyPr wrap="square" rtlCol="0">
            <a:spAutoFit/>
          </a:bodyPr>
          <a:lstStyle/>
          <a:p>
            <a:pPr algn="ctr"/>
            <a:r>
              <a:rPr lang="en-ID" sz="1050" b="1" dirty="0">
                <a:solidFill>
                  <a:schemeClr val="bg2"/>
                </a:solidFill>
                <a:latin typeface="Montserrat" panose="00000500000000000000" pitchFamily="50" charset="0"/>
              </a:rPr>
              <a:t>WEST VIRGINIA DEPARTMENT OF AGRICULTURE</a:t>
            </a:r>
          </a:p>
        </p:txBody>
      </p:sp>
      <p:pic>
        <p:nvPicPr>
          <p:cNvPr id="47" name="Picture 46" descr="A picture containing logo&#10;&#10;Description automatically generated">
            <a:extLst>
              <a:ext uri="{FF2B5EF4-FFF2-40B4-BE49-F238E27FC236}">
                <a16:creationId xmlns:a16="http://schemas.microsoft.com/office/drawing/2014/main" id="{2BE67A9F-F7CC-4474-B4EA-A57FA64A5B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909" y="6313717"/>
            <a:ext cx="483985" cy="433419"/>
          </a:xfrm>
          <a:prstGeom prst="rect">
            <a:avLst/>
          </a:prstGeom>
        </p:spPr>
      </p:pic>
      <p:sp>
        <p:nvSpPr>
          <p:cNvPr id="8" name="TextBox 7">
            <a:extLst>
              <a:ext uri="{FF2B5EF4-FFF2-40B4-BE49-F238E27FC236}">
                <a16:creationId xmlns:a16="http://schemas.microsoft.com/office/drawing/2014/main" id="{019A55BC-C36B-4997-AE84-F8BB40DA27DE}"/>
              </a:ext>
            </a:extLst>
          </p:cNvPr>
          <p:cNvSpPr txBox="1"/>
          <p:nvPr/>
        </p:nvSpPr>
        <p:spPr>
          <a:xfrm>
            <a:off x="179688" y="200616"/>
            <a:ext cx="8486714" cy="584775"/>
          </a:xfrm>
          <a:prstGeom prst="rect">
            <a:avLst/>
          </a:prstGeom>
          <a:noFill/>
        </p:spPr>
        <p:txBody>
          <a:bodyPr wrap="square" lIns="91440" tIns="45720" rIns="91440" bIns="45720" anchor="t">
            <a:spAutoFit/>
          </a:bodyPr>
          <a:lstStyle/>
          <a:p>
            <a:pPr algn="ctr"/>
            <a:r>
              <a:rPr lang="en-US" sz="3200" b="1" dirty="0">
                <a:solidFill>
                  <a:srgbClr val="273C8D"/>
                </a:solidFill>
                <a:latin typeface="Times New Roman"/>
                <a:cs typeface="Times New Roman"/>
              </a:rPr>
              <a:t>Appropriation Summary (FY2017 – Current)</a:t>
            </a:r>
          </a:p>
        </p:txBody>
      </p:sp>
      <p:graphicFrame>
        <p:nvGraphicFramePr>
          <p:cNvPr id="9" name="Content Placeholder 4">
            <a:extLst>
              <a:ext uri="{FF2B5EF4-FFF2-40B4-BE49-F238E27FC236}">
                <a16:creationId xmlns:a16="http://schemas.microsoft.com/office/drawing/2014/main" id="{06C24C48-C3BB-4ACC-A21F-D1EA713662FD}"/>
              </a:ext>
            </a:extLst>
          </p:cNvPr>
          <p:cNvGraphicFramePr>
            <a:graphicFrameLocks/>
          </p:cNvGraphicFramePr>
          <p:nvPr>
            <p:extLst>
              <p:ext uri="{D42A27DB-BD31-4B8C-83A1-F6EECF244321}">
                <p14:modId xmlns:p14="http://schemas.microsoft.com/office/powerpoint/2010/main" val="4114563808"/>
              </p:ext>
            </p:extLst>
          </p:nvPr>
        </p:nvGraphicFramePr>
        <p:xfrm>
          <a:off x="316574" y="938821"/>
          <a:ext cx="8374327" cy="5102278"/>
        </p:xfrm>
        <a:graphic>
          <a:graphicData uri="http://schemas.openxmlformats.org/drawingml/2006/table">
            <a:tbl>
              <a:tblPr>
                <a:tableStyleId>{2D5ABB26-0587-4C30-8999-92F81FD0307C}</a:tableStyleId>
              </a:tblPr>
              <a:tblGrid>
                <a:gridCol w="3445933">
                  <a:extLst>
                    <a:ext uri="{9D8B030D-6E8A-4147-A177-3AD203B41FA5}">
                      <a16:colId xmlns:a16="http://schemas.microsoft.com/office/drawing/2014/main" val="2253527530"/>
                    </a:ext>
                  </a:extLst>
                </a:gridCol>
                <a:gridCol w="821399">
                  <a:extLst>
                    <a:ext uri="{9D8B030D-6E8A-4147-A177-3AD203B41FA5}">
                      <a16:colId xmlns:a16="http://schemas.microsoft.com/office/drawing/2014/main" val="3811416537"/>
                    </a:ext>
                  </a:extLst>
                </a:gridCol>
                <a:gridCol w="821399">
                  <a:extLst>
                    <a:ext uri="{9D8B030D-6E8A-4147-A177-3AD203B41FA5}">
                      <a16:colId xmlns:a16="http://schemas.microsoft.com/office/drawing/2014/main" val="2733899730"/>
                    </a:ext>
                  </a:extLst>
                </a:gridCol>
                <a:gridCol w="821399">
                  <a:extLst>
                    <a:ext uri="{9D8B030D-6E8A-4147-A177-3AD203B41FA5}">
                      <a16:colId xmlns:a16="http://schemas.microsoft.com/office/drawing/2014/main" val="631605203"/>
                    </a:ext>
                  </a:extLst>
                </a:gridCol>
                <a:gridCol w="821399">
                  <a:extLst>
                    <a:ext uri="{9D8B030D-6E8A-4147-A177-3AD203B41FA5}">
                      <a16:colId xmlns:a16="http://schemas.microsoft.com/office/drawing/2014/main" val="1411672054"/>
                    </a:ext>
                  </a:extLst>
                </a:gridCol>
                <a:gridCol w="821399">
                  <a:extLst>
                    <a:ext uri="{9D8B030D-6E8A-4147-A177-3AD203B41FA5}">
                      <a16:colId xmlns:a16="http://schemas.microsoft.com/office/drawing/2014/main" val="118632575"/>
                    </a:ext>
                  </a:extLst>
                </a:gridCol>
                <a:gridCol w="821399">
                  <a:extLst>
                    <a:ext uri="{9D8B030D-6E8A-4147-A177-3AD203B41FA5}">
                      <a16:colId xmlns:a16="http://schemas.microsoft.com/office/drawing/2014/main" val="3231020568"/>
                    </a:ext>
                  </a:extLst>
                </a:gridCol>
              </a:tblGrid>
              <a:tr h="103124">
                <a:tc>
                  <a:txBody>
                    <a:bodyPr/>
                    <a:lstStyle/>
                    <a:p>
                      <a:pPr algn="ctr" fontAlgn="b"/>
                      <a:r>
                        <a:rPr lang="en-US" sz="800" b="1" u="none" strike="noStrike" dirty="0">
                          <a:solidFill>
                            <a:srgbClr val="000000"/>
                          </a:solidFill>
                          <a:effectLst/>
                          <a:latin typeface="+mn-lt"/>
                        </a:rPr>
                        <a:t>Funding Source</a:t>
                      </a:r>
                      <a:endParaRPr lang="en-US" sz="800" b="1" i="0" u="none" strike="noStrike" dirty="0">
                        <a:solidFill>
                          <a:srgbClr val="000000"/>
                        </a:solidFill>
                        <a:effectLst/>
                        <a:latin typeface="+mn-lt"/>
                      </a:endParaRPr>
                    </a:p>
                  </a:txBody>
                  <a:tcPr marL="6094"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b="1" u="none" strike="noStrike" dirty="0">
                          <a:effectLst/>
                          <a:latin typeface="+mn-lt"/>
                        </a:rPr>
                        <a:t>FY17</a:t>
                      </a:r>
                      <a:endParaRPr lang="en-US" sz="800" b="1"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b="1" u="none" strike="noStrike" dirty="0">
                          <a:effectLst/>
                          <a:latin typeface="+mn-lt"/>
                        </a:rPr>
                        <a:t>FY18</a:t>
                      </a:r>
                      <a:endParaRPr lang="en-US" sz="800" b="1"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b="1" u="none" strike="noStrike" dirty="0">
                          <a:effectLst/>
                          <a:latin typeface="+mn-lt"/>
                        </a:rPr>
                        <a:t>FY19</a:t>
                      </a:r>
                      <a:endParaRPr lang="en-US" sz="800" b="1"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b="1" u="none" strike="noStrike" dirty="0">
                          <a:effectLst/>
                          <a:latin typeface="+mn-lt"/>
                        </a:rPr>
                        <a:t>FY20</a:t>
                      </a:r>
                      <a:endParaRPr lang="en-US" sz="800" b="1"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b="1" u="none" strike="noStrike" dirty="0">
                          <a:effectLst/>
                          <a:latin typeface="+mn-lt"/>
                        </a:rPr>
                        <a:t>FY21</a:t>
                      </a:r>
                      <a:endParaRPr lang="en-US" sz="800" b="1"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b="1" u="none" strike="noStrike" dirty="0">
                          <a:effectLst/>
                          <a:latin typeface="+mn-lt"/>
                        </a:rPr>
                        <a:t>FY22</a:t>
                      </a:r>
                      <a:endParaRPr lang="en-US" sz="800" b="1"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0619806"/>
                  </a:ext>
                </a:extLst>
              </a:tr>
              <a:tr h="103124">
                <a:tc>
                  <a:txBody>
                    <a:bodyPr/>
                    <a:lstStyle/>
                    <a:p>
                      <a:pPr algn="l" fontAlgn="b"/>
                      <a:r>
                        <a:rPr lang="en-US" sz="800" b="1" u="none" strike="noStrike" dirty="0">
                          <a:effectLst/>
                          <a:latin typeface="+mn-lt"/>
                        </a:rPr>
                        <a:t>0131 – DEPARTMENT OF AGRICULTURE FUND</a:t>
                      </a:r>
                      <a:endParaRPr lang="en-US" sz="800" b="1" i="0" u="none" strike="noStrike" dirty="0">
                        <a:solidFill>
                          <a:srgbClr val="000000"/>
                        </a:solidFill>
                        <a:effectLst/>
                        <a:latin typeface="+mn-lt"/>
                      </a:endParaRPr>
                    </a:p>
                  </a:txBody>
                  <a:tcPr marL="6094" marR="6094" marT="609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800" b="1" i="0" u="none" strike="noStrike" dirty="0">
                        <a:solidFill>
                          <a:srgbClr val="000000"/>
                        </a:solidFill>
                        <a:effectLst/>
                        <a:latin typeface="+mn-lt"/>
                      </a:endParaRPr>
                    </a:p>
                  </a:txBody>
                  <a:tcPr marL="6094" marR="6094" marT="609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800" b="1" i="0" u="none" strike="noStrike" dirty="0">
                        <a:solidFill>
                          <a:srgbClr val="000000"/>
                        </a:solidFill>
                        <a:effectLst/>
                        <a:latin typeface="+mn-lt"/>
                      </a:endParaRPr>
                    </a:p>
                  </a:txBody>
                  <a:tcPr marL="6094" marR="6094" marT="609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800" b="1" i="0" u="none" strike="noStrike" dirty="0">
                        <a:solidFill>
                          <a:srgbClr val="000000"/>
                        </a:solidFill>
                        <a:effectLst/>
                        <a:latin typeface="+mn-lt"/>
                      </a:endParaRPr>
                    </a:p>
                  </a:txBody>
                  <a:tcPr marL="6094" marR="6094" marT="609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800" b="1" i="0" u="none" strike="noStrike" dirty="0">
                        <a:solidFill>
                          <a:srgbClr val="000000"/>
                        </a:solidFill>
                        <a:effectLst/>
                        <a:latin typeface="+mn-lt"/>
                      </a:endParaRPr>
                    </a:p>
                  </a:txBody>
                  <a:tcPr marL="6094" marR="6094" marT="609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800" b="1" i="0" u="none" strike="noStrike" dirty="0">
                        <a:solidFill>
                          <a:srgbClr val="000000"/>
                        </a:solidFill>
                        <a:effectLst/>
                        <a:latin typeface="+mn-lt"/>
                      </a:endParaRPr>
                    </a:p>
                  </a:txBody>
                  <a:tcPr marL="6094" marR="6094" marT="609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800" b="1" i="0" u="none" strike="noStrike" dirty="0">
                        <a:solidFill>
                          <a:srgbClr val="000000"/>
                        </a:solidFill>
                        <a:effectLst/>
                        <a:latin typeface="+mn-lt"/>
                      </a:endParaRPr>
                    </a:p>
                  </a:txBody>
                  <a:tcPr marL="6094" marR="6094" marT="609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566734"/>
                  </a:ext>
                </a:extLst>
              </a:tr>
              <a:tr h="103124">
                <a:tc>
                  <a:txBody>
                    <a:bodyPr/>
                    <a:lstStyle/>
                    <a:p>
                      <a:pPr algn="l" fontAlgn="b"/>
                      <a:r>
                        <a:rPr lang="en-US" sz="800" u="none" strike="noStrike" dirty="0">
                          <a:effectLst/>
                          <a:latin typeface="+mn-lt"/>
                        </a:rPr>
                        <a:t>00100 - PERSONAL SERVICES AND EMPLOYEE BENEFITS</a:t>
                      </a:r>
                      <a:endParaRPr lang="en-US" sz="800" b="0" i="0" u="none" strike="noStrike" dirty="0">
                        <a:solidFill>
                          <a:srgbClr val="00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$ 5,144,066</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$ 5,105,550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$ 5,301,277</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$ 6,298,229</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$ 6,298,229</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$ 6,298,229</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2235885"/>
                  </a:ext>
                </a:extLst>
              </a:tr>
              <a:tr h="103124">
                <a:tc>
                  <a:txBody>
                    <a:bodyPr/>
                    <a:lstStyle/>
                    <a:p>
                      <a:pPr algn="l" fontAlgn="b"/>
                      <a:r>
                        <a:rPr lang="en-US" sz="800" u="none" strike="noStrike" dirty="0">
                          <a:effectLst/>
                          <a:latin typeface="+mn-lt"/>
                        </a:rPr>
                        <a:t>03900 - ANIMAL IDENTIFICATION PROGRAM</a:t>
                      </a:r>
                      <a:endParaRPr lang="en-US" sz="800" b="0" i="0" u="none" strike="noStrike" dirty="0">
                        <a:solidFill>
                          <a:srgbClr val="00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122,143</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121,528</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126,318</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131,942</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131,942</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131,942</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2671038"/>
                  </a:ext>
                </a:extLst>
              </a:tr>
              <a:tr h="103124">
                <a:tc>
                  <a:txBody>
                    <a:bodyPr/>
                    <a:lstStyle/>
                    <a:p>
                      <a:pPr algn="l" fontAlgn="b"/>
                      <a:r>
                        <a:rPr lang="en-US" sz="800" u="none" strike="noStrike" dirty="0">
                          <a:effectLst/>
                          <a:latin typeface="+mn-lt"/>
                        </a:rPr>
                        <a:t>05500 - STATE FARM MUSEUM</a:t>
                      </a:r>
                      <a:endParaRPr lang="en-US" sz="800" b="0" i="0" u="none" strike="noStrike" dirty="0">
                        <a:solidFill>
                          <a:srgbClr val="00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87,759</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87,759</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87,759</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87,759</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87,759</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87,759</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6782266"/>
                  </a:ext>
                </a:extLst>
              </a:tr>
              <a:tr h="103124">
                <a:tc>
                  <a:txBody>
                    <a:bodyPr/>
                    <a:lstStyle/>
                    <a:p>
                      <a:pPr algn="l" fontAlgn="b"/>
                      <a:r>
                        <a:rPr lang="en-US" sz="800" u="none" strike="noStrike" dirty="0">
                          <a:effectLst/>
                          <a:latin typeface="+mn-lt"/>
                        </a:rPr>
                        <a:t>11900 - GYPSY MOTH PROGRAM</a:t>
                      </a:r>
                      <a:endParaRPr lang="en-US" sz="800" b="0" i="0" u="none" strike="noStrike" dirty="0">
                        <a:solidFill>
                          <a:srgbClr val="00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924,080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917,769</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954,230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1,003,440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1,003,440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1,003,440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5842358"/>
                  </a:ext>
                </a:extLst>
              </a:tr>
              <a:tr h="103124">
                <a:tc>
                  <a:txBody>
                    <a:bodyPr/>
                    <a:lstStyle/>
                    <a:p>
                      <a:pPr algn="l" fontAlgn="b"/>
                      <a:r>
                        <a:rPr lang="en-US" sz="800" u="none" strike="noStrike" dirty="0">
                          <a:effectLst/>
                          <a:latin typeface="+mn-lt"/>
                        </a:rPr>
                        <a:t>12800 - HUNTINGTON FARMERS MARKET </a:t>
                      </a:r>
                      <a:br>
                        <a:rPr lang="en-US" sz="800" u="none" strike="noStrike" dirty="0">
                          <a:effectLst/>
                          <a:latin typeface="+mn-lt"/>
                        </a:rPr>
                      </a:br>
                      <a:r>
                        <a:rPr lang="en-US" sz="800" i="1" u="none" strike="noStrike" dirty="0">
                          <a:solidFill>
                            <a:srgbClr val="FF0000"/>
                          </a:solidFill>
                          <a:effectLst/>
                          <a:latin typeface="+mn-lt"/>
                        </a:rPr>
                        <a:t>(Combined into WV Farmers Markets)</a:t>
                      </a:r>
                      <a:endParaRPr lang="en-US" sz="800" b="0" i="1" u="none" strike="noStrike" dirty="0">
                        <a:solidFill>
                          <a:srgbClr val="FF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37,142</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37,142</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l" fontAlgn="b"/>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l" fontAlgn="b"/>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l" fontAlgn="b"/>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654871944"/>
                  </a:ext>
                </a:extLst>
              </a:tr>
              <a:tr h="103124">
                <a:tc>
                  <a:txBody>
                    <a:bodyPr/>
                    <a:lstStyle/>
                    <a:p>
                      <a:pPr algn="l" fontAlgn="b"/>
                      <a:r>
                        <a:rPr lang="en-US" sz="800" u="none" strike="noStrike" dirty="0">
                          <a:effectLst/>
                          <a:latin typeface="+mn-lt"/>
                        </a:rPr>
                        <a:t>12801 - WV FARMERS MARKETS</a:t>
                      </a:r>
                      <a:endParaRPr lang="en-US" sz="800" b="0" i="0" u="none" strike="noStrike" dirty="0">
                        <a:solidFill>
                          <a:srgbClr val="00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l" fontAlgn="b"/>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r" fontAlgn="b"/>
                      <a:r>
                        <a:rPr lang="en-US" sz="800" u="none" strike="noStrike" dirty="0">
                          <a:effectLst/>
                          <a:latin typeface="+mn-lt"/>
                        </a:rPr>
                        <a:t>150,467</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150,467</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150,467</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150,467</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8580623"/>
                  </a:ext>
                </a:extLst>
              </a:tr>
              <a:tr h="103124">
                <a:tc>
                  <a:txBody>
                    <a:bodyPr/>
                    <a:lstStyle/>
                    <a:p>
                      <a:pPr algn="l" fontAlgn="b"/>
                      <a:r>
                        <a:rPr lang="en-US" sz="800" u="none" strike="noStrike" dirty="0">
                          <a:effectLst/>
                          <a:latin typeface="+mn-lt"/>
                        </a:rPr>
                        <a:t>13000 - CURRENT EXPENSES</a:t>
                      </a:r>
                      <a:endParaRPr lang="en-US" sz="800" b="0" i="0" u="none" strike="noStrike" dirty="0">
                        <a:solidFill>
                          <a:srgbClr val="00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135,155</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135,155</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141,960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848,115</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848,115</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848,115</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7071034"/>
                  </a:ext>
                </a:extLst>
              </a:tr>
              <a:tr h="103124">
                <a:tc>
                  <a:txBody>
                    <a:bodyPr/>
                    <a:lstStyle/>
                    <a:p>
                      <a:pPr algn="l" fontAlgn="b"/>
                      <a:r>
                        <a:rPr lang="en-US" sz="800" u="none" strike="noStrike" dirty="0">
                          <a:effectLst/>
                          <a:latin typeface="+mn-lt"/>
                        </a:rPr>
                        <a:t>13700 - BLACK FLY CONTROL</a:t>
                      </a:r>
                      <a:endParaRPr lang="en-US" sz="800" b="0" i="0" u="none" strike="noStrike" dirty="0">
                        <a:solidFill>
                          <a:srgbClr val="00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450,830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450,434</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453,164</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453,698</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453,698</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453,698</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6297255"/>
                  </a:ext>
                </a:extLst>
              </a:tr>
              <a:tr h="103124">
                <a:tc>
                  <a:txBody>
                    <a:bodyPr/>
                    <a:lstStyle/>
                    <a:p>
                      <a:pPr algn="l" fontAlgn="b"/>
                      <a:r>
                        <a:rPr lang="en-US" sz="800" u="none" strike="noStrike" dirty="0">
                          <a:effectLst/>
                          <a:latin typeface="+mn-lt"/>
                        </a:rPr>
                        <a:t>13701 - HEMP Program </a:t>
                      </a:r>
                      <a:r>
                        <a:rPr lang="en-US" sz="800" i="1" u="none" strike="noStrike" dirty="0">
                          <a:solidFill>
                            <a:srgbClr val="FF0000"/>
                          </a:solidFill>
                          <a:effectLst/>
                          <a:latin typeface="+mn-lt"/>
                        </a:rPr>
                        <a:t>(New – FY21)</a:t>
                      </a:r>
                      <a:endParaRPr lang="en-US" sz="800" b="0" i="1" u="none" strike="noStrike" dirty="0">
                        <a:solidFill>
                          <a:srgbClr val="FF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l" fontAlgn="b"/>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l" fontAlgn="b"/>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l" fontAlgn="b"/>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r" fontAlgn="b"/>
                      <a:r>
                        <a:rPr lang="en-US" sz="800" u="none" strike="noStrike" dirty="0">
                          <a:effectLst/>
                          <a:latin typeface="+mn-lt"/>
                        </a:rPr>
                        <a:t>350,000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350,000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7651992"/>
                  </a:ext>
                </a:extLst>
              </a:tr>
              <a:tr h="103124">
                <a:tc>
                  <a:txBody>
                    <a:bodyPr/>
                    <a:lstStyle/>
                    <a:p>
                      <a:pPr algn="l" fontAlgn="b"/>
                      <a:r>
                        <a:rPr lang="en-US" sz="800" u="none" strike="noStrike" dirty="0">
                          <a:effectLst/>
                          <a:latin typeface="+mn-lt"/>
                        </a:rPr>
                        <a:t>36300 - DONATED FOODS PROGRAM</a:t>
                      </a:r>
                      <a:endParaRPr lang="en-US" sz="800" b="0" i="0" u="none" strike="noStrike" dirty="0">
                        <a:solidFill>
                          <a:srgbClr val="00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45,000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45,000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45,000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45,000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45,000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45,000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3141748"/>
                  </a:ext>
                </a:extLst>
              </a:tr>
              <a:tr h="103124">
                <a:tc>
                  <a:txBody>
                    <a:bodyPr/>
                    <a:lstStyle/>
                    <a:p>
                      <a:pPr algn="l" fontAlgn="b"/>
                      <a:r>
                        <a:rPr lang="en-US" sz="800" u="none" strike="noStrike" dirty="0">
                          <a:effectLst/>
                          <a:latin typeface="+mn-lt"/>
                        </a:rPr>
                        <a:t>36301 - VETERANS TO AGRICULTURE PROGRAM </a:t>
                      </a:r>
                      <a:r>
                        <a:rPr lang="en-US" sz="800" i="1" u="none" strike="noStrike" dirty="0">
                          <a:solidFill>
                            <a:srgbClr val="FF0000"/>
                          </a:solidFill>
                          <a:effectLst/>
                          <a:latin typeface="+mn-lt"/>
                        </a:rPr>
                        <a:t>(New – FY19)</a:t>
                      </a:r>
                      <a:endParaRPr lang="en-US" sz="800" b="0" i="1" u="none" strike="noStrike" dirty="0">
                        <a:solidFill>
                          <a:srgbClr val="FF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l" fontAlgn="b"/>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r" fontAlgn="b"/>
                      <a:r>
                        <a:rPr lang="en-US" sz="800" u="none" strike="noStrike" dirty="0">
                          <a:effectLst/>
                          <a:latin typeface="+mn-lt"/>
                        </a:rPr>
                        <a:t>250,000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255,624</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255,624</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255,624</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3744235"/>
                  </a:ext>
                </a:extLst>
              </a:tr>
              <a:tr h="103124">
                <a:tc>
                  <a:txBody>
                    <a:bodyPr/>
                    <a:lstStyle/>
                    <a:p>
                      <a:pPr algn="l" fontAlgn="b"/>
                      <a:r>
                        <a:rPr lang="en-US" sz="800" u="none" strike="noStrike" dirty="0">
                          <a:effectLst/>
                          <a:latin typeface="+mn-lt"/>
                        </a:rPr>
                        <a:t>47000 - PREDATOR CONTROL</a:t>
                      </a:r>
                      <a:endParaRPr lang="en-US" sz="800" b="0" i="0" u="none" strike="noStrike" dirty="0">
                        <a:solidFill>
                          <a:srgbClr val="00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176,400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176,400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176,400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176,400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176,400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176,400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8377138"/>
                  </a:ext>
                </a:extLst>
              </a:tr>
              <a:tr h="10312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u="none" strike="noStrike" dirty="0">
                          <a:effectLst/>
                          <a:latin typeface="+mn-lt"/>
                        </a:rPr>
                        <a:t>50100 - LOGAN FARMERS MARKET </a:t>
                      </a:r>
                      <a:br>
                        <a:rPr lang="en-US" sz="800" u="none" strike="noStrike" dirty="0">
                          <a:effectLst/>
                          <a:latin typeface="+mn-lt"/>
                        </a:rPr>
                      </a:br>
                      <a:r>
                        <a:rPr lang="en-US" sz="800" i="1" u="none" strike="noStrike" dirty="0">
                          <a:solidFill>
                            <a:srgbClr val="FF0000"/>
                          </a:solidFill>
                          <a:effectLst/>
                          <a:latin typeface="+mn-lt"/>
                        </a:rPr>
                        <a:t>(Combined into WV Farmers Markets)</a:t>
                      </a:r>
                      <a:endParaRPr lang="en-US" sz="800" b="0" i="1" u="none" strike="noStrike" dirty="0">
                        <a:solidFill>
                          <a:srgbClr val="FF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41,277</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40,988</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l" fontAlgn="b"/>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l" fontAlgn="b"/>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l" fontAlgn="b"/>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288851183"/>
                  </a:ext>
                </a:extLst>
              </a:tr>
              <a:tr h="103124">
                <a:tc>
                  <a:txBody>
                    <a:bodyPr/>
                    <a:lstStyle/>
                    <a:p>
                      <a:pPr algn="l" fontAlgn="b"/>
                      <a:r>
                        <a:rPr lang="en-US" sz="800" u="none" strike="noStrike" dirty="0">
                          <a:effectLst/>
                          <a:latin typeface="+mn-lt"/>
                        </a:rPr>
                        <a:t>69100 - BEE RESEARCH</a:t>
                      </a:r>
                      <a:endParaRPr lang="en-US" sz="800" b="0" i="0" u="none" strike="noStrike" dirty="0">
                        <a:solidFill>
                          <a:srgbClr val="00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65,892</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65,470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67,822</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70,634</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70,634</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70,634</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0786511"/>
                  </a:ext>
                </a:extLst>
              </a:tr>
              <a:tr h="10312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u="none" strike="noStrike" dirty="0">
                          <a:effectLst/>
                          <a:latin typeface="+mn-lt"/>
                        </a:rPr>
                        <a:t>74600 - CHARLESTON FARMERS MARKET </a:t>
                      </a:r>
                      <a:br>
                        <a:rPr lang="en-US" sz="800" u="none" strike="noStrike" dirty="0">
                          <a:effectLst/>
                          <a:latin typeface="+mn-lt"/>
                        </a:rPr>
                      </a:br>
                      <a:r>
                        <a:rPr lang="en-US" sz="800" i="1" u="none" strike="noStrike" dirty="0">
                          <a:solidFill>
                            <a:srgbClr val="FF0000"/>
                          </a:solidFill>
                          <a:effectLst/>
                          <a:latin typeface="+mn-lt"/>
                        </a:rPr>
                        <a:t>(Combined into WV Farmers Markets)</a:t>
                      </a:r>
                      <a:endParaRPr lang="en-US" sz="800" b="0" i="1" u="none" strike="noStrike" dirty="0">
                        <a:solidFill>
                          <a:srgbClr val="FF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71,429</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71,429</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l" fontAlgn="b"/>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l" fontAlgn="b"/>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l" fontAlgn="b"/>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2092615458"/>
                  </a:ext>
                </a:extLst>
              </a:tr>
              <a:tr h="103124">
                <a:tc>
                  <a:txBody>
                    <a:bodyPr/>
                    <a:lstStyle/>
                    <a:p>
                      <a:pPr algn="l" fontAlgn="b"/>
                      <a:r>
                        <a:rPr lang="en-US" sz="800" u="none" strike="noStrike" dirty="0">
                          <a:effectLst/>
                          <a:latin typeface="+mn-lt"/>
                        </a:rPr>
                        <a:t>78500 - MICROBIOLOGY PROGRAM</a:t>
                      </a:r>
                      <a:endParaRPr lang="en-US" sz="800" b="0" i="0" u="none" strike="noStrike" dirty="0">
                        <a:solidFill>
                          <a:srgbClr val="00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97,454</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97,126</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97,016</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99,828</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99,828</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99,828</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7912666"/>
                  </a:ext>
                </a:extLst>
              </a:tr>
              <a:tr h="103124">
                <a:tc>
                  <a:txBody>
                    <a:bodyPr/>
                    <a:lstStyle/>
                    <a:p>
                      <a:pPr algn="l" fontAlgn="b"/>
                      <a:r>
                        <a:rPr lang="en-US" sz="800" u="none" strike="noStrike" dirty="0">
                          <a:effectLst/>
                          <a:latin typeface="+mn-lt"/>
                        </a:rPr>
                        <a:t>78600 - MOOREFIELD AGRICULTURE CENTER</a:t>
                      </a:r>
                      <a:endParaRPr lang="en-US" sz="800" b="0" i="0" u="none" strike="noStrike" dirty="0">
                        <a:solidFill>
                          <a:srgbClr val="00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912,312</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905,605</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933,624</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975,284</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975,284</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975,284</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8185017"/>
                  </a:ext>
                </a:extLst>
              </a:tr>
              <a:tr h="103124">
                <a:tc>
                  <a:txBody>
                    <a:bodyPr/>
                    <a:lstStyle/>
                    <a:p>
                      <a:pPr algn="l" fontAlgn="b"/>
                      <a:r>
                        <a:rPr lang="en-US" sz="800" u="none" strike="noStrike" dirty="0">
                          <a:effectLst/>
                          <a:latin typeface="+mn-lt"/>
                        </a:rPr>
                        <a:t>83000 - CHESAPEAKE BAY WATERSHED</a:t>
                      </a:r>
                      <a:endParaRPr lang="en-US" sz="800" b="0" i="0" u="none" strike="noStrike" dirty="0">
                        <a:solidFill>
                          <a:srgbClr val="00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102,700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102,023</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106,803</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112,427</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112,427</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112,427</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7100469"/>
                  </a:ext>
                </a:extLst>
              </a:tr>
              <a:tr h="103124">
                <a:tc>
                  <a:txBody>
                    <a:bodyPr/>
                    <a:lstStyle/>
                    <a:p>
                      <a:pPr algn="l" fontAlgn="b"/>
                      <a:r>
                        <a:rPr lang="en-US" sz="800" u="none" strike="noStrike" dirty="0">
                          <a:effectLst/>
                          <a:latin typeface="+mn-lt"/>
                        </a:rPr>
                        <a:t>84300 - LIVESTOCK CARE STANDARDS BOARD</a:t>
                      </a:r>
                      <a:endParaRPr lang="en-US" sz="800" b="0" i="0" u="none" strike="noStrike" dirty="0">
                        <a:solidFill>
                          <a:srgbClr val="00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8,820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8,820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8,820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8,820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8,820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8,820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687006"/>
                  </a:ext>
                </a:extLst>
              </a:tr>
              <a:tr h="103124">
                <a:tc>
                  <a:txBody>
                    <a:bodyPr/>
                    <a:lstStyle/>
                    <a:p>
                      <a:pPr algn="l" fontAlgn="b"/>
                      <a:r>
                        <a:rPr lang="en-US" sz="800" u="none" strike="noStrike" dirty="0">
                          <a:effectLst/>
                          <a:latin typeface="+mn-lt"/>
                        </a:rPr>
                        <a:t>91300 - BRIM PREMIUM</a:t>
                      </a:r>
                      <a:endParaRPr lang="en-US" sz="800" b="0" i="0" u="none" strike="noStrike" dirty="0">
                        <a:solidFill>
                          <a:srgbClr val="00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120,202</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129,818</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138,905</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138,905</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138,905</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138,905</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612920"/>
                  </a:ext>
                </a:extLst>
              </a:tr>
              <a:tr h="103124">
                <a:tc>
                  <a:txBody>
                    <a:bodyPr/>
                    <a:lstStyle/>
                    <a:p>
                      <a:pPr algn="l" fontAlgn="b"/>
                      <a:r>
                        <a:rPr lang="en-US" sz="800" u="none" strike="noStrike" dirty="0">
                          <a:effectLst/>
                          <a:latin typeface="+mn-lt"/>
                        </a:rPr>
                        <a:t>94101 - STATE FFA-FHA CAMP AND CONFERENCE CENTER </a:t>
                      </a:r>
                      <a:r>
                        <a:rPr lang="en-US" sz="800" i="1" u="none" strike="noStrike" dirty="0">
                          <a:solidFill>
                            <a:srgbClr val="FF0000"/>
                          </a:solidFill>
                          <a:effectLst/>
                          <a:latin typeface="+mn-lt"/>
                        </a:rPr>
                        <a:t>(New – FY17)</a:t>
                      </a:r>
                      <a:endParaRPr lang="en-US" sz="800" b="0" i="1" u="none" strike="noStrike" dirty="0">
                        <a:solidFill>
                          <a:srgbClr val="FF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588,000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586,215</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613,246</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638,554</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738,554</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738,554</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0452964"/>
                  </a:ext>
                </a:extLst>
              </a:tr>
              <a:tr h="103124">
                <a:tc>
                  <a:txBody>
                    <a:bodyPr/>
                    <a:lstStyle/>
                    <a:p>
                      <a:pPr algn="l" fontAlgn="b"/>
                      <a:r>
                        <a:rPr lang="en-US" sz="800" u="none" strike="noStrike" dirty="0">
                          <a:effectLst/>
                          <a:latin typeface="+mn-lt"/>
                        </a:rPr>
                        <a:t>94200 - THREAT PREPAREDNESS</a:t>
                      </a:r>
                      <a:endParaRPr lang="en-US" sz="800" b="0" i="0" u="none" strike="noStrike" dirty="0">
                        <a:solidFill>
                          <a:srgbClr val="00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69,524</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68,987</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70,731</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73,122</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73,122</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73,122</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4650911"/>
                  </a:ext>
                </a:extLst>
              </a:tr>
              <a:tr h="103124">
                <a:tc>
                  <a:txBody>
                    <a:bodyPr/>
                    <a:lstStyle/>
                    <a:p>
                      <a:pPr algn="l" fontAlgn="b"/>
                      <a:r>
                        <a:rPr lang="en-US" sz="800" u="none" strike="noStrike" dirty="0">
                          <a:effectLst/>
                          <a:latin typeface="+mn-lt"/>
                        </a:rPr>
                        <a:t>96900 - WV FOOD BANKS</a:t>
                      </a:r>
                      <a:endParaRPr lang="en-US" sz="800" b="0" i="0" u="none" strike="noStrike" dirty="0">
                        <a:solidFill>
                          <a:srgbClr val="00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126,000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126,000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426,000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126,000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426,000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426,000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6343148"/>
                  </a:ext>
                </a:extLst>
              </a:tr>
              <a:tr h="103124">
                <a:tc>
                  <a:txBody>
                    <a:bodyPr/>
                    <a:lstStyle/>
                    <a:p>
                      <a:pPr algn="l" fontAlgn="b"/>
                      <a:r>
                        <a:rPr lang="en-US" sz="800" u="none" strike="noStrike" dirty="0">
                          <a:effectLst/>
                          <a:latin typeface="+mn-lt"/>
                        </a:rPr>
                        <a:t>97000 - SENIOR'S FARMERS' MARKET NUTRITION COUPON PROGRAM</a:t>
                      </a:r>
                      <a:endParaRPr lang="en-US" sz="800" b="0" i="0" u="none" strike="noStrike" dirty="0">
                        <a:solidFill>
                          <a:srgbClr val="00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55,923</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55,840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55,835</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55,835</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55,835</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55,835</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6928945"/>
                  </a:ext>
                </a:extLst>
              </a:tr>
              <a:tr h="103124">
                <a:tc>
                  <a:txBody>
                    <a:bodyPr/>
                    <a:lstStyle/>
                    <a:p>
                      <a:pPr lvl="1" algn="l" fontAlgn="b"/>
                      <a:r>
                        <a:rPr lang="en-US" sz="800" u="none" strike="noStrike" dirty="0">
                          <a:effectLst/>
                          <a:latin typeface="+mn-lt"/>
                        </a:rPr>
                        <a:t>0131 Total</a:t>
                      </a:r>
                      <a:endParaRPr lang="en-US" sz="800" b="1" i="0" u="none" strike="noStrike" dirty="0">
                        <a:solidFill>
                          <a:srgbClr val="000000"/>
                        </a:solidFill>
                        <a:effectLst/>
                        <a:latin typeface="+mn-lt"/>
                      </a:endParaRPr>
                    </a:p>
                  </a:txBody>
                  <a:tcPr marL="6094" marR="6094" marT="6094" marB="0" anchor="b">
                    <a:lnT w="12700" cap="flat" cmpd="sng" algn="ctr">
                      <a:solidFill>
                        <a:schemeClr val="tx1"/>
                      </a:solidFill>
                      <a:prstDash val="solid"/>
                      <a:round/>
                      <a:headEnd type="none" w="med" len="med"/>
                      <a:tailEnd type="none" w="med" len="med"/>
                    </a:lnT>
                  </a:tcPr>
                </a:tc>
                <a:tc>
                  <a:txBody>
                    <a:bodyPr/>
                    <a:lstStyle/>
                    <a:p>
                      <a:pPr algn="r" fontAlgn="b"/>
                      <a:r>
                        <a:rPr lang="en-US" sz="800" u="none" strike="noStrike" dirty="0">
                          <a:effectLst/>
                          <a:latin typeface="+mn-lt"/>
                        </a:rPr>
                        <a:t>9,382,108</a:t>
                      </a:r>
                      <a:endParaRPr lang="en-US" sz="800" b="1" i="0" u="none" strike="noStrike" dirty="0">
                        <a:solidFill>
                          <a:srgbClr val="000000"/>
                        </a:solidFill>
                        <a:effectLst/>
                        <a:latin typeface="+mn-lt"/>
                      </a:endParaRPr>
                    </a:p>
                  </a:txBody>
                  <a:tcPr marL="6094" marT="6094" marB="0" anchor="b">
                    <a:lnT w="12700" cap="flat" cmpd="sng" algn="ctr">
                      <a:solidFill>
                        <a:schemeClr val="tx1"/>
                      </a:solidFill>
                      <a:prstDash val="solid"/>
                      <a:round/>
                      <a:headEnd type="none" w="med" len="med"/>
                      <a:tailEnd type="none" w="med" len="med"/>
                    </a:lnT>
                  </a:tcPr>
                </a:tc>
                <a:tc>
                  <a:txBody>
                    <a:bodyPr/>
                    <a:lstStyle/>
                    <a:p>
                      <a:pPr algn="r" fontAlgn="b"/>
                      <a:r>
                        <a:rPr lang="en-US" sz="800" u="none" strike="noStrike" dirty="0">
                          <a:effectLst/>
                          <a:latin typeface="+mn-lt"/>
                        </a:rPr>
                        <a:t>9,335,058</a:t>
                      </a:r>
                      <a:endParaRPr lang="en-US" sz="800" b="1" i="0" u="none" strike="noStrike" dirty="0">
                        <a:solidFill>
                          <a:srgbClr val="000000"/>
                        </a:solidFill>
                        <a:effectLst/>
                        <a:latin typeface="+mn-lt"/>
                      </a:endParaRPr>
                    </a:p>
                  </a:txBody>
                  <a:tcPr marL="6094" marT="6094" marB="0" anchor="b">
                    <a:lnT w="12700" cap="flat" cmpd="sng" algn="ctr">
                      <a:solidFill>
                        <a:schemeClr val="tx1"/>
                      </a:solidFill>
                      <a:prstDash val="solid"/>
                      <a:round/>
                      <a:headEnd type="none" w="med" len="med"/>
                      <a:tailEnd type="none" w="med" len="med"/>
                    </a:lnT>
                  </a:tcPr>
                </a:tc>
                <a:tc>
                  <a:txBody>
                    <a:bodyPr/>
                    <a:lstStyle/>
                    <a:p>
                      <a:pPr algn="r" fontAlgn="b"/>
                      <a:r>
                        <a:rPr lang="en-US" sz="800" u="none" strike="noStrike" dirty="0">
                          <a:effectLst/>
                          <a:latin typeface="+mn-lt"/>
                        </a:rPr>
                        <a:t>10,205,377</a:t>
                      </a:r>
                      <a:endParaRPr lang="en-US" sz="800" b="1" i="0" u="none" strike="noStrike" dirty="0">
                        <a:solidFill>
                          <a:srgbClr val="000000"/>
                        </a:solidFill>
                        <a:effectLst/>
                        <a:latin typeface="+mn-lt"/>
                      </a:endParaRPr>
                    </a:p>
                  </a:txBody>
                  <a:tcPr marL="6094" marT="6094" marB="0" anchor="b">
                    <a:lnT w="12700" cap="flat" cmpd="sng" algn="ctr">
                      <a:solidFill>
                        <a:schemeClr val="tx1"/>
                      </a:solidFill>
                      <a:prstDash val="solid"/>
                      <a:round/>
                      <a:headEnd type="none" w="med" len="med"/>
                      <a:tailEnd type="none" w="med" len="med"/>
                    </a:lnT>
                  </a:tcPr>
                </a:tc>
                <a:tc>
                  <a:txBody>
                    <a:bodyPr/>
                    <a:lstStyle/>
                    <a:p>
                      <a:pPr algn="r" fontAlgn="b"/>
                      <a:r>
                        <a:rPr lang="en-US" sz="800" u="none" strike="noStrike" dirty="0">
                          <a:effectLst/>
                          <a:latin typeface="+mn-lt"/>
                        </a:rPr>
                        <a:t>11,750,083</a:t>
                      </a:r>
                      <a:endParaRPr lang="en-US" sz="800" b="1" i="0" u="none" strike="noStrike" dirty="0">
                        <a:solidFill>
                          <a:srgbClr val="000000"/>
                        </a:solidFill>
                        <a:effectLst/>
                        <a:latin typeface="+mn-lt"/>
                      </a:endParaRPr>
                    </a:p>
                  </a:txBody>
                  <a:tcPr marL="6094" marT="6094" marB="0" anchor="b">
                    <a:lnT w="12700" cap="flat" cmpd="sng" algn="ctr">
                      <a:solidFill>
                        <a:schemeClr val="tx1"/>
                      </a:solidFill>
                      <a:prstDash val="solid"/>
                      <a:round/>
                      <a:headEnd type="none" w="med" len="med"/>
                      <a:tailEnd type="none" w="med" len="med"/>
                    </a:lnT>
                  </a:tcPr>
                </a:tc>
                <a:tc>
                  <a:txBody>
                    <a:bodyPr/>
                    <a:lstStyle/>
                    <a:p>
                      <a:pPr algn="r" fontAlgn="b"/>
                      <a:r>
                        <a:rPr lang="en-US" sz="800" u="none" strike="noStrike" dirty="0">
                          <a:effectLst/>
                          <a:latin typeface="+mn-lt"/>
                        </a:rPr>
                        <a:t>12,500,083</a:t>
                      </a:r>
                      <a:endParaRPr lang="en-US" sz="800" b="1" i="0" u="none" strike="noStrike" dirty="0">
                        <a:solidFill>
                          <a:srgbClr val="000000"/>
                        </a:solidFill>
                        <a:effectLst/>
                        <a:latin typeface="+mn-lt"/>
                      </a:endParaRPr>
                    </a:p>
                  </a:txBody>
                  <a:tcPr marL="6094" marT="6094" marB="0" anchor="b">
                    <a:lnT w="12700" cap="flat" cmpd="sng" algn="ctr">
                      <a:solidFill>
                        <a:schemeClr val="tx1"/>
                      </a:solidFill>
                      <a:prstDash val="solid"/>
                      <a:round/>
                      <a:headEnd type="none" w="med" len="med"/>
                      <a:tailEnd type="none" w="med" len="med"/>
                    </a:lnT>
                  </a:tcPr>
                </a:tc>
                <a:tc>
                  <a:txBody>
                    <a:bodyPr/>
                    <a:lstStyle/>
                    <a:p>
                      <a:pPr algn="r" fontAlgn="b"/>
                      <a:r>
                        <a:rPr lang="en-US" sz="800" u="none" strike="noStrike" dirty="0">
                          <a:effectLst/>
                          <a:latin typeface="+mn-lt"/>
                        </a:rPr>
                        <a:t>12,500,083</a:t>
                      </a:r>
                      <a:endParaRPr lang="en-US" sz="800" b="1" i="0" u="none" strike="noStrike" dirty="0">
                        <a:solidFill>
                          <a:srgbClr val="000000"/>
                        </a:solidFill>
                        <a:effectLst/>
                        <a:latin typeface="+mn-lt"/>
                      </a:endParaRPr>
                    </a:p>
                  </a:txBody>
                  <a:tcPr marL="6094" marT="6094"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2361271"/>
                  </a:ext>
                </a:extLst>
              </a:tr>
              <a:tr h="103124">
                <a:tc>
                  <a:txBody>
                    <a:bodyPr/>
                    <a:lstStyle/>
                    <a:p>
                      <a:pPr algn="l" fontAlgn="b"/>
                      <a:r>
                        <a:rPr lang="en-US" sz="800" b="1" u="none" strike="noStrike" dirty="0">
                          <a:effectLst/>
                          <a:latin typeface="+mn-lt"/>
                        </a:rPr>
                        <a:t>0135 – MEAT INSPECTION FUND</a:t>
                      </a:r>
                      <a:endParaRPr lang="en-US" sz="800" b="1" i="0" u="none" strike="noStrike" dirty="0">
                        <a:solidFill>
                          <a:srgbClr val="000000"/>
                        </a:solidFill>
                        <a:effectLst/>
                        <a:latin typeface="+mn-lt"/>
                      </a:endParaRPr>
                    </a:p>
                  </a:txBody>
                  <a:tcPr marL="6094" marR="6094" marT="6094" marB="0" anchor="b">
                    <a:lnB w="12700" cap="flat" cmpd="sng" algn="ctr">
                      <a:solidFill>
                        <a:schemeClr val="tx1"/>
                      </a:solidFill>
                      <a:prstDash val="solid"/>
                      <a:round/>
                      <a:headEnd type="none" w="med" len="med"/>
                      <a:tailEnd type="none" w="med" len="med"/>
                    </a:lnB>
                  </a:tcPr>
                </a:tc>
                <a:tc>
                  <a:txBody>
                    <a:bodyPr/>
                    <a:lstStyle/>
                    <a:p>
                      <a:pPr algn="l" fontAlgn="b"/>
                      <a:endParaRPr lang="en-US" sz="800" b="1" i="0" u="none" strike="noStrike" dirty="0">
                        <a:solidFill>
                          <a:srgbClr val="000000"/>
                        </a:solidFill>
                        <a:effectLst/>
                        <a:latin typeface="+mn-lt"/>
                      </a:endParaRPr>
                    </a:p>
                  </a:txBody>
                  <a:tcPr marL="6094" marT="6094" marB="0" anchor="b">
                    <a:lnB w="12700" cap="flat" cmpd="sng" algn="ctr">
                      <a:solidFill>
                        <a:schemeClr val="tx1"/>
                      </a:solidFill>
                      <a:prstDash val="solid"/>
                      <a:round/>
                      <a:headEnd type="none" w="med" len="med"/>
                      <a:tailEnd type="none" w="med" len="med"/>
                    </a:lnB>
                  </a:tcPr>
                </a:tc>
                <a:tc>
                  <a:txBody>
                    <a:bodyPr/>
                    <a:lstStyle/>
                    <a:p>
                      <a:pPr algn="l" fontAlgn="b"/>
                      <a:endParaRPr lang="en-US" sz="800" b="1" i="0" u="none" strike="noStrike" dirty="0">
                        <a:solidFill>
                          <a:srgbClr val="000000"/>
                        </a:solidFill>
                        <a:effectLst/>
                        <a:latin typeface="+mn-lt"/>
                      </a:endParaRPr>
                    </a:p>
                  </a:txBody>
                  <a:tcPr marL="6094" marT="6094" marB="0" anchor="b">
                    <a:lnB w="12700" cap="flat" cmpd="sng" algn="ctr">
                      <a:solidFill>
                        <a:schemeClr val="tx1"/>
                      </a:solidFill>
                      <a:prstDash val="solid"/>
                      <a:round/>
                      <a:headEnd type="none" w="med" len="med"/>
                      <a:tailEnd type="none" w="med" len="med"/>
                    </a:lnB>
                  </a:tcPr>
                </a:tc>
                <a:tc>
                  <a:txBody>
                    <a:bodyPr/>
                    <a:lstStyle/>
                    <a:p>
                      <a:pPr algn="l" fontAlgn="b"/>
                      <a:endParaRPr lang="en-US" sz="800" b="1" i="0" u="none" strike="noStrike" dirty="0">
                        <a:solidFill>
                          <a:srgbClr val="000000"/>
                        </a:solidFill>
                        <a:effectLst/>
                        <a:latin typeface="+mn-lt"/>
                      </a:endParaRPr>
                    </a:p>
                  </a:txBody>
                  <a:tcPr marL="6094" marT="6094" marB="0" anchor="b">
                    <a:lnB w="12700" cap="flat" cmpd="sng" algn="ctr">
                      <a:solidFill>
                        <a:schemeClr val="tx1"/>
                      </a:solidFill>
                      <a:prstDash val="solid"/>
                      <a:round/>
                      <a:headEnd type="none" w="med" len="med"/>
                      <a:tailEnd type="none" w="med" len="med"/>
                    </a:lnB>
                  </a:tcPr>
                </a:tc>
                <a:tc>
                  <a:txBody>
                    <a:bodyPr/>
                    <a:lstStyle/>
                    <a:p>
                      <a:pPr algn="l" fontAlgn="b"/>
                      <a:endParaRPr lang="en-US" sz="800" b="1" i="0" u="none" strike="noStrike" dirty="0">
                        <a:solidFill>
                          <a:srgbClr val="000000"/>
                        </a:solidFill>
                        <a:effectLst/>
                        <a:latin typeface="+mn-lt"/>
                      </a:endParaRPr>
                    </a:p>
                  </a:txBody>
                  <a:tcPr marL="6094" marT="6094" marB="0" anchor="b">
                    <a:lnB w="12700" cap="flat" cmpd="sng" algn="ctr">
                      <a:solidFill>
                        <a:schemeClr val="tx1"/>
                      </a:solidFill>
                      <a:prstDash val="solid"/>
                      <a:round/>
                      <a:headEnd type="none" w="med" len="med"/>
                      <a:tailEnd type="none" w="med" len="med"/>
                    </a:lnB>
                  </a:tcPr>
                </a:tc>
                <a:tc>
                  <a:txBody>
                    <a:bodyPr/>
                    <a:lstStyle/>
                    <a:p>
                      <a:pPr algn="l" fontAlgn="b"/>
                      <a:endParaRPr lang="en-US" sz="800" b="1" i="0" u="none" strike="noStrike" dirty="0">
                        <a:solidFill>
                          <a:srgbClr val="000000"/>
                        </a:solidFill>
                        <a:effectLst/>
                        <a:latin typeface="+mn-lt"/>
                      </a:endParaRPr>
                    </a:p>
                  </a:txBody>
                  <a:tcPr marL="6094" marT="6094" marB="0" anchor="b">
                    <a:lnB w="12700" cap="flat" cmpd="sng" algn="ctr">
                      <a:solidFill>
                        <a:schemeClr val="tx1"/>
                      </a:solidFill>
                      <a:prstDash val="solid"/>
                      <a:round/>
                      <a:headEnd type="none" w="med" len="med"/>
                      <a:tailEnd type="none" w="med" len="med"/>
                    </a:lnB>
                  </a:tcPr>
                </a:tc>
                <a:tc>
                  <a:txBody>
                    <a:bodyPr/>
                    <a:lstStyle/>
                    <a:p>
                      <a:pPr algn="l" fontAlgn="b"/>
                      <a:endParaRPr lang="en-US" sz="800" b="1" i="0" u="none" strike="noStrike" dirty="0">
                        <a:solidFill>
                          <a:srgbClr val="000000"/>
                        </a:solidFill>
                        <a:effectLst/>
                        <a:latin typeface="+mn-lt"/>
                      </a:endParaRPr>
                    </a:p>
                  </a:txBody>
                  <a:tcPr marL="6094" marT="6094"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2533533"/>
                  </a:ext>
                </a:extLst>
              </a:tr>
              <a:tr h="103124">
                <a:tc>
                  <a:txBody>
                    <a:bodyPr/>
                    <a:lstStyle/>
                    <a:p>
                      <a:pPr algn="l" fontAlgn="b"/>
                      <a:r>
                        <a:rPr lang="en-US" sz="800" u="none" strike="noStrike" dirty="0">
                          <a:effectLst/>
                          <a:latin typeface="+mn-lt"/>
                        </a:rPr>
                        <a:t>00100 - PERSONAL SERVICES AND EMPLOYEE BENEFITS</a:t>
                      </a:r>
                      <a:endParaRPr lang="en-US" sz="800" b="0" i="0" u="none" strike="noStrike" dirty="0">
                        <a:solidFill>
                          <a:srgbClr val="00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624,268</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620,127</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640,093</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668,030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668,030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668,030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5873960"/>
                  </a:ext>
                </a:extLst>
              </a:tr>
              <a:tr h="103124">
                <a:tc>
                  <a:txBody>
                    <a:bodyPr/>
                    <a:lstStyle/>
                    <a:p>
                      <a:pPr algn="l" fontAlgn="b"/>
                      <a:r>
                        <a:rPr lang="en-US" sz="800" u="none" strike="noStrike" dirty="0">
                          <a:effectLst/>
                          <a:latin typeface="+mn-lt"/>
                        </a:rPr>
                        <a:t>09900 - UNCLASSIFIED</a:t>
                      </a:r>
                      <a:endParaRPr lang="en-US" sz="800" b="0" i="0" u="none" strike="noStrike" dirty="0">
                        <a:solidFill>
                          <a:srgbClr val="00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7,132</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7,090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7,090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7,090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7,090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7,090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3689525"/>
                  </a:ext>
                </a:extLst>
              </a:tr>
              <a:tr h="103124">
                <a:tc>
                  <a:txBody>
                    <a:bodyPr/>
                    <a:lstStyle/>
                    <a:p>
                      <a:pPr algn="l" fontAlgn="b"/>
                      <a:r>
                        <a:rPr lang="en-US" sz="800" u="none" strike="noStrike" dirty="0">
                          <a:effectLst/>
                          <a:latin typeface="+mn-lt"/>
                        </a:rPr>
                        <a:t>13000 - CURRENT EXPENSES</a:t>
                      </a:r>
                      <a:endParaRPr lang="en-US" sz="800" b="0" i="0" u="none" strike="noStrike" dirty="0">
                        <a:solidFill>
                          <a:srgbClr val="00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81,838</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81,880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82,605</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82,605</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82,605</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82,605</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286197"/>
                  </a:ext>
                </a:extLst>
              </a:tr>
              <a:tr h="103124">
                <a:tc>
                  <a:txBody>
                    <a:bodyPr/>
                    <a:lstStyle/>
                    <a:p>
                      <a:pPr lvl="1" algn="l" fontAlgn="b"/>
                      <a:r>
                        <a:rPr lang="en-US" sz="800" u="none" strike="noStrike" dirty="0">
                          <a:effectLst/>
                          <a:latin typeface="+mn-lt"/>
                        </a:rPr>
                        <a:t>0135 Total</a:t>
                      </a:r>
                      <a:endParaRPr lang="en-US" sz="800" b="1" i="0" u="none" strike="noStrike" dirty="0">
                        <a:solidFill>
                          <a:srgbClr val="000000"/>
                        </a:solidFill>
                        <a:effectLst/>
                        <a:latin typeface="+mn-lt"/>
                      </a:endParaRPr>
                    </a:p>
                  </a:txBody>
                  <a:tcPr marL="6094" marR="6094" marT="6094" marB="0" anchor="b">
                    <a:lnT w="12700" cap="flat" cmpd="sng" algn="ctr">
                      <a:solidFill>
                        <a:schemeClr val="tx1"/>
                      </a:solidFill>
                      <a:prstDash val="solid"/>
                      <a:round/>
                      <a:headEnd type="none" w="med" len="med"/>
                      <a:tailEnd type="none" w="med" len="med"/>
                    </a:lnT>
                  </a:tcPr>
                </a:tc>
                <a:tc>
                  <a:txBody>
                    <a:bodyPr/>
                    <a:lstStyle/>
                    <a:p>
                      <a:pPr algn="r" fontAlgn="b"/>
                      <a:r>
                        <a:rPr lang="en-US" sz="800" u="none" strike="noStrike" dirty="0">
                          <a:effectLst/>
                          <a:latin typeface="+mn-lt"/>
                        </a:rPr>
                        <a:t>713,238</a:t>
                      </a:r>
                      <a:endParaRPr lang="en-US" sz="800" b="1" i="0" u="none" strike="noStrike" dirty="0">
                        <a:solidFill>
                          <a:srgbClr val="000000"/>
                        </a:solidFill>
                        <a:effectLst/>
                        <a:latin typeface="+mn-lt"/>
                      </a:endParaRPr>
                    </a:p>
                  </a:txBody>
                  <a:tcPr marL="6094" marT="6094" marB="0" anchor="b">
                    <a:lnT w="12700" cap="flat" cmpd="sng" algn="ctr">
                      <a:solidFill>
                        <a:schemeClr val="tx1"/>
                      </a:solidFill>
                      <a:prstDash val="solid"/>
                      <a:round/>
                      <a:headEnd type="none" w="med" len="med"/>
                      <a:tailEnd type="none" w="med" len="med"/>
                    </a:lnT>
                  </a:tcPr>
                </a:tc>
                <a:tc>
                  <a:txBody>
                    <a:bodyPr/>
                    <a:lstStyle/>
                    <a:p>
                      <a:pPr algn="r" fontAlgn="b"/>
                      <a:r>
                        <a:rPr lang="en-US" sz="800" u="none" strike="noStrike" dirty="0">
                          <a:effectLst/>
                          <a:latin typeface="+mn-lt"/>
                        </a:rPr>
                        <a:t>709,097</a:t>
                      </a:r>
                      <a:endParaRPr lang="en-US" sz="800" b="1" i="0" u="none" strike="noStrike" dirty="0">
                        <a:solidFill>
                          <a:srgbClr val="000000"/>
                        </a:solidFill>
                        <a:effectLst/>
                        <a:latin typeface="+mn-lt"/>
                      </a:endParaRPr>
                    </a:p>
                  </a:txBody>
                  <a:tcPr marL="6094" marT="6094" marB="0" anchor="b">
                    <a:lnT w="12700" cap="flat" cmpd="sng" algn="ctr">
                      <a:solidFill>
                        <a:schemeClr val="tx1"/>
                      </a:solidFill>
                      <a:prstDash val="solid"/>
                      <a:round/>
                      <a:headEnd type="none" w="med" len="med"/>
                      <a:tailEnd type="none" w="med" len="med"/>
                    </a:lnT>
                  </a:tcPr>
                </a:tc>
                <a:tc>
                  <a:txBody>
                    <a:bodyPr/>
                    <a:lstStyle/>
                    <a:p>
                      <a:pPr algn="r" fontAlgn="b"/>
                      <a:r>
                        <a:rPr lang="en-US" sz="800" u="none" strike="noStrike" dirty="0">
                          <a:effectLst/>
                          <a:latin typeface="+mn-lt"/>
                        </a:rPr>
                        <a:t>729,788</a:t>
                      </a:r>
                      <a:endParaRPr lang="en-US" sz="800" b="1" i="0" u="none" strike="noStrike" dirty="0">
                        <a:solidFill>
                          <a:srgbClr val="000000"/>
                        </a:solidFill>
                        <a:effectLst/>
                        <a:latin typeface="+mn-lt"/>
                      </a:endParaRPr>
                    </a:p>
                  </a:txBody>
                  <a:tcPr marL="6094" marT="6094" marB="0" anchor="b">
                    <a:lnT w="12700" cap="flat" cmpd="sng" algn="ctr">
                      <a:solidFill>
                        <a:schemeClr val="tx1"/>
                      </a:solidFill>
                      <a:prstDash val="solid"/>
                      <a:round/>
                      <a:headEnd type="none" w="med" len="med"/>
                      <a:tailEnd type="none" w="med" len="med"/>
                    </a:lnT>
                  </a:tcPr>
                </a:tc>
                <a:tc>
                  <a:txBody>
                    <a:bodyPr/>
                    <a:lstStyle/>
                    <a:p>
                      <a:pPr algn="r" fontAlgn="b"/>
                      <a:r>
                        <a:rPr lang="en-US" sz="800" u="none" strike="noStrike" dirty="0">
                          <a:effectLst/>
                          <a:latin typeface="+mn-lt"/>
                        </a:rPr>
                        <a:t>757,725</a:t>
                      </a:r>
                      <a:endParaRPr lang="en-US" sz="800" b="1" i="0" u="none" strike="noStrike" dirty="0">
                        <a:solidFill>
                          <a:srgbClr val="000000"/>
                        </a:solidFill>
                        <a:effectLst/>
                        <a:latin typeface="+mn-lt"/>
                      </a:endParaRPr>
                    </a:p>
                  </a:txBody>
                  <a:tcPr marL="6094" marT="6094" marB="0" anchor="b">
                    <a:lnT w="12700" cap="flat" cmpd="sng" algn="ctr">
                      <a:solidFill>
                        <a:schemeClr val="tx1"/>
                      </a:solidFill>
                      <a:prstDash val="solid"/>
                      <a:round/>
                      <a:headEnd type="none" w="med" len="med"/>
                      <a:tailEnd type="none" w="med" len="med"/>
                    </a:lnT>
                  </a:tcPr>
                </a:tc>
                <a:tc>
                  <a:txBody>
                    <a:bodyPr/>
                    <a:lstStyle/>
                    <a:p>
                      <a:pPr algn="r" fontAlgn="b"/>
                      <a:r>
                        <a:rPr lang="en-US" sz="800" u="none" strike="noStrike" dirty="0">
                          <a:effectLst/>
                          <a:latin typeface="+mn-lt"/>
                        </a:rPr>
                        <a:t>757,725</a:t>
                      </a:r>
                      <a:endParaRPr lang="en-US" sz="800" b="1" i="0" u="none" strike="noStrike" dirty="0">
                        <a:solidFill>
                          <a:srgbClr val="000000"/>
                        </a:solidFill>
                        <a:effectLst/>
                        <a:latin typeface="+mn-lt"/>
                      </a:endParaRPr>
                    </a:p>
                  </a:txBody>
                  <a:tcPr marL="6094" marT="6094" marB="0" anchor="b">
                    <a:lnT w="12700" cap="flat" cmpd="sng" algn="ctr">
                      <a:solidFill>
                        <a:schemeClr val="tx1"/>
                      </a:solidFill>
                      <a:prstDash val="solid"/>
                      <a:round/>
                      <a:headEnd type="none" w="med" len="med"/>
                      <a:tailEnd type="none" w="med" len="med"/>
                    </a:lnT>
                  </a:tcPr>
                </a:tc>
                <a:tc>
                  <a:txBody>
                    <a:bodyPr/>
                    <a:lstStyle/>
                    <a:p>
                      <a:pPr algn="r" fontAlgn="b"/>
                      <a:r>
                        <a:rPr lang="en-US" sz="800" u="none" strike="noStrike" dirty="0">
                          <a:effectLst/>
                          <a:latin typeface="+mn-lt"/>
                        </a:rPr>
                        <a:t>757,725</a:t>
                      </a:r>
                      <a:endParaRPr lang="en-US" sz="800" b="1" i="0" u="none" strike="noStrike" dirty="0">
                        <a:solidFill>
                          <a:srgbClr val="000000"/>
                        </a:solidFill>
                        <a:effectLst/>
                        <a:latin typeface="+mn-lt"/>
                      </a:endParaRPr>
                    </a:p>
                  </a:txBody>
                  <a:tcPr marL="6094" marT="6094"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35760772"/>
                  </a:ext>
                </a:extLst>
              </a:tr>
              <a:tr h="103124">
                <a:tc>
                  <a:txBody>
                    <a:bodyPr/>
                    <a:lstStyle/>
                    <a:p>
                      <a:pPr algn="l" fontAlgn="b"/>
                      <a:r>
                        <a:rPr lang="en-US" sz="800" b="1" u="none" strike="noStrike" dirty="0">
                          <a:effectLst/>
                          <a:latin typeface="+mn-lt"/>
                        </a:rPr>
                        <a:t>0136 – AGRICULTURAL AWARDS FUNDS</a:t>
                      </a:r>
                      <a:endParaRPr lang="en-US" sz="800" b="1" i="0" u="none" strike="noStrike" dirty="0">
                        <a:solidFill>
                          <a:srgbClr val="000000"/>
                        </a:solidFill>
                        <a:effectLst/>
                        <a:latin typeface="+mn-lt"/>
                      </a:endParaRPr>
                    </a:p>
                  </a:txBody>
                  <a:tcPr marL="6094" marR="6094" marT="6094" marB="0" anchor="b">
                    <a:lnB w="12700" cap="flat" cmpd="sng" algn="ctr">
                      <a:solidFill>
                        <a:schemeClr val="tx1"/>
                      </a:solidFill>
                      <a:prstDash val="solid"/>
                      <a:round/>
                      <a:headEnd type="none" w="med" len="med"/>
                      <a:tailEnd type="none" w="med" len="med"/>
                    </a:lnB>
                  </a:tcPr>
                </a:tc>
                <a:tc>
                  <a:txBody>
                    <a:bodyPr/>
                    <a:lstStyle/>
                    <a:p>
                      <a:pPr algn="l" fontAlgn="b"/>
                      <a:endParaRPr lang="en-US" sz="800" b="1" i="0" u="none" strike="noStrike" dirty="0">
                        <a:solidFill>
                          <a:srgbClr val="000000"/>
                        </a:solidFill>
                        <a:effectLst/>
                        <a:latin typeface="+mn-lt"/>
                      </a:endParaRPr>
                    </a:p>
                  </a:txBody>
                  <a:tcPr marL="6094" marT="6094" marB="0" anchor="b">
                    <a:lnB w="12700" cap="flat" cmpd="sng" algn="ctr">
                      <a:solidFill>
                        <a:schemeClr val="tx1"/>
                      </a:solidFill>
                      <a:prstDash val="solid"/>
                      <a:round/>
                      <a:headEnd type="none" w="med" len="med"/>
                      <a:tailEnd type="none" w="med" len="med"/>
                    </a:lnB>
                  </a:tcPr>
                </a:tc>
                <a:tc>
                  <a:txBody>
                    <a:bodyPr/>
                    <a:lstStyle/>
                    <a:p>
                      <a:pPr algn="l" fontAlgn="b"/>
                      <a:endParaRPr lang="en-US" sz="800" b="1" i="0" u="none" strike="noStrike" dirty="0">
                        <a:solidFill>
                          <a:srgbClr val="000000"/>
                        </a:solidFill>
                        <a:effectLst/>
                        <a:latin typeface="+mn-lt"/>
                      </a:endParaRPr>
                    </a:p>
                  </a:txBody>
                  <a:tcPr marL="6094" marT="6094" marB="0" anchor="b">
                    <a:lnB w="12700" cap="flat" cmpd="sng" algn="ctr">
                      <a:solidFill>
                        <a:schemeClr val="tx1"/>
                      </a:solidFill>
                      <a:prstDash val="solid"/>
                      <a:round/>
                      <a:headEnd type="none" w="med" len="med"/>
                      <a:tailEnd type="none" w="med" len="med"/>
                    </a:lnB>
                  </a:tcPr>
                </a:tc>
                <a:tc>
                  <a:txBody>
                    <a:bodyPr/>
                    <a:lstStyle/>
                    <a:p>
                      <a:pPr algn="l" fontAlgn="b"/>
                      <a:endParaRPr lang="en-US" sz="800" b="1" i="0" u="none" strike="noStrike" dirty="0">
                        <a:solidFill>
                          <a:srgbClr val="000000"/>
                        </a:solidFill>
                        <a:effectLst/>
                        <a:latin typeface="+mn-lt"/>
                      </a:endParaRPr>
                    </a:p>
                  </a:txBody>
                  <a:tcPr marL="6094" marT="6094" marB="0" anchor="b">
                    <a:lnB w="12700" cap="flat" cmpd="sng" algn="ctr">
                      <a:solidFill>
                        <a:schemeClr val="tx1"/>
                      </a:solidFill>
                      <a:prstDash val="solid"/>
                      <a:round/>
                      <a:headEnd type="none" w="med" len="med"/>
                      <a:tailEnd type="none" w="med" len="med"/>
                    </a:lnB>
                  </a:tcPr>
                </a:tc>
                <a:tc>
                  <a:txBody>
                    <a:bodyPr/>
                    <a:lstStyle/>
                    <a:p>
                      <a:pPr algn="l" fontAlgn="b"/>
                      <a:endParaRPr lang="en-US" sz="800" b="1" i="0" u="none" strike="noStrike" dirty="0">
                        <a:solidFill>
                          <a:srgbClr val="000000"/>
                        </a:solidFill>
                        <a:effectLst/>
                        <a:latin typeface="+mn-lt"/>
                      </a:endParaRPr>
                    </a:p>
                  </a:txBody>
                  <a:tcPr marL="6094" marT="6094" marB="0" anchor="b">
                    <a:lnB w="12700" cap="flat" cmpd="sng" algn="ctr">
                      <a:solidFill>
                        <a:schemeClr val="tx1"/>
                      </a:solidFill>
                      <a:prstDash val="solid"/>
                      <a:round/>
                      <a:headEnd type="none" w="med" len="med"/>
                      <a:tailEnd type="none" w="med" len="med"/>
                    </a:lnB>
                  </a:tcPr>
                </a:tc>
                <a:tc>
                  <a:txBody>
                    <a:bodyPr/>
                    <a:lstStyle/>
                    <a:p>
                      <a:pPr algn="l" fontAlgn="b"/>
                      <a:endParaRPr lang="en-US" sz="800" b="1" i="0" u="none" strike="noStrike" dirty="0">
                        <a:solidFill>
                          <a:srgbClr val="000000"/>
                        </a:solidFill>
                        <a:effectLst/>
                        <a:latin typeface="+mn-lt"/>
                      </a:endParaRPr>
                    </a:p>
                  </a:txBody>
                  <a:tcPr marL="6094" marT="6094" marB="0" anchor="b">
                    <a:lnB w="12700" cap="flat" cmpd="sng" algn="ctr">
                      <a:solidFill>
                        <a:schemeClr val="tx1"/>
                      </a:solidFill>
                      <a:prstDash val="solid"/>
                      <a:round/>
                      <a:headEnd type="none" w="med" len="med"/>
                      <a:tailEnd type="none" w="med" len="med"/>
                    </a:lnB>
                  </a:tcPr>
                </a:tc>
                <a:tc>
                  <a:txBody>
                    <a:bodyPr/>
                    <a:lstStyle/>
                    <a:p>
                      <a:pPr algn="l" fontAlgn="b"/>
                      <a:endParaRPr lang="en-US" sz="800" b="1" i="0" u="none" strike="noStrike" dirty="0">
                        <a:solidFill>
                          <a:srgbClr val="000000"/>
                        </a:solidFill>
                        <a:effectLst/>
                        <a:latin typeface="+mn-lt"/>
                      </a:endParaRPr>
                    </a:p>
                  </a:txBody>
                  <a:tcPr marL="6094" marT="6094"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0046900"/>
                  </a:ext>
                </a:extLst>
              </a:tr>
              <a:tr h="103124">
                <a:tc>
                  <a:txBody>
                    <a:bodyPr/>
                    <a:lstStyle/>
                    <a:p>
                      <a:pPr algn="l" fontAlgn="b"/>
                      <a:r>
                        <a:rPr lang="en-US" sz="800" u="none" strike="noStrike" dirty="0">
                          <a:effectLst/>
                          <a:latin typeface="+mn-lt"/>
                        </a:rPr>
                        <a:t>57700 - PROGRAMS AND AWARDS FOR 4-H CLUBS AND FFA/FHA</a:t>
                      </a:r>
                      <a:endParaRPr lang="en-US" sz="800" b="0" i="0" u="none" strike="noStrike" dirty="0">
                        <a:solidFill>
                          <a:srgbClr val="00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15,000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15,000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15,000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15,000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15,000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15,000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5620821"/>
                  </a:ext>
                </a:extLst>
              </a:tr>
              <a:tr h="103124">
                <a:tc>
                  <a:txBody>
                    <a:bodyPr/>
                    <a:lstStyle/>
                    <a:p>
                      <a:pPr algn="l" fontAlgn="b"/>
                      <a:r>
                        <a:rPr lang="en-US" sz="800" u="none" strike="noStrike" dirty="0">
                          <a:effectLst/>
                          <a:latin typeface="+mn-lt"/>
                        </a:rPr>
                        <a:t>73700 - COMMISSIONER'S AWARDS AND PROGRAMS</a:t>
                      </a:r>
                      <a:endParaRPr lang="en-US" sz="800" b="0" i="0" u="none" strike="noStrike" dirty="0">
                        <a:solidFill>
                          <a:srgbClr val="000000"/>
                        </a:solidFill>
                        <a:effectLst/>
                        <a:latin typeface="+mn-lt"/>
                      </a:endParaRPr>
                    </a:p>
                  </a:txBody>
                  <a:tcPr marL="73132" marR="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39,250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39,250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39,250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39,250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39,250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39,250</a:t>
                      </a:r>
                      <a:endParaRPr lang="en-US" sz="800" b="0" i="0" u="none" strike="noStrike" dirty="0">
                        <a:solidFill>
                          <a:srgbClr val="000000"/>
                        </a:solidFill>
                        <a:effectLst/>
                        <a:latin typeface="+mn-lt"/>
                      </a:endParaRPr>
                    </a:p>
                  </a:txBody>
                  <a:tcPr marL="6094" marT="609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2404639"/>
                  </a:ext>
                </a:extLst>
              </a:tr>
              <a:tr h="103124">
                <a:tc>
                  <a:txBody>
                    <a:bodyPr/>
                    <a:lstStyle/>
                    <a:p>
                      <a:pPr lvl="1" algn="l" fontAlgn="b"/>
                      <a:r>
                        <a:rPr lang="en-US" sz="800" u="none" strike="noStrike" dirty="0">
                          <a:effectLst/>
                          <a:latin typeface="+mn-lt"/>
                        </a:rPr>
                        <a:t>0136 Total</a:t>
                      </a:r>
                      <a:endParaRPr lang="en-US" sz="800" b="1" i="0" u="none" strike="noStrike" dirty="0">
                        <a:solidFill>
                          <a:srgbClr val="000000"/>
                        </a:solidFill>
                        <a:effectLst/>
                        <a:latin typeface="+mn-lt"/>
                      </a:endParaRPr>
                    </a:p>
                  </a:txBody>
                  <a:tcPr marL="6094" marR="6094" marT="6094" marB="0" anchor="b">
                    <a:lnT w="12700" cap="flat" cmpd="sng" algn="ctr">
                      <a:solidFill>
                        <a:schemeClr val="tx1"/>
                      </a:solidFill>
                      <a:prstDash val="solid"/>
                      <a:round/>
                      <a:headEnd type="none" w="med" len="med"/>
                      <a:tailEnd type="none" w="med" len="med"/>
                    </a:lnT>
                  </a:tcPr>
                </a:tc>
                <a:tc>
                  <a:txBody>
                    <a:bodyPr/>
                    <a:lstStyle/>
                    <a:p>
                      <a:pPr algn="r" fontAlgn="b"/>
                      <a:r>
                        <a:rPr lang="en-US" sz="800" u="none" strike="noStrike" dirty="0">
                          <a:effectLst/>
                          <a:latin typeface="+mn-lt"/>
                        </a:rPr>
                        <a:t>54,250</a:t>
                      </a:r>
                      <a:endParaRPr lang="en-US" sz="800" b="1" i="0" u="none" strike="noStrike" dirty="0">
                        <a:solidFill>
                          <a:srgbClr val="000000"/>
                        </a:solidFill>
                        <a:effectLst/>
                        <a:latin typeface="+mn-lt"/>
                      </a:endParaRPr>
                    </a:p>
                  </a:txBody>
                  <a:tcPr marL="6094" marT="609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54,250</a:t>
                      </a:r>
                      <a:endParaRPr lang="en-US" sz="800" b="1" i="0" u="none" strike="noStrike" dirty="0">
                        <a:solidFill>
                          <a:srgbClr val="000000"/>
                        </a:solidFill>
                        <a:effectLst/>
                        <a:latin typeface="+mn-lt"/>
                      </a:endParaRPr>
                    </a:p>
                  </a:txBody>
                  <a:tcPr marL="6094" marT="609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54,250</a:t>
                      </a:r>
                      <a:endParaRPr lang="en-US" sz="800" b="1" i="0" u="none" strike="noStrike" dirty="0">
                        <a:solidFill>
                          <a:srgbClr val="000000"/>
                        </a:solidFill>
                        <a:effectLst/>
                        <a:latin typeface="+mn-lt"/>
                      </a:endParaRPr>
                    </a:p>
                  </a:txBody>
                  <a:tcPr marL="6094" marT="609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54,250</a:t>
                      </a:r>
                      <a:endParaRPr lang="en-US" sz="800" b="1" i="0" u="none" strike="noStrike" dirty="0">
                        <a:solidFill>
                          <a:srgbClr val="000000"/>
                        </a:solidFill>
                        <a:effectLst/>
                        <a:latin typeface="+mn-lt"/>
                      </a:endParaRPr>
                    </a:p>
                  </a:txBody>
                  <a:tcPr marL="6094" marT="609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54,250</a:t>
                      </a:r>
                      <a:endParaRPr lang="en-US" sz="800" b="1" i="0" u="none" strike="noStrike" dirty="0">
                        <a:solidFill>
                          <a:srgbClr val="000000"/>
                        </a:solidFill>
                        <a:effectLst/>
                        <a:latin typeface="+mn-lt"/>
                      </a:endParaRPr>
                    </a:p>
                  </a:txBody>
                  <a:tcPr marL="6094" marT="609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800" u="none" strike="noStrike" dirty="0">
                          <a:effectLst/>
                          <a:latin typeface="+mn-lt"/>
                        </a:rPr>
                        <a:t>54,250</a:t>
                      </a:r>
                      <a:endParaRPr lang="en-US" sz="800" b="1" i="0" u="none" strike="noStrike" dirty="0">
                        <a:solidFill>
                          <a:srgbClr val="000000"/>
                        </a:solidFill>
                        <a:effectLst/>
                        <a:latin typeface="+mn-lt"/>
                      </a:endParaRPr>
                    </a:p>
                  </a:txBody>
                  <a:tcPr marL="6094" marT="609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7266685"/>
                  </a:ext>
                </a:extLst>
              </a:tr>
              <a:tr h="103124">
                <a:tc>
                  <a:txBody>
                    <a:bodyPr/>
                    <a:lstStyle/>
                    <a:p>
                      <a:pPr lvl="2" algn="l" fontAlgn="b"/>
                      <a:r>
                        <a:rPr lang="en-US" sz="800" b="1" u="none" strike="noStrike" dirty="0">
                          <a:effectLst/>
                          <a:latin typeface="+mn-lt"/>
                        </a:rPr>
                        <a:t>Grand Total</a:t>
                      </a:r>
                      <a:endParaRPr lang="en-US" sz="800" b="1" i="0" u="none" strike="noStrike" dirty="0">
                        <a:solidFill>
                          <a:srgbClr val="000000"/>
                        </a:solidFill>
                        <a:effectLst/>
                        <a:latin typeface="+mn-lt"/>
                      </a:endParaRPr>
                    </a:p>
                  </a:txBody>
                  <a:tcPr marL="6094" marR="6094" marT="6094" marB="0" anchor="b"/>
                </a:tc>
                <a:tc>
                  <a:txBody>
                    <a:bodyPr/>
                    <a:lstStyle/>
                    <a:p>
                      <a:pPr algn="r" fontAlgn="b"/>
                      <a:r>
                        <a:rPr lang="en-US" sz="800" b="1" u="none" strike="noStrike" dirty="0">
                          <a:effectLst/>
                          <a:latin typeface="+mn-lt"/>
                        </a:rPr>
                        <a:t>10,149,596</a:t>
                      </a:r>
                      <a:endParaRPr lang="en-US" sz="800" b="1" i="0" u="none" strike="noStrike" dirty="0">
                        <a:solidFill>
                          <a:srgbClr val="000000"/>
                        </a:solidFill>
                        <a:effectLst/>
                        <a:latin typeface="+mn-lt"/>
                      </a:endParaRPr>
                    </a:p>
                  </a:txBody>
                  <a:tcPr marL="6094" marT="6094" marB="0" anchor="b">
                    <a:lnT w="12700" cap="flat" cmpd="sng" algn="ctr">
                      <a:solidFill>
                        <a:schemeClr val="tx1"/>
                      </a:solidFill>
                      <a:prstDash val="solid"/>
                      <a:round/>
                      <a:headEnd type="none" w="med" len="med"/>
                      <a:tailEnd type="none" w="med" len="med"/>
                    </a:lnT>
                  </a:tcPr>
                </a:tc>
                <a:tc>
                  <a:txBody>
                    <a:bodyPr/>
                    <a:lstStyle/>
                    <a:p>
                      <a:pPr algn="r" fontAlgn="b"/>
                      <a:r>
                        <a:rPr lang="en-US" sz="800" b="1" u="none" strike="noStrike" dirty="0">
                          <a:effectLst/>
                          <a:latin typeface="+mn-lt"/>
                        </a:rPr>
                        <a:t>10,098,405</a:t>
                      </a:r>
                      <a:endParaRPr lang="en-US" sz="800" b="1" i="0" u="none" strike="noStrike" dirty="0">
                        <a:solidFill>
                          <a:srgbClr val="000000"/>
                        </a:solidFill>
                        <a:effectLst/>
                        <a:latin typeface="+mn-lt"/>
                      </a:endParaRPr>
                    </a:p>
                  </a:txBody>
                  <a:tcPr marL="6094" marT="6094" marB="0" anchor="b">
                    <a:lnT w="12700" cap="flat" cmpd="sng" algn="ctr">
                      <a:solidFill>
                        <a:schemeClr val="tx1"/>
                      </a:solidFill>
                      <a:prstDash val="solid"/>
                      <a:round/>
                      <a:headEnd type="none" w="med" len="med"/>
                      <a:tailEnd type="none" w="med" len="med"/>
                    </a:lnT>
                  </a:tcPr>
                </a:tc>
                <a:tc>
                  <a:txBody>
                    <a:bodyPr/>
                    <a:lstStyle/>
                    <a:p>
                      <a:pPr algn="r" fontAlgn="b"/>
                      <a:r>
                        <a:rPr lang="en-US" sz="800" b="1" u="none" strike="noStrike" dirty="0">
                          <a:effectLst/>
                          <a:latin typeface="+mn-lt"/>
                        </a:rPr>
                        <a:t>10,989,415</a:t>
                      </a:r>
                      <a:endParaRPr lang="en-US" sz="800" b="1" i="0" u="none" strike="noStrike" dirty="0">
                        <a:solidFill>
                          <a:srgbClr val="000000"/>
                        </a:solidFill>
                        <a:effectLst/>
                        <a:latin typeface="+mn-lt"/>
                      </a:endParaRPr>
                    </a:p>
                  </a:txBody>
                  <a:tcPr marL="6094" marT="6094" marB="0" anchor="b">
                    <a:lnT w="12700" cap="flat" cmpd="sng" algn="ctr">
                      <a:solidFill>
                        <a:schemeClr val="tx1"/>
                      </a:solidFill>
                      <a:prstDash val="solid"/>
                      <a:round/>
                      <a:headEnd type="none" w="med" len="med"/>
                      <a:tailEnd type="none" w="med" len="med"/>
                    </a:lnT>
                  </a:tcPr>
                </a:tc>
                <a:tc>
                  <a:txBody>
                    <a:bodyPr/>
                    <a:lstStyle/>
                    <a:p>
                      <a:pPr algn="r" fontAlgn="b"/>
                      <a:r>
                        <a:rPr lang="en-US" sz="800" b="1" u="none" strike="noStrike" dirty="0">
                          <a:effectLst/>
                          <a:latin typeface="+mn-lt"/>
                        </a:rPr>
                        <a:t>12,562,058</a:t>
                      </a:r>
                      <a:endParaRPr lang="en-US" sz="800" b="1" i="0" u="none" strike="noStrike" dirty="0">
                        <a:solidFill>
                          <a:srgbClr val="000000"/>
                        </a:solidFill>
                        <a:effectLst/>
                        <a:latin typeface="+mn-lt"/>
                      </a:endParaRPr>
                    </a:p>
                  </a:txBody>
                  <a:tcPr marL="6094" marT="6094" marB="0" anchor="b">
                    <a:lnT w="12700" cap="flat" cmpd="sng" algn="ctr">
                      <a:solidFill>
                        <a:schemeClr val="tx1"/>
                      </a:solidFill>
                      <a:prstDash val="solid"/>
                      <a:round/>
                      <a:headEnd type="none" w="med" len="med"/>
                      <a:tailEnd type="none" w="med" len="med"/>
                    </a:lnT>
                  </a:tcPr>
                </a:tc>
                <a:tc>
                  <a:txBody>
                    <a:bodyPr/>
                    <a:lstStyle/>
                    <a:p>
                      <a:pPr algn="r" fontAlgn="b"/>
                      <a:r>
                        <a:rPr lang="en-US" sz="800" b="1" u="none" strike="noStrike" dirty="0">
                          <a:effectLst/>
                          <a:latin typeface="+mn-lt"/>
                        </a:rPr>
                        <a:t>13,312,058</a:t>
                      </a:r>
                      <a:endParaRPr lang="en-US" sz="800" b="1" i="0" u="none" strike="noStrike" dirty="0">
                        <a:solidFill>
                          <a:srgbClr val="000000"/>
                        </a:solidFill>
                        <a:effectLst/>
                        <a:latin typeface="+mn-lt"/>
                      </a:endParaRPr>
                    </a:p>
                  </a:txBody>
                  <a:tcPr marL="6094" marT="6094" marB="0" anchor="b">
                    <a:lnT w="12700" cap="flat" cmpd="sng" algn="ctr">
                      <a:solidFill>
                        <a:schemeClr val="tx1"/>
                      </a:solidFill>
                      <a:prstDash val="solid"/>
                      <a:round/>
                      <a:headEnd type="none" w="med" len="med"/>
                      <a:tailEnd type="none" w="med" len="med"/>
                    </a:lnT>
                  </a:tcPr>
                </a:tc>
                <a:tc>
                  <a:txBody>
                    <a:bodyPr/>
                    <a:lstStyle/>
                    <a:p>
                      <a:pPr algn="r" fontAlgn="b"/>
                      <a:r>
                        <a:rPr lang="en-US" sz="800" b="1" u="none" strike="noStrike" dirty="0">
                          <a:effectLst/>
                          <a:latin typeface="+mn-lt"/>
                        </a:rPr>
                        <a:t>13,312,058</a:t>
                      </a:r>
                      <a:endParaRPr lang="en-US" sz="800" b="1" i="0" u="none" strike="noStrike" dirty="0">
                        <a:solidFill>
                          <a:srgbClr val="000000"/>
                        </a:solidFill>
                        <a:effectLst/>
                        <a:latin typeface="+mn-lt"/>
                      </a:endParaRPr>
                    </a:p>
                  </a:txBody>
                  <a:tcPr marL="6094" marT="6094"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383536483"/>
                  </a:ext>
                </a:extLst>
              </a:tr>
            </a:tbl>
          </a:graphicData>
        </a:graphic>
      </p:graphicFrame>
    </p:spTree>
    <p:extLst>
      <p:ext uri="{BB962C8B-B14F-4D97-AF65-F5344CB8AC3E}">
        <p14:creationId xmlns:p14="http://schemas.microsoft.com/office/powerpoint/2010/main" val="3192655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down)">
                                      <p:cBhvr>
                                        <p:cTn id="7" dur="500"/>
                                        <p:tgtEl>
                                          <p:spTgt spid="45"/>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barn(outVertical)">
                                      <p:cBhvr>
                                        <p:cTn id="10"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3D9D2-31EB-464C-A30F-0364A9C497E4}"/>
              </a:ext>
            </a:extLst>
          </p:cNvPr>
          <p:cNvSpPr>
            <a:spLocks noGrp="1"/>
          </p:cNvSpPr>
          <p:nvPr>
            <p:ph type="ctrTitle"/>
          </p:nvPr>
        </p:nvSpPr>
        <p:spPr>
          <a:xfrm>
            <a:off x="319597" y="471045"/>
            <a:ext cx="8613298" cy="944562"/>
          </a:xfrm>
        </p:spPr>
        <p:txBody>
          <a:bodyPr/>
          <a:lstStyle/>
          <a:p>
            <a:r>
              <a:rPr lang="en-US" sz="4800" dirty="0">
                <a:solidFill>
                  <a:srgbClr val="273C8D"/>
                </a:solidFill>
                <a:latin typeface="Times New Roman"/>
                <a:cs typeface="Times New Roman"/>
              </a:rPr>
              <a:t>Recent Agency Improvements</a:t>
            </a:r>
            <a:endParaRPr lang="en-US" dirty="0"/>
          </a:p>
        </p:txBody>
      </p:sp>
      <p:sp>
        <p:nvSpPr>
          <p:cNvPr id="8" name="Rectangle 7">
            <a:extLst>
              <a:ext uri="{FF2B5EF4-FFF2-40B4-BE49-F238E27FC236}">
                <a16:creationId xmlns:a16="http://schemas.microsoft.com/office/drawing/2014/main" id="{CE2DB866-AE57-49DB-B29A-973DC79A1755}"/>
              </a:ext>
            </a:extLst>
          </p:cNvPr>
          <p:cNvSpPr/>
          <p:nvPr/>
        </p:nvSpPr>
        <p:spPr>
          <a:xfrm>
            <a:off x="388750" y="2314576"/>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1" name="Rectangle 30">
            <a:extLst>
              <a:ext uri="{FF2B5EF4-FFF2-40B4-BE49-F238E27FC236}">
                <a16:creationId xmlns:a16="http://schemas.microsoft.com/office/drawing/2014/main" id="{8F59C84D-C469-4C3A-835C-34C57DB953A8}"/>
              </a:ext>
            </a:extLst>
          </p:cNvPr>
          <p:cNvSpPr/>
          <p:nvPr/>
        </p:nvSpPr>
        <p:spPr>
          <a:xfrm>
            <a:off x="558276" y="2467963"/>
            <a:ext cx="2141351" cy="2554545"/>
          </a:xfrm>
          <a:prstGeom prst="rect">
            <a:avLst/>
          </a:prstGeom>
        </p:spPr>
        <p:txBody>
          <a:bodyPr wrap="square" lIns="91440" tIns="45720" rIns="91440" bIns="45720" anchor="t">
            <a:spAutoFit/>
          </a:bodyPr>
          <a:lstStyle/>
          <a:p>
            <a:r>
              <a:rPr lang="en-US" sz="1600" dirty="0">
                <a:latin typeface="Times New Roman"/>
                <a:cs typeface="Times New Roman"/>
              </a:rPr>
              <a:t>In FY 2021, a General Revenue appropriation was established for WVDA’s Hemp Program (0131-13701). The appropriation provides $350,000 annually for testing and regulation of hemp products.</a:t>
            </a:r>
            <a:endParaRPr lang="en-US" sz="1600" dirty="0">
              <a:latin typeface="Times New Roman" panose="02020603050405020304" pitchFamily="18" charset="0"/>
              <a:cs typeface="Times New Roman" panose="02020603050405020304" pitchFamily="18" charset="0"/>
            </a:endParaRPr>
          </a:p>
        </p:txBody>
      </p:sp>
      <p:sp>
        <p:nvSpPr>
          <p:cNvPr id="34" name="Rectangle 33">
            <a:extLst>
              <a:ext uri="{FF2B5EF4-FFF2-40B4-BE49-F238E27FC236}">
                <a16:creationId xmlns:a16="http://schemas.microsoft.com/office/drawing/2014/main" id="{E2FACC5D-18A1-4572-8A69-69121EEE17C6}"/>
              </a:ext>
            </a:extLst>
          </p:cNvPr>
          <p:cNvSpPr/>
          <p:nvPr/>
        </p:nvSpPr>
        <p:spPr>
          <a:xfrm>
            <a:off x="3251900" y="2314576"/>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0" name="Rectangle 39">
            <a:extLst>
              <a:ext uri="{FF2B5EF4-FFF2-40B4-BE49-F238E27FC236}">
                <a16:creationId xmlns:a16="http://schemas.microsoft.com/office/drawing/2014/main" id="{4375CC6B-3A65-44EC-89B4-BBD640271F34}"/>
              </a:ext>
            </a:extLst>
          </p:cNvPr>
          <p:cNvSpPr/>
          <p:nvPr/>
        </p:nvSpPr>
        <p:spPr>
          <a:xfrm>
            <a:off x="6118240" y="2314576"/>
            <a:ext cx="2640200" cy="3107531"/>
          </a:xfrm>
          <a:prstGeom prst="rect">
            <a:avLst/>
          </a:prstGeom>
          <a:solidFill>
            <a:schemeClr val="bg1"/>
          </a:solidFill>
          <a:ln>
            <a:noFill/>
          </a:ln>
          <a:effectLst>
            <a:outerShdw blurRad="63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9" name="Rectangle 48">
            <a:extLst>
              <a:ext uri="{FF2B5EF4-FFF2-40B4-BE49-F238E27FC236}">
                <a16:creationId xmlns:a16="http://schemas.microsoft.com/office/drawing/2014/main" id="{5D81D22C-0B1B-4843-BE55-C812F82724D8}"/>
              </a:ext>
            </a:extLst>
          </p:cNvPr>
          <p:cNvSpPr/>
          <p:nvPr/>
        </p:nvSpPr>
        <p:spPr>
          <a:xfrm>
            <a:off x="0" y="6198198"/>
            <a:ext cx="9144000" cy="666195"/>
          </a:xfrm>
          <a:prstGeom prst="rect">
            <a:avLst/>
          </a:prstGeom>
          <a:solidFill>
            <a:srgbClr val="273C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0" name="TextBox 49">
            <a:extLst>
              <a:ext uri="{FF2B5EF4-FFF2-40B4-BE49-F238E27FC236}">
                <a16:creationId xmlns:a16="http://schemas.microsoft.com/office/drawing/2014/main" id="{9A4F5A2A-320B-4C13-88D6-EE327CCE4AB5}"/>
              </a:ext>
            </a:extLst>
          </p:cNvPr>
          <p:cNvSpPr txBox="1"/>
          <p:nvPr/>
        </p:nvSpPr>
        <p:spPr>
          <a:xfrm>
            <a:off x="2140491" y="6403468"/>
            <a:ext cx="4565109" cy="253916"/>
          </a:xfrm>
          <a:prstGeom prst="rect">
            <a:avLst/>
          </a:prstGeom>
          <a:noFill/>
        </p:spPr>
        <p:txBody>
          <a:bodyPr wrap="square" rtlCol="0">
            <a:spAutoFit/>
          </a:bodyPr>
          <a:lstStyle/>
          <a:p>
            <a:pPr algn="ctr"/>
            <a:r>
              <a:rPr lang="en-ID" sz="1050" b="1" dirty="0">
                <a:solidFill>
                  <a:schemeClr val="bg2"/>
                </a:solidFill>
                <a:latin typeface="Montserrat" panose="00000500000000000000" pitchFamily="50" charset="0"/>
              </a:rPr>
              <a:t>WEST VIRGINIA DEPARTMENT OF AGRICULTURE</a:t>
            </a:r>
          </a:p>
        </p:txBody>
      </p:sp>
      <p:pic>
        <p:nvPicPr>
          <p:cNvPr id="51" name="Picture 50" descr="A picture containing logo&#10;&#10;Description automatically generated">
            <a:extLst>
              <a:ext uri="{FF2B5EF4-FFF2-40B4-BE49-F238E27FC236}">
                <a16:creationId xmlns:a16="http://schemas.microsoft.com/office/drawing/2014/main" id="{9E61E234-4215-4070-BEE9-03E134F6B5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909" y="6313717"/>
            <a:ext cx="483985" cy="433419"/>
          </a:xfrm>
          <a:prstGeom prst="rect">
            <a:avLst/>
          </a:prstGeom>
        </p:spPr>
      </p:pic>
      <p:sp>
        <p:nvSpPr>
          <p:cNvPr id="25" name="Rectangle 24">
            <a:extLst>
              <a:ext uri="{FF2B5EF4-FFF2-40B4-BE49-F238E27FC236}">
                <a16:creationId xmlns:a16="http://schemas.microsoft.com/office/drawing/2014/main" id="{7A158828-F487-4E00-B6CF-4601A7AAAE55}"/>
              </a:ext>
            </a:extLst>
          </p:cNvPr>
          <p:cNvSpPr/>
          <p:nvPr/>
        </p:nvSpPr>
        <p:spPr>
          <a:xfrm>
            <a:off x="3501324" y="2409590"/>
            <a:ext cx="2141351" cy="2708434"/>
          </a:xfrm>
          <a:prstGeom prst="rect">
            <a:avLst/>
          </a:prstGeom>
        </p:spPr>
        <p:txBody>
          <a:bodyPr wrap="square" lIns="91440" tIns="45720" rIns="91440" bIns="45720" anchor="t">
            <a:spAutoFit/>
          </a:bodyPr>
          <a:lstStyle/>
          <a:p>
            <a:r>
              <a:rPr lang="en-US" sz="1700" dirty="0">
                <a:latin typeface="Times New Roman"/>
                <a:cs typeface="Times New Roman"/>
              </a:rPr>
              <a:t>The initial FY 2021 appropriation was fully expended; the FY 2022 year-to-date expenditures are $228,778, so it is anticipated the current year appropriation will be fully expended as well.</a:t>
            </a:r>
            <a:endParaRPr lang="en-US" sz="1700" dirty="0">
              <a:latin typeface="Times New Roman" panose="02020603050405020304" pitchFamily="18" charset="0"/>
              <a:cs typeface="Times New Roman" panose="02020603050405020304" pitchFamily="18" charset="0"/>
            </a:endParaRPr>
          </a:p>
        </p:txBody>
      </p:sp>
      <p:sp>
        <p:nvSpPr>
          <p:cNvPr id="26" name="Rectangle 25">
            <a:extLst>
              <a:ext uri="{FF2B5EF4-FFF2-40B4-BE49-F238E27FC236}">
                <a16:creationId xmlns:a16="http://schemas.microsoft.com/office/drawing/2014/main" id="{52868D0B-B797-48F0-A250-B5B607DD17A1}"/>
              </a:ext>
            </a:extLst>
          </p:cNvPr>
          <p:cNvSpPr/>
          <p:nvPr/>
        </p:nvSpPr>
        <p:spPr>
          <a:xfrm>
            <a:off x="6444373" y="2419533"/>
            <a:ext cx="2141351" cy="2862322"/>
          </a:xfrm>
          <a:prstGeom prst="rect">
            <a:avLst/>
          </a:prstGeom>
        </p:spPr>
        <p:txBody>
          <a:bodyPr wrap="square" lIns="91440" tIns="45720" rIns="91440" bIns="45720" anchor="t">
            <a:spAutoFit/>
          </a:bodyPr>
          <a:lstStyle/>
          <a:p>
            <a:r>
              <a:rPr lang="en-US" sz="1500" dirty="0">
                <a:latin typeface="Times New Roman"/>
                <a:cs typeface="Times New Roman"/>
              </a:rPr>
              <a:t>The goal of this program is to establish registration and testing processes to ensure that hemp products available to consumers are safe and meet industry standards. Quality products are essential for consumer protection and the expanding hemp industry.</a:t>
            </a:r>
          </a:p>
        </p:txBody>
      </p:sp>
    </p:spTree>
    <p:extLst>
      <p:ext uri="{BB962C8B-B14F-4D97-AF65-F5344CB8AC3E}">
        <p14:creationId xmlns:p14="http://schemas.microsoft.com/office/powerpoint/2010/main" val="402978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1000"/>
                                        <p:tgtEl>
                                          <p:spTgt spid="34"/>
                                        </p:tgtEl>
                                      </p:cBhvr>
                                    </p:animEffect>
                                    <p:anim calcmode="lin" valueType="num">
                                      <p:cBhvr>
                                        <p:cTn id="13" dur="1000" fill="hold"/>
                                        <p:tgtEl>
                                          <p:spTgt spid="34"/>
                                        </p:tgtEl>
                                        <p:attrNameLst>
                                          <p:attrName>ppt_x</p:attrName>
                                        </p:attrNameLst>
                                      </p:cBhvr>
                                      <p:tavLst>
                                        <p:tav tm="0">
                                          <p:val>
                                            <p:strVal val="#ppt_x"/>
                                          </p:val>
                                        </p:tav>
                                        <p:tav tm="100000">
                                          <p:val>
                                            <p:strVal val="#ppt_x"/>
                                          </p:val>
                                        </p:tav>
                                      </p:tavLst>
                                    </p:anim>
                                    <p:anim calcmode="lin" valueType="num">
                                      <p:cBhvr>
                                        <p:cTn id="14" dur="1000" fill="hold"/>
                                        <p:tgtEl>
                                          <p:spTgt spid="3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1000"/>
                                        <p:tgtEl>
                                          <p:spTgt spid="40"/>
                                        </p:tgtEl>
                                      </p:cBhvr>
                                    </p:animEffect>
                                    <p:anim calcmode="lin" valueType="num">
                                      <p:cBhvr>
                                        <p:cTn id="18" dur="1000" fill="hold"/>
                                        <p:tgtEl>
                                          <p:spTgt spid="40"/>
                                        </p:tgtEl>
                                        <p:attrNameLst>
                                          <p:attrName>ppt_x</p:attrName>
                                        </p:attrNameLst>
                                      </p:cBhvr>
                                      <p:tavLst>
                                        <p:tav tm="0">
                                          <p:val>
                                            <p:strVal val="#ppt_x"/>
                                          </p:val>
                                        </p:tav>
                                        <p:tav tm="100000">
                                          <p:val>
                                            <p:strVal val="#ppt_x"/>
                                          </p:val>
                                        </p:tav>
                                      </p:tavLst>
                                    </p:anim>
                                    <p:anim calcmode="lin" valueType="num">
                                      <p:cBhvr>
                                        <p:cTn id="19" dur="1000" fill="hold"/>
                                        <p:tgtEl>
                                          <p:spTgt spid="4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1000"/>
                                        <p:tgtEl>
                                          <p:spTgt spid="31"/>
                                        </p:tgtEl>
                                      </p:cBhvr>
                                    </p:animEffect>
                                    <p:anim calcmode="lin" valueType="num">
                                      <p:cBhvr>
                                        <p:cTn id="23" dur="1000" fill="hold"/>
                                        <p:tgtEl>
                                          <p:spTgt spid="31"/>
                                        </p:tgtEl>
                                        <p:attrNameLst>
                                          <p:attrName>ppt_x</p:attrName>
                                        </p:attrNameLst>
                                      </p:cBhvr>
                                      <p:tavLst>
                                        <p:tav tm="0">
                                          <p:val>
                                            <p:strVal val="#ppt_x"/>
                                          </p:val>
                                        </p:tav>
                                        <p:tav tm="100000">
                                          <p:val>
                                            <p:strVal val="#ppt_x"/>
                                          </p:val>
                                        </p:tav>
                                      </p:tavLst>
                                    </p:anim>
                                    <p:anim calcmode="lin" valueType="num">
                                      <p:cBhvr>
                                        <p:cTn id="24" dur="1000" fill="hold"/>
                                        <p:tgtEl>
                                          <p:spTgt spid="31"/>
                                        </p:tgtEl>
                                        <p:attrNameLst>
                                          <p:attrName>ppt_y</p:attrName>
                                        </p:attrNameLst>
                                      </p:cBhvr>
                                      <p:tavLst>
                                        <p:tav tm="0">
                                          <p:val>
                                            <p:strVal val="#ppt_y+.1"/>
                                          </p:val>
                                        </p:tav>
                                        <p:tav tm="100000">
                                          <p:val>
                                            <p:strVal val="#ppt_y"/>
                                          </p:val>
                                        </p:tav>
                                      </p:tavLst>
                                    </p:anim>
                                  </p:childTnLst>
                                </p:cTn>
                              </p:par>
                              <p:par>
                                <p:cTn id="25" presetID="22" presetClass="entr" presetSubtype="4" fill="hold" grpId="0" nodeType="with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wipe(down)">
                                      <p:cBhvr>
                                        <p:cTn id="27" dur="500"/>
                                        <p:tgtEl>
                                          <p:spTgt spid="49"/>
                                        </p:tgtEl>
                                      </p:cBhvr>
                                    </p:animEffect>
                                  </p:childTnLst>
                                </p:cTn>
                              </p:par>
                              <p:par>
                                <p:cTn id="28" presetID="16" presetClass="entr" presetSubtype="37" fill="hold" grpId="0" nodeType="withEffect">
                                  <p:stCondLst>
                                    <p:cond delay="0"/>
                                  </p:stCondLst>
                                  <p:childTnLst>
                                    <p:set>
                                      <p:cBhvr>
                                        <p:cTn id="29" dur="1" fill="hold">
                                          <p:stCondLst>
                                            <p:cond delay="0"/>
                                          </p:stCondLst>
                                        </p:cTn>
                                        <p:tgtEl>
                                          <p:spTgt spid="50"/>
                                        </p:tgtEl>
                                        <p:attrNameLst>
                                          <p:attrName>style.visibility</p:attrName>
                                        </p:attrNameLst>
                                      </p:cBhvr>
                                      <p:to>
                                        <p:strVal val="visible"/>
                                      </p:to>
                                    </p:set>
                                    <p:animEffect transition="in" filter="barn(outVertical)">
                                      <p:cBhvr>
                                        <p:cTn id="30" dur="500"/>
                                        <p:tgtEl>
                                          <p:spTgt spid="50"/>
                                        </p:tgtEl>
                                      </p:cBhvr>
                                    </p:animEffect>
                                  </p:childTnLst>
                                </p:cTn>
                              </p:par>
                              <p:par>
                                <p:cTn id="31" presetID="42"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anim calcmode="lin" valueType="num">
                                      <p:cBhvr>
                                        <p:cTn id="34" dur="1000" fill="hold"/>
                                        <p:tgtEl>
                                          <p:spTgt spid="25"/>
                                        </p:tgtEl>
                                        <p:attrNameLst>
                                          <p:attrName>ppt_x</p:attrName>
                                        </p:attrNameLst>
                                      </p:cBhvr>
                                      <p:tavLst>
                                        <p:tav tm="0">
                                          <p:val>
                                            <p:strVal val="#ppt_x"/>
                                          </p:val>
                                        </p:tav>
                                        <p:tav tm="100000">
                                          <p:val>
                                            <p:strVal val="#ppt_x"/>
                                          </p:val>
                                        </p:tav>
                                      </p:tavLst>
                                    </p:anim>
                                    <p:anim calcmode="lin" valueType="num">
                                      <p:cBhvr>
                                        <p:cTn id="35" dur="1000" fill="hold"/>
                                        <p:tgtEl>
                                          <p:spTgt spid="25"/>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anim calcmode="lin" valueType="num">
                                      <p:cBhvr>
                                        <p:cTn id="39" dur="1000" fill="hold"/>
                                        <p:tgtEl>
                                          <p:spTgt spid="26"/>
                                        </p:tgtEl>
                                        <p:attrNameLst>
                                          <p:attrName>ppt_x</p:attrName>
                                        </p:attrNameLst>
                                      </p:cBhvr>
                                      <p:tavLst>
                                        <p:tav tm="0">
                                          <p:val>
                                            <p:strVal val="#ppt_x"/>
                                          </p:val>
                                        </p:tav>
                                        <p:tav tm="100000">
                                          <p:val>
                                            <p:strVal val="#ppt_x"/>
                                          </p:val>
                                        </p:tav>
                                      </p:tavLst>
                                    </p:anim>
                                    <p:anim calcmode="lin" valueType="num">
                                      <p:cBhvr>
                                        <p:cTn id="4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1" grpId="0"/>
      <p:bldP spid="34" grpId="0" animBg="1"/>
      <p:bldP spid="40" grpId="0" animBg="1"/>
      <p:bldP spid="49" grpId="0" animBg="1"/>
      <p:bldP spid="50" grpId="0"/>
      <p:bldP spid="25" grpId="0"/>
      <p:bldP spid="26" grpId="0"/>
    </p:bldLst>
  </p:timing>
</p:sld>
</file>

<file path=ppt/theme/theme1.xml><?xml version="1.0" encoding="utf-8"?>
<a:theme xmlns:a="http://schemas.openxmlformats.org/drawingml/2006/main" name="Office Theme">
  <a:themeElements>
    <a:clrScheme name="Teal">
      <a:dk1>
        <a:srgbClr val="3F3F3F"/>
      </a:dk1>
      <a:lt1>
        <a:sysClr val="window" lastClr="FFFFFF"/>
      </a:lt1>
      <a:dk2>
        <a:srgbClr val="313C41"/>
      </a:dk2>
      <a:lt2>
        <a:srgbClr val="FFFFFF"/>
      </a:lt2>
      <a:accent1>
        <a:srgbClr val="6CC2B8"/>
      </a:accent1>
      <a:accent2>
        <a:srgbClr val="57BBA7"/>
      </a:accent2>
      <a:accent3>
        <a:srgbClr val="3AB086"/>
      </a:accent3>
      <a:accent4>
        <a:srgbClr val="1E6D63"/>
      </a:accent4>
      <a:accent5>
        <a:srgbClr val="6EBDBD"/>
      </a:accent5>
      <a:accent6>
        <a:srgbClr val="8FCDC0"/>
      </a:accent6>
      <a:hlink>
        <a:srgbClr val="A05024"/>
      </a:hlink>
      <a:folHlink>
        <a:srgbClr val="FEC037"/>
      </a:folHlink>
    </a:clrScheme>
    <a:fontScheme name="Custom 107">
      <a:majorFont>
        <a:latin typeface="Archivo Black"/>
        <a:ea typeface=""/>
        <a:cs typeface=""/>
      </a:majorFont>
      <a:minorFont>
        <a:latin typeface="Robo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994</TotalTime>
  <Words>3047</Words>
  <Application>Microsoft Office PowerPoint</Application>
  <PresentationFormat>On-screen Show (4:3)</PresentationFormat>
  <Paragraphs>519</Paragraphs>
  <Slides>25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Archivo Black</vt:lpstr>
      <vt:lpstr>Arial</vt:lpstr>
      <vt:lpstr>Arial Narrow</vt:lpstr>
      <vt:lpstr>Calibri</vt:lpstr>
      <vt:lpstr>Montserrat</vt:lpstr>
      <vt:lpstr>Roboto</vt:lpstr>
      <vt:lpstr>Times New Roman</vt:lpstr>
      <vt:lpstr>Wingdings</vt:lpstr>
      <vt:lpstr>Office Theme</vt:lpstr>
      <vt:lpstr>PowerPoint Presentation</vt:lpstr>
      <vt:lpstr>Agriculture in West Virginia</vt:lpstr>
      <vt:lpstr>Facilitating Growth In Agriculture</vt:lpstr>
      <vt:lpstr>Agency Fiscal Position</vt:lpstr>
      <vt:lpstr>Agency Pandemic Impact</vt:lpstr>
      <vt:lpstr>PowerPoint Presentation</vt:lpstr>
      <vt:lpstr>PowerPoint Presentation</vt:lpstr>
      <vt:lpstr>PowerPoint Presentation</vt:lpstr>
      <vt:lpstr>Recent Agency Improvements</vt:lpstr>
      <vt:lpstr>PowerPoint Presentation</vt:lpstr>
      <vt:lpstr>PowerPoint Presentation</vt:lpstr>
      <vt:lpstr>PowerPoint Presentation</vt:lpstr>
      <vt:lpstr>PowerPoint Presentation</vt:lpstr>
      <vt:lpstr>Guthrie Laboratory</vt:lpstr>
      <vt:lpstr>Guthrie Laboratory (con’t)</vt:lpstr>
      <vt:lpstr>PowerPoint Presentation</vt:lpstr>
      <vt:lpstr>PowerPoint Presentation</vt:lpstr>
      <vt:lpstr>Fresh Food Act</vt:lpstr>
      <vt:lpstr>Salary Enhancement</vt:lpstr>
      <vt:lpstr>SNAP Stretch</vt:lpstr>
      <vt:lpstr>PowerPoint Presentation</vt:lpstr>
      <vt:lpstr>Spay Neuter Assistance Program Fund</vt:lpstr>
      <vt:lpstr>Agriculture Development Fund</vt:lpstr>
      <vt:lpstr>Agriculture Investment Fund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DESIGNESTO</dc:creator>
  <cp:lastModifiedBy>Gallagher, Crescent</cp:lastModifiedBy>
  <cp:revision>160</cp:revision>
  <cp:lastPrinted>2022-01-10T17:47:19Z</cp:lastPrinted>
  <dcterms:created xsi:type="dcterms:W3CDTF">2017-01-10T11:09:36Z</dcterms:created>
  <dcterms:modified xsi:type="dcterms:W3CDTF">2022-01-18T15:28:27Z</dcterms:modified>
</cp:coreProperties>
</file>