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27"/>
  </p:notesMasterIdLst>
  <p:handoutMasterIdLst>
    <p:handoutMasterId r:id="rId28"/>
  </p:handoutMasterIdLst>
  <p:sldIdLst>
    <p:sldId id="289" r:id="rId2"/>
    <p:sldId id="301" r:id="rId3"/>
    <p:sldId id="283" r:id="rId4"/>
    <p:sldId id="309" r:id="rId5"/>
    <p:sldId id="311" r:id="rId6"/>
    <p:sldId id="297" r:id="rId7"/>
    <p:sldId id="298" r:id="rId8"/>
    <p:sldId id="299" r:id="rId9"/>
    <p:sldId id="313" r:id="rId10"/>
    <p:sldId id="269" r:id="rId11"/>
    <p:sldId id="308" r:id="rId12"/>
    <p:sldId id="300" r:id="rId13"/>
    <p:sldId id="291" r:id="rId14"/>
    <p:sldId id="284" r:id="rId15"/>
    <p:sldId id="264" r:id="rId16"/>
    <p:sldId id="261" r:id="rId17"/>
    <p:sldId id="316" r:id="rId18"/>
    <p:sldId id="304" r:id="rId19"/>
    <p:sldId id="305" r:id="rId20"/>
    <p:sldId id="314" r:id="rId21"/>
    <p:sldId id="310" r:id="rId22"/>
    <p:sldId id="306" r:id="rId23"/>
    <p:sldId id="303" r:id="rId24"/>
    <p:sldId id="312" r:id="rId25"/>
    <p:sldId id="295" r:id="rId26"/>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3C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B9A8C55-0C4F-40BB-9F99-5F31E3054822}"/>
              </a:ext>
            </a:extLst>
          </p:cNvPr>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ID" dirty="0"/>
          </a:p>
        </p:txBody>
      </p:sp>
      <p:sp>
        <p:nvSpPr>
          <p:cNvPr id="4" name="Footer Placeholder 3">
            <a:extLst>
              <a:ext uri="{FF2B5EF4-FFF2-40B4-BE49-F238E27FC236}">
                <a16:creationId xmlns:a16="http://schemas.microsoft.com/office/drawing/2014/main" id="{15585356-880D-4B4F-931D-BBC9E4665EC6}"/>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ID" dirty="0"/>
          </a:p>
        </p:txBody>
      </p:sp>
      <p:sp>
        <p:nvSpPr>
          <p:cNvPr id="5" name="Slide Number Placeholder 4">
            <a:extLst>
              <a:ext uri="{FF2B5EF4-FFF2-40B4-BE49-F238E27FC236}">
                <a16:creationId xmlns:a16="http://schemas.microsoft.com/office/drawing/2014/main" id="{33618BE5-F755-4EC7-8913-ED860531EC1A}"/>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759BD0D-08DD-43E5-AD72-BB64A5D8EE76}" type="slidenum">
              <a:rPr lang="en-ID" smtClean="0"/>
              <a:t>‹#›</a:t>
            </a:fld>
            <a:endParaRPr lang="en-ID" dirty="0"/>
          </a:p>
        </p:txBody>
      </p:sp>
    </p:spTree>
    <p:extLst>
      <p:ext uri="{BB962C8B-B14F-4D97-AF65-F5344CB8AC3E}">
        <p14:creationId xmlns:p14="http://schemas.microsoft.com/office/powerpoint/2010/main" val="36421706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054660AB-C737-4725-A59E-73096A219B67}" type="datetimeFigureOut">
              <a:rPr lang="en-US" smtClean="0"/>
              <a:t>1/18/2022</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59B9867-A8D7-43CA-B62E-65ACB63F0B12}" type="slidenum">
              <a:rPr lang="en-US" smtClean="0"/>
              <a:t>‹#›</a:t>
            </a:fld>
            <a:endParaRPr lang="en-US" dirty="0"/>
          </a:p>
        </p:txBody>
      </p:sp>
    </p:spTree>
    <p:extLst>
      <p:ext uri="{BB962C8B-B14F-4D97-AF65-F5344CB8AC3E}">
        <p14:creationId xmlns:p14="http://schemas.microsoft.com/office/powerpoint/2010/main" val="2334178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18924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81479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84899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44" name="Picture Placeholder 6">
            <a:extLst>
              <a:ext uri="{FF2B5EF4-FFF2-40B4-BE49-F238E27FC236}">
                <a16:creationId xmlns:a16="http://schemas.microsoft.com/office/drawing/2014/main" id="{D5EE737E-8FD5-46FE-8FF9-52BB89ECFB3A}"/>
              </a:ext>
            </a:extLst>
          </p:cNvPr>
          <p:cNvSpPr>
            <a:spLocks noGrp="1"/>
          </p:cNvSpPr>
          <p:nvPr>
            <p:ph type="pic" sz="quarter" idx="10"/>
          </p:nvPr>
        </p:nvSpPr>
        <p:spPr>
          <a:xfrm>
            <a:off x="0" y="-1"/>
            <a:ext cx="9144000" cy="5939481"/>
          </a:xfrm>
          <a:prstGeom prst="rect">
            <a:avLst/>
          </a:prstGeom>
          <a:solidFill>
            <a:schemeClr val="bg2">
              <a:lumMod val="75000"/>
            </a:schemeClr>
          </a:solidFill>
        </p:spPr>
        <p:txBody>
          <a:bodyPr anchor="ctr">
            <a:normAutofit/>
          </a:bodyPr>
          <a:lstStyle>
            <a:lvl1pPr algn="ctr">
              <a:defRPr sz="1350"/>
            </a:lvl1pPr>
          </a:lstStyle>
          <a:p>
            <a:endParaRPr lang="en-US" dirty="0"/>
          </a:p>
        </p:txBody>
      </p:sp>
    </p:spTree>
    <p:extLst>
      <p:ext uri="{BB962C8B-B14F-4D97-AF65-F5344CB8AC3E}">
        <p14:creationId xmlns:p14="http://schemas.microsoft.com/office/powerpoint/2010/main" val="10546502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3" name="Picture Placeholder 6">
            <a:extLst>
              <a:ext uri="{FF2B5EF4-FFF2-40B4-BE49-F238E27FC236}">
                <a16:creationId xmlns:a16="http://schemas.microsoft.com/office/drawing/2014/main" id="{BF5B3163-20DA-4383-B166-228C85416BA4}"/>
              </a:ext>
            </a:extLst>
          </p:cNvPr>
          <p:cNvSpPr>
            <a:spLocks noGrp="1"/>
          </p:cNvSpPr>
          <p:nvPr>
            <p:ph type="pic" sz="quarter" idx="10"/>
          </p:nvPr>
        </p:nvSpPr>
        <p:spPr>
          <a:xfrm>
            <a:off x="0" y="1"/>
            <a:ext cx="9144000" cy="3324225"/>
          </a:xfrm>
          <a:prstGeom prst="rect">
            <a:avLst/>
          </a:prstGeom>
          <a:solidFill>
            <a:schemeClr val="bg2">
              <a:lumMod val="75000"/>
            </a:schemeClr>
          </a:solidFill>
        </p:spPr>
        <p:txBody>
          <a:bodyPr anchor="ctr">
            <a:normAutofit/>
          </a:bodyPr>
          <a:lstStyle>
            <a:lvl1pPr algn="ctr">
              <a:defRPr sz="1350"/>
            </a:lvl1pPr>
          </a:lstStyle>
          <a:p>
            <a:endParaRPr lang="en-US" dirty="0"/>
          </a:p>
        </p:txBody>
      </p:sp>
      <p:sp>
        <p:nvSpPr>
          <p:cNvPr id="4" name="Title 1">
            <a:extLst>
              <a:ext uri="{FF2B5EF4-FFF2-40B4-BE49-F238E27FC236}">
                <a16:creationId xmlns:a16="http://schemas.microsoft.com/office/drawing/2014/main" id="{A894CA32-BD6E-417B-B303-F7FF6068EEF0}"/>
              </a:ext>
            </a:extLst>
          </p:cNvPr>
          <p:cNvSpPr>
            <a:spLocks noGrp="1"/>
          </p:cNvSpPr>
          <p:nvPr>
            <p:ph type="ctrTitle" hasCustomPrompt="1"/>
          </p:nvPr>
        </p:nvSpPr>
        <p:spPr>
          <a:xfrm>
            <a:off x="1999397" y="3671445"/>
            <a:ext cx="5145207" cy="944562"/>
          </a:xfrm>
          <a:prstGeom prst="rect">
            <a:avLst/>
          </a:prstGeom>
        </p:spPr>
        <p:txBody>
          <a:bodyPr anchor="ctr">
            <a:noAutofit/>
          </a:bodyPr>
          <a:lstStyle>
            <a:lvl1pPr algn="ctr">
              <a:defRPr sz="3300" b="1">
                <a:solidFill>
                  <a:schemeClr val="tx1"/>
                </a:solidFill>
              </a:defRPr>
            </a:lvl1pPr>
          </a:lstStyle>
          <a:p>
            <a:r>
              <a:rPr lang="en-US"/>
              <a:t>Click to edit title</a:t>
            </a:r>
          </a:p>
        </p:txBody>
      </p:sp>
      <p:sp>
        <p:nvSpPr>
          <p:cNvPr id="5" name="Subtitle 2">
            <a:extLst>
              <a:ext uri="{FF2B5EF4-FFF2-40B4-BE49-F238E27FC236}">
                <a16:creationId xmlns:a16="http://schemas.microsoft.com/office/drawing/2014/main" id="{AE97D81E-8404-43BD-A2FE-5455CABFE5FB}"/>
              </a:ext>
            </a:extLst>
          </p:cNvPr>
          <p:cNvSpPr>
            <a:spLocks noGrp="1"/>
          </p:cNvSpPr>
          <p:nvPr>
            <p:ph type="subTitle" idx="1"/>
          </p:nvPr>
        </p:nvSpPr>
        <p:spPr>
          <a:xfrm>
            <a:off x="1999397" y="4440588"/>
            <a:ext cx="5145207" cy="350838"/>
          </a:xfrm>
          <a:prstGeom prst="rect">
            <a:avLst/>
          </a:prstGeom>
        </p:spPr>
        <p:txBody>
          <a:bodyPr anchor="ctr">
            <a:normAutofit/>
          </a:bodyPr>
          <a:lstStyle>
            <a:lvl1pPr marL="0" indent="0" algn="ctr">
              <a:buNone/>
              <a:defRPr sz="900" b="1" spc="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Tree>
    <p:extLst>
      <p:ext uri="{BB962C8B-B14F-4D97-AF65-F5344CB8AC3E}">
        <p14:creationId xmlns:p14="http://schemas.microsoft.com/office/powerpoint/2010/main" val="33188033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sp>
        <p:nvSpPr>
          <p:cNvPr id="3" name="Picture Placeholder 6">
            <a:extLst>
              <a:ext uri="{FF2B5EF4-FFF2-40B4-BE49-F238E27FC236}">
                <a16:creationId xmlns:a16="http://schemas.microsoft.com/office/drawing/2014/main" id="{8256B1A8-1023-400E-9DE9-5592E5BA3826}"/>
              </a:ext>
            </a:extLst>
          </p:cNvPr>
          <p:cNvSpPr>
            <a:spLocks noGrp="1"/>
          </p:cNvSpPr>
          <p:nvPr>
            <p:ph type="pic" sz="quarter" idx="10"/>
          </p:nvPr>
        </p:nvSpPr>
        <p:spPr>
          <a:xfrm>
            <a:off x="257175" y="276226"/>
            <a:ext cx="8629650" cy="5648324"/>
          </a:xfrm>
          <a:prstGeom prst="rect">
            <a:avLst/>
          </a:prstGeom>
          <a:solidFill>
            <a:schemeClr val="bg2">
              <a:lumMod val="75000"/>
            </a:schemeClr>
          </a:solidFill>
        </p:spPr>
        <p:txBody>
          <a:bodyPr anchor="ctr">
            <a:normAutofit/>
          </a:bodyPr>
          <a:lstStyle>
            <a:lvl1pPr algn="ctr">
              <a:defRPr sz="1350"/>
            </a:lvl1pPr>
          </a:lstStyle>
          <a:p>
            <a:endParaRPr lang="en-US" dirty="0"/>
          </a:p>
        </p:txBody>
      </p:sp>
    </p:spTree>
    <p:extLst>
      <p:ext uri="{BB962C8B-B14F-4D97-AF65-F5344CB8AC3E}">
        <p14:creationId xmlns:p14="http://schemas.microsoft.com/office/powerpoint/2010/main" val="2961885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6_Custom Layout">
    <p:spTree>
      <p:nvGrpSpPr>
        <p:cNvPr id="1" name=""/>
        <p:cNvGrpSpPr/>
        <p:nvPr/>
      </p:nvGrpSpPr>
      <p:grpSpPr>
        <a:xfrm>
          <a:off x="0" y="0"/>
          <a:ext cx="0" cy="0"/>
          <a:chOff x="0" y="0"/>
          <a:chExt cx="0" cy="0"/>
        </a:xfrm>
      </p:grpSpPr>
      <p:sp>
        <p:nvSpPr>
          <p:cNvPr id="3" name="Picture Placeholder 6">
            <a:extLst>
              <a:ext uri="{FF2B5EF4-FFF2-40B4-BE49-F238E27FC236}">
                <a16:creationId xmlns:a16="http://schemas.microsoft.com/office/drawing/2014/main" id="{C13201E3-7A64-467B-AFE4-8BD27988A6F8}"/>
              </a:ext>
            </a:extLst>
          </p:cNvPr>
          <p:cNvSpPr>
            <a:spLocks noGrp="1"/>
          </p:cNvSpPr>
          <p:nvPr>
            <p:ph type="pic" sz="quarter" idx="10"/>
          </p:nvPr>
        </p:nvSpPr>
        <p:spPr>
          <a:xfrm>
            <a:off x="1076326" y="2771776"/>
            <a:ext cx="8067674" cy="4086224"/>
          </a:xfrm>
          <a:prstGeom prst="rect">
            <a:avLst/>
          </a:prstGeom>
          <a:solidFill>
            <a:schemeClr val="bg2">
              <a:lumMod val="75000"/>
            </a:schemeClr>
          </a:solidFill>
        </p:spPr>
        <p:txBody>
          <a:bodyPr anchor="ctr">
            <a:normAutofit/>
          </a:bodyPr>
          <a:lstStyle>
            <a:lvl1pPr algn="ctr">
              <a:defRPr sz="1350"/>
            </a:lvl1pPr>
          </a:lstStyle>
          <a:p>
            <a:endParaRPr lang="en-US" dirty="0"/>
          </a:p>
        </p:txBody>
      </p:sp>
      <p:sp>
        <p:nvSpPr>
          <p:cNvPr id="4" name="Title 1">
            <a:extLst>
              <a:ext uri="{FF2B5EF4-FFF2-40B4-BE49-F238E27FC236}">
                <a16:creationId xmlns:a16="http://schemas.microsoft.com/office/drawing/2014/main" id="{D5F5B66C-FC67-4406-B366-FA457A9D724E}"/>
              </a:ext>
            </a:extLst>
          </p:cNvPr>
          <p:cNvSpPr>
            <a:spLocks noGrp="1"/>
          </p:cNvSpPr>
          <p:nvPr>
            <p:ph type="ctrTitle" hasCustomPrompt="1"/>
          </p:nvPr>
        </p:nvSpPr>
        <p:spPr>
          <a:xfrm>
            <a:off x="1999397" y="471045"/>
            <a:ext cx="5145207" cy="944562"/>
          </a:xfrm>
          <a:prstGeom prst="rect">
            <a:avLst/>
          </a:prstGeom>
        </p:spPr>
        <p:txBody>
          <a:bodyPr anchor="ctr">
            <a:noAutofit/>
          </a:bodyPr>
          <a:lstStyle>
            <a:lvl1pPr algn="ctr">
              <a:defRPr sz="3300" b="1">
                <a:solidFill>
                  <a:schemeClr val="tx1"/>
                </a:solidFill>
              </a:defRPr>
            </a:lvl1pPr>
          </a:lstStyle>
          <a:p>
            <a:r>
              <a:rPr lang="en-US"/>
              <a:t>Click to edit title</a:t>
            </a:r>
          </a:p>
        </p:txBody>
      </p:sp>
      <p:sp>
        <p:nvSpPr>
          <p:cNvPr id="5" name="Subtitle 2">
            <a:extLst>
              <a:ext uri="{FF2B5EF4-FFF2-40B4-BE49-F238E27FC236}">
                <a16:creationId xmlns:a16="http://schemas.microsoft.com/office/drawing/2014/main" id="{9D77C17C-7C57-411D-927D-AAECED2562A7}"/>
              </a:ext>
            </a:extLst>
          </p:cNvPr>
          <p:cNvSpPr>
            <a:spLocks noGrp="1"/>
          </p:cNvSpPr>
          <p:nvPr>
            <p:ph type="subTitle" idx="1"/>
          </p:nvPr>
        </p:nvSpPr>
        <p:spPr>
          <a:xfrm>
            <a:off x="1999397" y="1240188"/>
            <a:ext cx="5145207" cy="350838"/>
          </a:xfrm>
          <a:prstGeom prst="rect">
            <a:avLst/>
          </a:prstGeom>
        </p:spPr>
        <p:txBody>
          <a:bodyPr anchor="ctr">
            <a:normAutofit/>
          </a:bodyPr>
          <a:lstStyle>
            <a:lvl1pPr marL="0" indent="0" algn="ctr">
              <a:buNone/>
              <a:defRPr sz="900" b="1" spc="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Tree>
    <p:extLst>
      <p:ext uri="{BB962C8B-B14F-4D97-AF65-F5344CB8AC3E}">
        <p14:creationId xmlns:p14="http://schemas.microsoft.com/office/powerpoint/2010/main" val="23533540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1_Custom Layout">
    <p:spTree>
      <p:nvGrpSpPr>
        <p:cNvPr id="1" name=""/>
        <p:cNvGrpSpPr/>
        <p:nvPr/>
      </p:nvGrpSpPr>
      <p:grpSpPr>
        <a:xfrm>
          <a:off x="0" y="0"/>
          <a:ext cx="0" cy="0"/>
          <a:chOff x="0" y="0"/>
          <a:chExt cx="0" cy="0"/>
        </a:xfrm>
      </p:grpSpPr>
      <p:sp>
        <p:nvSpPr>
          <p:cNvPr id="4" name="Picture Placeholder 6">
            <a:extLst>
              <a:ext uri="{FF2B5EF4-FFF2-40B4-BE49-F238E27FC236}">
                <a16:creationId xmlns:a16="http://schemas.microsoft.com/office/drawing/2014/main" id="{7B840392-C23F-4A93-99E5-EB8E1C656D5F}"/>
              </a:ext>
            </a:extLst>
          </p:cNvPr>
          <p:cNvSpPr>
            <a:spLocks noGrp="1"/>
          </p:cNvSpPr>
          <p:nvPr>
            <p:ph type="pic" sz="quarter" idx="10"/>
          </p:nvPr>
        </p:nvSpPr>
        <p:spPr>
          <a:xfrm>
            <a:off x="0" y="482600"/>
            <a:ext cx="7553325" cy="5892800"/>
          </a:xfrm>
          <a:prstGeom prst="rect">
            <a:avLst/>
          </a:prstGeom>
          <a:solidFill>
            <a:schemeClr val="bg2">
              <a:lumMod val="75000"/>
            </a:schemeClr>
          </a:solidFill>
        </p:spPr>
        <p:txBody>
          <a:bodyPr anchor="ctr">
            <a:normAutofit/>
          </a:bodyPr>
          <a:lstStyle>
            <a:lvl1pPr algn="ctr">
              <a:defRPr sz="1350"/>
            </a:lvl1pPr>
          </a:lstStyle>
          <a:p>
            <a:endParaRPr lang="en-US" dirty="0"/>
          </a:p>
        </p:txBody>
      </p:sp>
    </p:spTree>
    <p:extLst>
      <p:ext uri="{BB962C8B-B14F-4D97-AF65-F5344CB8AC3E}">
        <p14:creationId xmlns:p14="http://schemas.microsoft.com/office/powerpoint/2010/main" val="4233872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2_Custom Layou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0BEE3127-2C76-492F-B386-D604ED1C402F}"/>
              </a:ext>
            </a:extLst>
          </p:cNvPr>
          <p:cNvSpPr>
            <a:spLocks noGrp="1"/>
          </p:cNvSpPr>
          <p:nvPr>
            <p:ph type="ctrTitle" hasCustomPrompt="1"/>
          </p:nvPr>
        </p:nvSpPr>
        <p:spPr>
          <a:xfrm>
            <a:off x="1999397" y="471045"/>
            <a:ext cx="5145207" cy="944562"/>
          </a:xfrm>
          <a:prstGeom prst="rect">
            <a:avLst/>
          </a:prstGeom>
        </p:spPr>
        <p:txBody>
          <a:bodyPr anchor="ctr">
            <a:noAutofit/>
          </a:bodyPr>
          <a:lstStyle>
            <a:lvl1pPr algn="ctr">
              <a:defRPr sz="3300" b="1">
                <a:solidFill>
                  <a:schemeClr val="tx1"/>
                </a:solidFill>
              </a:defRPr>
            </a:lvl1pPr>
          </a:lstStyle>
          <a:p>
            <a:r>
              <a:rPr lang="en-US"/>
              <a:t>Click to edit title</a:t>
            </a:r>
          </a:p>
        </p:txBody>
      </p:sp>
      <p:sp>
        <p:nvSpPr>
          <p:cNvPr id="4" name="Subtitle 2">
            <a:extLst>
              <a:ext uri="{FF2B5EF4-FFF2-40B4-BE49-F238E27FC236}">
                <a16:creationId xmlns:a16="http://schemas.microsoft.com/office/drawing/2014/main" id="{C15B0668-1087-4E51-886B-8824DBEFBC20}"/>
              </a:ext>
            </a:extLst>
          </p:cNvPr>
          <p:cNvSpPr>
            <a:spLocks noGrp="1"/>
          </p:cNvSpPr>
          <p:nvPr>
            <p:ph type="subTitle" idx="1"/>
          </p:nvPr>
        </p:nvSpPr>
        <p:spPr>
          <a:xfrm>
            <a:off x="1999397" y="1240188"/>
            <a:ext cx="5145207" cy="350838"/>
          </a:xfrm>
          <a:prstGeom prst="rect">
            <a:avLst/>
          </a:prstGeom>
        </p:spPr>
        <p:txBody>
          <a:bodyPr anchor="ctr">
            <a:normAutofit/>
          </a:bodyPr>
          <a:lstStyle>
            <a:lvl1pPr marL="0" indent="0" algn="ctr">
              <a:buNone/>
              <a:defRPr sz="900" b="1" spc="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Tree>
    <p:extLst>
      <p:ext uri="{BB962C8B-B14F-4D97-AF65-F5344CB8AC3E}">
        <p14:creationId xmlns:p14="http://schemas.microsoft.com/office/powerpoint/2010/main" val="39043391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3_Custom Layou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0BEE3127-2C76-492F-B386-D604ED1C402F}"/>
              </a:ext>
            </a:extLst>
          </p:cNvPr>
          <p:cNvSpPr>
            <a:spLocks noGrp="1"/>
          </p:cNvSpPr>
          <p:nvPr>
            <p:ph type="ctrTitle" hasCustomPrompt="1"/>
          </p:nvPr>
        </p:nvSpPr>
        <p:spPr>
          <a:xfrm>
            <a:off x="1999397" y="471045"/>
            <a:ext cx="5145207" cy="944562"/>
          </a:xfrm>
          <a:prstGeom prst="rect">
            <a:avLst/>
          </a:prstGeom>
        </p:spPr>
        <p:txBody>
          <a:bodyPr anchor="ctr">
            <a:noAutofit/>
          </a:bodyPr>
          <a:lstStyle>
            <a:lvl1pPr algn="ctr">
              <a:defRPr sz="3300" b="1">
                <a:solidFill>
                  <a:schemeClr val="tx1"/>
                </a:solidFill>
              </a:defRPr>
            </a:lvl1pPr>
          </a:lstStyle>
          <a:p>
            <a:r>
              <a:rPr lang="en-US"/>
              <a:t>Click to edit title</a:t>
            </a:r>
          </a:p>
        </p:txBody>
      </p:sp>
      <p:sp>
        <p:nvSpPr>
          <p:cNvPr id="4" name="Subtitle 2">
            <a:extLst>
              <a:ext uri="{FF2B5EF4-FFF2-40B4-BE49-F238E27FC236}">
                <a16:creationId xmlns:a16="http://schemas.microsoft.com/office/drawing/2014/main" id="{C15B0668-1087-4E51-886B-8824DBEFBC20}"/>
              </a:ext>
            </a:extLst>
          </p:cNvPr>
          <p:cNvSpPr>
            <a:spLocks noGrp="1"/>
          </p:cNvSpPr>
          <p:nvPr>
            <p:ph type="subTitle" idx="1"/>
          </p:nvPr>
        </p:nvSpPr>
        <p:spPr>
          <a:xfrm>
            <a:off x="1999397" y="1240188"/>
            <a:ext cx="5145207" cy="350838"/>
          </a:xfrm>
          <a:prstGeom prst="rect">
            <a:avLst/>
          </a:prstGeom>
        </p:spPr>
        <p:txBody>
          <a:bodyPr anchor="ctr">
            <a:normAutofit/>
          </a:bodyPr>
          <a:lstStyle>
            <a:lvl1pPr marL="0" indent="0" algn="ctr">
              <a:buNone/>
              <a:defRPr sz="900" b="1" spc="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5" name="Picture Placeholder 6">
            <a:extLst>
              <a:ext uri="{FF2B5EF4-FFF2-40B4-BE49-F238E27FC236}">
                <a16:creationId xmlns:a16="http://schemas.microsoft.com/office/drawing/2014/main" id="{D79F54C4-8D2C-4DBF-BF81-9FBB9E165929}"/>
              </a:ext>
            </a:extLst>
          </p:cNvPr>
          <p:cNvSpPr>
            <a:spLocks noGrp="1"/>
          </p:cNvSpPr>
          <p:nvPr>
            <p:ph type="pic" sz="quarter" idx="11"/>
          </p:nvPr>
        </p:nvSpPr>
        <p:spPr>
          <a:xfrm>
            <a:off x="0" y="4432300"/>
            <a:ext cx="9144000" cy="2425700"/>
          </a:xfrm>
          <a:prstGeom prst="rect">
            <a:avLst/>
          </a:prstGeom>
          <a:solidFill>
            <a:schemeClr val="bg2">
              <a:lumMod val="75000"/>
            </a:schemeClr>
          </a:solidFill>
        </p:spPr>
        <p:txBody>
          <a:bodyPr anchor="ctr">
            <a:normAutofit/>
          </a:bodyPr>
          <a:lstStyle>
            <a:lvl1pPr algn="ctr">
              <a:defRPr sz="1350"/>
            </a:lvl1pPr>
          </a:lstStyle>
          <a:p>
            <a:endParaRPr lang="en-US" dirty="0"/>
          </a:p>
        </p:txBody>
      </p:sp>
    </p:spTree>
    <p:extLst>
      <p:ext uri="{BB962C8B-B14F-4D97-AF65-F5344CB8AC3E}">
        <p14:creationId xmlns:p14="http://schemas.microsoft.com/office/powerpoint/2010/main" val="1889868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44" name="Picture Placeholder 6">
            <a:extLst>
              <a:ext uri="{FF2B5EF4-FFF2-40B4-BE49-F238E27FC236}">
                <a16:creationId xmlns:a16="http://schemas.microsoft.com/office/drawing/2014/main" id="{D5EE737E-8FD5-46FE-8FF9-52BB89ECFB3A}"/>
              </a:ext>
            </a:extLst>
          </p:cNvPr>
          <p:cNvSpPr>
            <a:spLocks noGrp="1"/>
          </p:cNvSpPr>
          <p:nvPr>
            <p:ph type="pic" sz="quarter" idx="10"/>
          </p:nvPr>
        </p:nvSpPr>
        <p:spPr>
          <a:xfrm>
            <a:off x="0" y="0"/>
            <a:ext cx="9144000" cy="6858000"/>
          </a:xfrm>
          <a:prstGeom prst="rect">
            <a:avLst/>
          </a:prstGeom>
          <a:solidFill>
            <a:schemeClr val="bg2">
              <a:lumMod val="75000"/>
            </a:schemeClr>
          </a:solidFill>
        </p:spPr>
        <p:txBody>
          <a:bodyPr anchor="ctr">
            <a:normAutofit/>
          </a:bodyPr>
          <a:lstStyle>
            <a:lvl1pPr algn="ctr">
              <a:defRPr sz="1350"/>
            </a:lvl1pPr>
          </a:lstStyle>
          <a:p>
            <a:endParaRPr lang="en-US" dirty="0"/>
          </a:p>
        </p:txBody>
      </p:sp>
    </p:spTree>
    <p:extLst>
      <p:ext uri="{BB962C8B-B14F-4D97-AF65-F5344CB8AC3E}">
        <p14:creationId xmlns:p14="http://schemas.microsoft.com/office/powerpoint/2010/main" val="2518370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377182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1150699"/>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17916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62036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88298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6693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650982726"/>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17887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69851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1/18/2022</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146855328"/>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3" r:id="rId13"/>
    <p:sldLayoutId id="2147483694" r:id="rId14"/>
    <p:sldLayoutId id="2147483696" r:id="rId15"/>
    <p:sldLayoutId id="2147483701" r:id="rId16"/>
    <p:sldLayoutId id="2147483712" r:id="rId17"/>
    <p:sldLayoutId id="2147483713" r:id="rId18"/>
    <p:sldLayoutId id="2147483652" r:id="rId19"/>
    <p:sldLayoutId id="214748365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AE665462-5377-4E5C-A86B-099B983DC975}"/>
              </a:ext>
            </a:extLst>
          </p:cNvPr>
          <p:cNvSpPr/>
          <p:nvPr/>
        </p:nvSpPr>
        <p:spPr>
          <a:xfrm>
            <a:off x="0" y="0"/>
            <a:ext cx="9144000" cy="6858000"/>
          </a:xfrm>
          <a:prstGeom prst="rect">
            <a:avLst/>
          </a:prstGeom>
          <a:solidFill>
            <a:srgbClr val="273C8D"/>
          </a:solid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sz="1350" dirty="0"/>
          </a:p>
        </p:txBody>
      </p:sp>
      <p:sp>
        <p:nvSpPr>
          <p:cNvPr id="2" name="TextBox 1">
            <a:extLst>
              <a:ext uri="{FF2B5EF4-FFF2-40B4-BE49-F238E27FC236}">
                <a16:creationId xmlns:a16="http://schemas.microsoft.com/office/drawing/2014/main" id="{62ADEB4B-031E-454B-9A31-058B5137DB15}"/>
              </a:ext>
            </a:extLst>
          </p:cNvPr>
          <p:cNvSpPr txBox="1"/>
          <p:nvPr/>
        </p:nvSpPr>
        <p:spPr>
          <a:xfrm>
            <a:off x="0" y="1246725"/>
            <a:ext cx="9321553" cy="1938992"/>
          </a:xfrm>
          <a:prstGeom prst="rect">
            <a:avLst/>
          </a:prstGeom>
          <a:noFill/>
        </p:spPr>
        <p:txBody>
          <a:bodyPr wrap="square" rtlCol="0">
            <a:spAutoFit/>
          </a:bodyPr>
          <a:lstStyle/>
          <a:p>
            <a:pPr algn="ctr"/>
            <a:r>
              <a:rPr lang="en-US" sz="6000" dirty="0">
                <a:solidFill>
                  <a:schemeClr val="bg1"/>
                </a:solidFill>
                <a:latin typeface="Times New Roman" panose="02020603050405020304" pitchFamily="18" charset="0"/>
                <a:cs typeface="Times New Roman" panose="02020603050405020304" pitchFamily="18" charset="0"/>
              </a:rPr>
              <a:t>West Virginia </a:t>
            </a:r>
            <a:br>
              <a:rPr lang="en-US" sz="6000" dirty="0">
                <a:solidFill>
                  <a:schemeClr val="bg1"/>
                </a:solidFill>
                <a:latin typeface="Times New Roman" panose="02020603050405020304" pitchFamily="18" charset="0"/>
                <a:cs typeface="Times New Roman" panose="02020603050405020304" pitchFamily="18" charset="0"/>
              </a:rPr>
            </a:br>
            <a:r>
              <a:rPr lang="en-US" sz="6000" dirty="0">
                <a:solidFill>
                  <a:schemeClr val="bg1"/>
                </a:solidFill>
                <a:latin typeface="Times New Roman" panose="02020603050405020304" pitchFamily="18" charset="0"/>
                <a:cs typeface="Times New Roman" panose="02020603050405020304" pitchFamily="18" charset="0"/>
              </a:rPr>
              <a:t>Department of Agriculture</a:t>
            </a:r>
            <a:endParaRPr lang="en-US" sz="6000" b="1" dirty="0">
              <a:solidFill>
                <a:schemeClr val="bg1"/>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0AE04420-2D5D-47E4-9581-A87061FAF840}"/>
              </a:ext>
            </a:extLst>
          </p:cNvPr>
          <p:cNvSpPr txBox="1"/>
          <p:nvPr/>
        </p:nvSpPr>
        <p:spPr>
          <a:xfrm>
            <a:off x="2299940" y="3348150"/>
            <a:ext cx="4721671" cy="523220"/>
          </a:xfrm>
          <a:prstGeom prst="rect">
            <a:avLst/>
          </a:prstGeom>
          <a:noFill/>
        </p:spPr>
        <p:txBody>
          <a:bodyPr wrap="square" rtlCol="0">
            <a:spAutoFit/>
          </a:bodyPr>
          <a:lstStyle/>
          <a:p>
            <a:pPr algn="ctr"/>
            <a:r>
              <a:rPr lang="en-US" sz="2800" b="1" dirty="0">
                <a:solidFill>
                  <a:schemeClr val="bg1"/>
                </a:solidFill>
                <a:latin typeface="Times New Roman" panose="02020603050405020304" pitchFamily="18" charset="0"/>
                <a:cs typeface="Times New Roman" panose="02020603050405020304" pitchFamily="18" charset="0"/>
              </a:rPr>
              <a:t>FY 2023 Budget Presentation</a:t>
            </a:r>
          </a:p>
        </p:txBody>
      </p:sp>
      <p:sp>
        <p:nvSpPr>
          <p:cNvPr id="20" name="Rectangle 19">
            <a:extLst>
              <a:ext uri="{FF2B5EF4-FFF2-40B4-BE49-F238E27FC236}">
                <a16:creationId xmlns:a16="http://schemas.microsoft.com/office/drawing/2014/main" id="{2F220C58-CF77-48F4-B5CB-9193C719C746}"/>
              </a:ext>
            </a:extLst>
          </p:cNvPr>
          <p:cNvSpPr/>
          <p:nvPr/>
        </p:nvSpPr>
        <p:spPr>
          <a:xfrm>
            <a:off x="1803275" y="4103877"/>
            <a:ext cx="5715000" cy="417422"/>
          </a:xfrm>
          <a:prstGeom prst="rect">
            <a:avLst/>
          </a:prstGeom>
        </p:spPr>
        <p:txBody>
          <a:bodyPr wrap="square">
            <a:spAutoFit/>
          </a:bodyPr>
          <a:lstStyle/>
          <a:p>
            <a:pPr algn="ctr">
              <a:lnSpc>
                <a:spcPct val="150000"/>
              </a:lnSpc>
            </a:pPr>
            <a:r>
              <a:rPr lang="en-US" sz="1600" dirty="0">
                <a:solidFill>
                  <a:schemeClr val="bg1"/>
                </a:solidFill>
                <a:latin typeface="Times New Roman" panose="02020603050405020304" pitchFamily="18" charset="0"/>
                <a:cs typeface="Times New Roman" panose="02020603050405020304" pitchFamily="18" charset="0"/>
              </a:rPr>
              <a:t>Kent A. Leonhardt, West Virginia Commissioner of Agriculture</a:t>
            </a:r>
          </a:p>
        </p:txBody>
      </p:sp>
      <p:pic>
        <p:nvPicPr>
          <p:cNvPr id="5" name="Picture 4" descr="A picture containing logo&#10;&#10;Description automatically generated">
            <a:extLst>
              <a:ext uri="{FF2B5EF4-FFF2-40B4-BE49-F238E27FC236}">
                <a16:creationId xmlns:a16="http://schemas.microsoft.com/office/drawing/2014/main" id="{280402CA-DB5A-4A68-ADF1-EF86C95B04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7883" y="4753806"/>
            <a:ext cx="908232" cy="813342"/>
          </a:xfrm>
          <a:prstGeom prst="rect">
            <a:avLst/>
          </a:prstGeom>
        </p:spPr>
      </p:pic>
    </p:spTree>
    <p:extLst>
      <p:ext uri="{BB962C8B-B14F-4D97-AF65-F5344CB8AC3E}">
        <p14:creationId xmlns:p14="http://schemas.microsoft.com/office/powerpoint/2010/main" val="2898674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up)">
                                      <p:cBhvr>
                                        <p:cTn id="7" dur="500"/>
                                        <p:tgtEl>
                                          <p:spTgt spid="29"/>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outVertical)">
                                      <p:cBhvr>
                                        <p:cTn id="11" dur="500"/>
                                        <p:tgtEl>
                                          <p:spTgt spid="2"/>
                                        </p:tgtEl>
                                      </p:cBhvr>
                                    </p:animEffect>
                                  </p:childTnLst>
                                </p:cTn>
                              </p:par>
                            </p:childTnLst>
                          </p:cTn>
                        </p:par>
                        <p:par>
                          <p:cTn id="12" fill="hold">
                            <p:stCondLst>
                              <p:cond delay="1000"/>
                            </p:stCondLst>
                            <p:childTnLst>
                              <p:par>
                                <p:cTn id="13" presetID="16" presetClass="entr" presetSubtype="37"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outVertical)">
                                      <p:cBhvr>
                                        <p:cTn id="15" dur="500"/>
                                        <p:tgtEl>
                                          <p:spTgt spid="3"/>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ipe(up)">
                                      <p:cBhvr>
                                        <p:cTn id="1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 grpId="0"/>
      <p:bldP spid="3" grpId="0"/>
      <p:bldP spid="2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408A054F-B5FA-4074-9C26-0E987CFDDDD7}"/>
              </a:ext>
            </a:extLst>
          </p:cNvPr>
          <p:cNvSpPr>
            <a:spLocks noGrp="1"/>
          </p:cNvSpPr>
          <p:nvPr>
            <p:ph type="pic" sz="quarter" idx="10"/>
          </p:nvPr>
        </p:nvSpPr>
        <p:spPr>
          <a:xfrm>
            <a:off x="0" y="0"/>
            <a:ext cx="9144000" cy="6858000"/>
          </a:xfrm>
          <a:solidFill>
            <a:schemeClr val="bg1"/>
          </a:solidFill>
        </p:spPr>
      </p:sp>
      <p:sp>
        <p:nvSpPr>
          <p:cNvPr id="45" name="Rectangle 44">
            <a:extLst>
              <a:ext uri="{FF2B5EF4-FFF2-40B4-BE49-F238E27FC236}">
                <a16:creationId xmlns:a16="http://schemas.microsoft.com/office/drawing/2014/main" id="{9D8CC753-FBBA-4477-ACAC-51D7AA9858AE}"/>
              </a:ext>
            </a:extLst>
          </p:cNvPr>
          <p:cNvSpPr/>
          <p:nvPr/>
        </p:nvSpPr>
        <p:spPr>
          <a:xfrm>
            <a:off x="0" y="6198198"/>
            <a:ext cx="9144000" cy="666195"/>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6" name="TextBox 45">
            <a:extLst>
              <a:ext uri="{FF2B5EF4-FFF2-40B4-BE49-F238E27FC236}">
                <a16:creationId xmlns:a16="http://schemas.microsoft.com/office/drawing/2014/main" id="{CA070B4A-D954-4408-B0C1-4A3AB2E9D2BE}"/>
              </a:ext>
            </a:extLst>
          </p:cNvPr>
          <p:cNvSpPr txBox="1"/>
          <p:nvPr/>
        </p:nvSpPr>
        <p:spPr>
          <a:xfrm>
            <a:off x="2140491" y="6403468"/>
            <a:ext cx="4565109" cy="253916"/>
          </a:xfrm>
          <a:prstGeom prst="rect">
            <a:avLst/>
          </a:prstGeom>
          <a:noFill/>
        </p:spPr>
        <p:txBody>
          <a:bodyPr wrap="square" rtlCol="0">
            <a:spAutoFit/>
          </a:bodyPr>
          <a:lstStyle/>
          <a:p>
            <a:pPr algn="ctr"/>
            <a:r>
              <a:rPr lang="en-ID" sz="1050" b="1" dirty="0">
                <a:solidFill>
                  <a:schemeClr val="bg2"/>
                </a:solidFill>
                <a:latin typeface="Montserrat" panose="00000500000000000000" pitchFamily="50" charset="0"/>
              </a:rPr>
              <a:t>WEST VIRGINIA DEPARTMENT OF AGRICULTURE</a:t>
            </a:r>
          </a:p>
        </p:txBody>
      </p:sp>
      <p:pic>
        <p:nvPicPr>
          <p:cNvPr id="47" name="Picture 46" descr="A picture containing logo&#10;&#10;Description automatically generated">
            <a:extLst>
              <a:ext uri="{FF2B5EF4-FFF2-40B4-BE49-F238E27FC236}">
                <a16:creationId xmlns:a16="http://schemas.microsoft.com/office/drawing/2014/main" id="{2BE67A9F-F7CC-4474-B4EA-A57FA64A5B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8909" y="6313717"/>
            <a:ext cx="483985" cy="433419"/>
          </a:xfrm>
          <a:prstGeom prst="rect">
            <a:avLst/>
          </a:prstGeom>
        </p:spPr>
      </p:pic>
      <p:graphicFrame>
        <p:nvGraphicFramePr>
          <p:cNvPr id="6" name="Content Placeholder 3">
            <a:extLst>
              <a:ext uri="{FF2B5EF4-FFF2-40B4-BE49-F238E27FC236}">
                <a16:creationId xmlns:a16="http://schemas.microsoft.com/office/drawing/2014/main" id="{6AD154BC-0FEE-4FB7-9CE6-587407F23E00}"/>
              </a:ext>
            </a:extLst>
          </p:cNvPr>
          <p:cNvGraphicFramePr>
            <a:graphicFrameLocks/>
          </p:cNvGraphicFramePr>
          <p:nvPr>
            <p:extLst>
              <p:ext uri="{D42A27DB-BD31-4B8C-83A1-F6EECF244321}">
                <p14:modId xmlns:p14="http://schemas.microsoft.com/office/powerpoint/2010/main" val="1679825369"/>
              </p:ext>
            </p:extLst>
          </p:nvPr>
        </p:nvGraphicFramePr>
        <p:xfrm>
          <a:off x="693961" y="2474830"/>
          <a:ext cx="8123020" cy="1908340"/>
        </p:xfrm>
        <a:graphic>
          <a:graphicData uri="http://schemas.openxmlformats.org/drawingml/2006/table">
            <a:tbl>
              <a:tblPr>
                <a:tableStyleId>{5C22544A-7EE6-4342-B048-85BDC9FD1C3A}</a:tableStyleId>
              </a:tblPr>
              <a:tblGrid>
                <a:gridCol w="2928457">
                  <a:extLst>
                    <a:ext uri="{9D8B030D-6E8A-4147-A177-3AD203B41FA5}">
                      <a16:colId xmlns:a16="http://schemas.microsoft.com/office/drawing/2014/main" val="3918903254"/>
                    </a:ext>
                  </a:extLst>
                </a:gridCol>
                <a:gridCol w="1731521">
                  <a:extLst>
                    <a:ext uri="{9D8B030D-6E8A-4147-A177-3AD203B41FA5}">
                      <a16:colId xmlns:a16="http://schemas.microsoft.com/office/drawing/2014/main" val="2768682164"/>
                    </a:ext>
                  </a:extLst>
                </a:gridCol>
                <a:gridCol w="1731521">
                  <a:extLst>
                    <a:ext uri="{9D8B030D-6E8A-4147-A177-3AD203B41FA5}">
                      <a16:colId xmlns:a16="http://schemas.microsoft.com/office/drawing/2014/main" val="3908507429"/>
                    </a:ext>
                  </a:extLst>
                </a:gridCol>
                <a:gridCol w="1731521">
                  <a:extLst>
                    <a:ext uri="{9D8B030D-6E8A-4147-A177-3AD203B41FA5}">
                      <a16:colId xmlns:a16="http://schemas.microsoft.com/office/drawing/2014/main" val="3757102569"/>
                    </a:ext>
                  </a:extLst>
                </a:gridCol>
              </a:tblGrid>
              <a:tr h="582338">
                <a:tc>
                  <a:txBody>
                    <a:bodyPr/>
                    <a:lstStyle/>
                    <a:p>
                      <a:pPr algn="ctr" fontAlgn="ctr"/>
                      <a:r>
                        <a:rPr lang="en-US" sz="1200" b="1" u="none" strike="noStrike" dirty="0">
                          <a:effectLst/>
                          <a:latin typeface="+mn-lt"/>
                        </a:rPr>
                        <a:t>Funding Source*</a:t>
                      </a:r>
                      <a:endParaRPr lang="en-US" sz="1200" b="1" i="0" u="none" strike="noStrike" dirty="0">
                        <a:solidFill>
                          <a:srgbClr val="FFFFFF"/>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1" u="none" strike="noStrike" dirty="0">
                          <a:effectLst/>
                          <a:latin typeface="+mn-lt"/>
                        </a:rPr>
                        <a:t>Filled</a:t>
                      </a:r>
                      <a:endParaRPr lang="en-US" sz="1200" b="1" i="0" u="none" strike="noStrike" dirty="0">
                        <a:solidFill>
                          <a:srgbClr val="FFFFFF"/>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1" u="none" strike="noStrike" dirty="0">
                          <a:effectLst/>
                          <a:latin typeface="+mn-lt"/>
                        </a:rPr>
                        <a:t>Vacant</a:t>
                      </a:r>
                      <a:endParaRPr lang="en-US" sz="1200" b="1" i="0" u="none" strike="noStrike" dirty="0">
                        <a:solidFill>
                          <a:srgbClr val="FFFFFF"/>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1" u="none" strike="noStrike" dirty="0">
                          <a:effectLst/>
                          <a:latin typeface="+mn-lt"/>
                        </a:rPr>
                        <a:t>Total</a:t>
                      </a:r>
                      <a:endParaRPr lang="en-US" sz="1200" b="1" i="0" u="none" strike="noStrike" dirty="0">
                        <a:solidFill>
                          <a:srgbClr val="FFFFFF"/>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29158492"/>
                  </a:ext>
                </a:extLst>
              </a:tr>
              <a:tr h="285226">
                <a:tc>
                  <a:txBody>
                    <a:bodyPr/>
                    <a:lstStyle/>
                    <a:p>
                      <a:pPr lvl="0" algn="l" fontAlgn="ctr"/>
                      <a:r>
                        <a:rPr lang="en-US" sz="1200" u="none" strike="noStrike" dirty="0">
                          <a:effectLst/>
                          <a:latin typeface="+mn-lt"/>
                        </a:rPr>
                        <a:t>General Revenue</a:t>
                      </a:r>
                      <a:endParaRPr lang="en-US" sz="1200" b="0" i="0" u="none" strike="noStrike" dirty="0">
                        <a:solidFill>
                          <a:srgbClr val="000000"/>
                        </a:solidFill>
                        <a:effectLst/>
                        <a:latin typeface="+mn-lt"/>
                      </a:endParaRP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u="none" strike="noStrike" dirty="0">
                          <a:effectLst/>
                          <a:latin typeface="+mn-lt"/>
                        </a:rPr>
                        <a:t>143.21</a:t>
                      </a:r>
                      <a:endParaRPr lang="en-US" sz="1200" b="0" i="0" u="none" strike="noStrike" dirty="0">
                        <a:solidFill>
                          <a:srgbClr val="000000"/>
                        </a:solidFill>
                        <a:effectLst/>
                        <a:latin typeface="+mn-lt"/>
                      </a:endParaRP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u="none" strike="noStrike" dirty="0">
                          <a:effectLst/>
                          <a:latin typeface="+mn-lt"/>
                          <a:sym typeface="Wingdings" panose="05000000000000000000" pitchFamily="2" charset="2"/>
                        </a:rPr>
                        <a:t>21.42</a:t>
                      </a:r>
                      <a:endParaRPr lang="en-US" sz="1200" b="0" i="0" u="none" strike="noStrike" dirty="0">
                        <a:solidFill>
                          <a:srgbClr val="000000"/>
                        </a:solidFill>
                        <a:effectLst/>
                        <a:latin typeface="+mn-lt"/>
                      </a:endParaRP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kumimoji="0" lang="en-US" sz="1200" b="0" i="0" u="none" strike="noStrike" kern="1200" cap="none" spc="0" normalizeH="0" baseline="0" noProof="0" dirty="0">
                          <a:ln>
                            <a:noFill/>
                          </a:ln>
                          <a:solidFill>
                            <a:prstClr val="black"/>
                          </a:solidFill>
                          <a:effectLst/>
                          <a:uLnTx/>
                          <a:uFillTx/>
                          <a:latin typeface="+mn-lt"/>
                          <a:ea typeface="+mn-ea"/>
                          <a:cs typeface="+mn-cs"/>
                          <a:sym typeface="Wingdings" panose="05000000000000000000" pitchFamily="2" charset="2"/>
                        </a:rPr>
                        <a:t>164.63</a:t>
                      </a:r>
                      <a:endParaRPr lang="en-US" sz="1200" b="0" i="0" u="none" strike="noStrike" dirty="0">
                        <a:solidFill>
                          <a:srgbClr val="000000"/>
                        </a:solidFill>
                        <a:effectLst/>
                        <a:latin typeface="+mn-lt"/>
                      </a:endParaRP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2913334"/>
                  </a:ext>
                </a:extLst>
              </a:tr>
              <a:tr h="260194">
                <a:tc>
                  <a:txBody>
                    <a:bodyPr/>
                    <a:lstStyle/>
                    <a:p>
                      <a:pPr lvl="0" algn="l" fontAlgn="ctr"/>
                      <a:r>
                        <a:rPr lang="en-US" sz="1200" u="none" strike="noStrike" dirty="0">
                          <a:effectLst/>
                          <a:latin typeface="+mn-lt"/>
                        </a:rPr>
                        <a:t>Special Revenue</a:t>
                      </a:r>
                      <a:endParaRPr lang="en-US" sz="1200" b="0" i="0" u="none" strike="noStrike" dirty="0">
                        <a:solidFill>
                          <a:srgbClr val="000000"/>
                        </a:solidFill>
                        <a:effectLst/>
                        <a:latin typeface="+mn-lt"/>
                      </a:endParaRP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u="none" strike="noStrike" dirty="0">
                          <a:effectLst/>
                          <a:latin typeface="+mn-lt"/>
                        </a:rPr>
                        <a:t>63.57</a:t>
                      </a:r>
                      <a:endParaRPr lang="en-US" sz="1200" b="0" i="0" u="none" strike="noStrike" dirty="0">
                        <a:solidFill>
                          <a:srgbClr val="000000"/>
                        </a:solidFill>
                        <a:effectLst/>
                        <a:latin typeface="+mn-lt"/>
                      </a:endParaRP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10.16</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kumimoji="0" lang="en-US" sz="1200" b="0" i="0" u="none" strike="noStrike" kern="1200" cap="none" spc="0" normalizeH="0" baseline="0" noProof="0" dirty="0">
                          <a:ln>
                            <a:noFill/>
                          </a:ln>
                          <a:solidFill>
                            <a:prstClr val="black"/>
                          </a:solidFill>
                          <a:effectLst/>
                          <a:uLnTx/>
                          <a:uFillTx/>
                          <a:latin typeface="+mn-lt"/>
                          <a:ea typeface="+mn-ea"/>
                          <a:cs typeface="+mn-cs"/>
                          <a:sym typeface="Wingdings" panose="05000000000000000000" pitchFamily="2" charset="2"/>
                        </a:rPr>
                        <a:t>73.73</a:t>
                      </a:r>
                      <a:endParaRPr lang="en-US" sz="1200" b="0" i="0" u="none" strike="noStrike" dirty="0">
                        <a:solidFill>
                          <a:srgbClr val="000000"/>
                        </a:solidFill>
                        <a:effectLst/>
                        <a:latin typeface="+mn-lt"/>
                      </a:endParaRP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83340986"/>
                  </a:ext>
                </a:extLst>
              </a:tr>
              <a:tr h="260194">
                <a:tc>
                  <a:txBody>
                    <a:bodyPr/>
                    <a:lstStyle/>
                    <a:p>
                      <a:pPr lvl="0" algn="l" fontAlgn="ctr"/>
                      <a:r>
                        <a:rPr lang="en-US" sz="1200" u="none" strike="noStrike" dirty="0">
                          <a:effectLst/>
                          <a:latin typeface="+mn-lt"/>
                        </a:rPr>
                        <a:t>Federal Revenue</a:t>
                      </a:r>
                      <a:endParaRPr lang="en-US" sz="1200" b="0" i="0" u="none" strike="noStrike" dirty="0">
                        <a:solidFill>
                          <a:srgbClr val="000000"/>
                        </a:solidFill>
                        <a:effectLst/>
                        <a:latin typeface="+mn-lt"/>
                      </a:endParaRP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u="none" strike="noStrike" dirty="0">
                          <a:effectLst/>
                          <a:latin typeface="+mn-lt"/>
                        </a:rPr>
                        <a:t>35.22</a:t>
                      </a:r>
                      <a:endParaRPr lang="en-US" sz="1200" b="0" i="0" u="none" strike="noStrike" dirty="0">
                        <a:solidFill>
                          <a:srgbClr val="000000"/>
                        </a:solidFill>
                        <a:effectLst/>
                        <a:latin typeface="+mn-lt"/>
                      </a:endParaRP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u="none" strike="noStrike" dirty="0">
                          <a:effectLst/>
                          <a:latin typeface="+mn-lt"/>
                        </a:rPr>
                        <a:t>10.42</a:t>
                      </a:r>
                      <a:endParaRPr lang="en-US" sz="1200" b="0" i="0" u="none" strike="noStrike" dirty="0">
                        <a:solidFill>
                          <a:srgbClr val="000000"/>
                        </a:solidFill>
                        <a:effectLst/>
                        <a:latin typeface="+mn-lt"/>
                      </a:endParaRP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kumimoji="0" lang="en-US" sz="1200" b="0" i="0" u="none" strike="noStrike" kern="1200" cap="none" spc="0" normalizeH="0" baseline="0" noProof="0" dirty="0">
                          <a:ln>
                            <a:noFill/>
                          </a:ln>
                          <a:solidFill>
                            <a:prstClr val="black"/>
                          </a:solidFill>
                          <a:effectLst/>
                          <a:uLnTx/>
                          <a:uFillTx/>
                          <a:latin typeface="+mn-lt"/>
                          <a:ea typeface="+mn-ea"/>
                          <a:cs typeface="+mn-cs"/>
                          <a:sym typeface="Wingdings" panose="05000000000000000000" pitchFamily="2" charset="2"/>
                        </a:rPr>
                        <a:t>45.64</a:t>
                      </a:r>
                      <a:endParaRPr lang="en-US" sz="1200" b="0" i="0" u="none" strike="noStrike" dirty="0">
                        <a:solidFill>
                          <a:srgbClr val="000000"/>
                        </a:solidFill>
                        <a:effectLst/>
                        <a:latin typeface="+mn-lt"/>
                      </a:endParaRP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6726234"/>
                  </a:ext>
                </a:extLst>
              </a:tr>
              <a:tr h="260194">
                <a:tc>
                  <a:txBody>
                    <a:bodyPr/>
                    <a:lstStyle/>
                    <a:p>
                      <a:pPr lvl="2" algn="l" fontAlgn="ctr"/>
                      <a:r>
                        <a:rPr lang="en-US" sz="1200" b="1" u="none" strike="noStrike" dirty="0">
                          <a:effectLst/>
                          <a:latin typeface="+mn-lt"/>
                        </a:rPr>
                        <a:t>Total</a:t>
                      </a:r>
                      <a:endParaRPr lang="en-US" sz="120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1" i="0" u="none" strike="noStrike" dirty="0">
                          <a:solidFill>
                            <a:srgbClr val="000000"/>
                          </a:solidFill>
                          <a:effectLst/>
                          <a:latin typeface="+mn-lt"/>
                        </a:rPr>
                        <a:t>244.00</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1" i="0" u="none" strike="noStrike" dirty="0">
                          <a:solidFill>
                            <a:srgbClr val="000000"/>
                          </a:solidFill>
                          <a:effectLst/>
                          <a:latin typeface="+mn-lt"/>
                        </a:rPr>
                        <a:t>42.00</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kumimoji="0" lang="en-US" sz="1200" b="1" i="0" u="none" strike="noStrike" kern="1200" cap="none" spc="0" normalizeH="0" baseline="0" noProof="0" dirty="0">
                          <a:ln>
                            <a:noFill/>
                          </a:ln>
                          <a:solidFill>
                            <a:prstClr val="black"/>
                          </a:solidFill>
                          <a:effectLst/>
                          <a:uLnTx/>
                          <a:uFillTx/>
                          <a:latin typeface="+mn-lt"/>
                          <a:ea typeface="+mn-ea"/>
                          <a:cs typeface="+mn-cs"/>
                          <a:sym typeface="Wingdings" panose="05000000000000000000" pitchFamily="2" charset="2"/>
                        </a:rPr>
                        <a:t>284.00</a:t>
                      </a:r>
                      <a:endParaRPr lang="en-US" sz="1200" b="1" i="0" u="none" strike="noStrike" dirty="0">
                        <a:solidFill>
                          <a:srgbClr val="000000"/>
                        </a:solidFill>
                        <a:effectLst/>
                        <a:latin typeface="+mn-lt"/>
                      </a:endParaRP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9920735"/>
                  </a:ext>
                </a:extLst>
              </a:tr>
              <a:tr h="260194">
                <a:tc gridSpan="4">
                  <a:txBody>
                    <a:bodyPr/>
                    <a:lstStyle/>
                    <a:p>
                      <a:pPr algn="l" fontAlgn="ctr"/>
                      <a:r>
                        <a:rPr lang="en-US" sz="1200" b="1" i="1" u="none" strike="noStrike" dirty="0">
                          <a:solidFill>
                            <a:srgbClr val="000000"/>
                          </a:solidFill>
                          <a:effectLst/>
                          <a:latin typeface="+mn-lt"/>
                        </a:rPr>
                        <a:t>*</a:t>
                      </a:r>
                      <a:r>
                        <a:rPr lang="en-US" sz="1200" b="0" i="1" u="none" strike="noStrike" dirty="0">
                          <a:solidFill>
                            <a:srgbClr val="000000"/>
                          </a:solidFill>
                          <a:effectLst/>
                          <a:latin typeface="+mn-lt"/>
                        </a:rPr>
                        <a:t>Positions as of 12/31/21; excludes WV Conservation Agency and WV Agricultural Land Protection Authority funds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algn="r" fontAlgn="ctr"/>
                      <a:endParaRPr lang="en-US" sz="12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n-US"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n-US"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23365149"/>
                  </a:ext>
                </a:extLst>
              </a:tr>
            </a:tbl>
          </a:graphicData>
        </a:graphic>
      </p:graphicFrame>
      <p:sp>
        <p:nvSpPr>
          <p:cNvPr id="8" name="TextBox 7">
            <a:extLst>
              <a:ext uri="{FF2B5EF4-FFF2-40B4-BE49-F238E27FC236}">
                <a16:creationId xmlns:a16="http://schemas.microsoft.com/office/drawing/2014/main" id="{019A55BC-C36B-4997-AE84-F8BB40DA27DE}"/>
              </a:ext>
            </a:extLst>
          </p:cNvPr>
          <p:cNvSpPr txBox="1"/>
          <p:nvPr/>
        </p:nvSpPr>
        <p:spPr>
          <a:xfrm>
            <a:off x="1959952" y="1052749"/>
            <a:ext cx="5224096" cy="769441"/>
          </a:xfrm>
          <a:prstGeom prst="rect">
            <a:avLst/>
          </a:prstGeom>
          <a:noFill/>
        </p:spPr>
        <p:txBody>
          <a:bodyPr wrap="square" lIns="91440" tIns="45720" rIns="91440" bIns="45720" anchor="t">
            <a:spAutoFit/>
          </a:bodyPr>
          <a:lstStyle/>
          <a:p>
            <a:pPr algn="ctr"/>
            <a:r>
              <a:rPr lang="en-US" sz="4400" b="1" dirty="0">
                <a:solidFill>
                  <a:srgbClr val="273C8D"/>
                </a:solidFill>
                <a:latin typeface="Times New Roman"/>
                <a:cs typeface="Times New Roman"/>
              </a:rPr>
              <a:t>Budgeted Positions</a:t>
            </a:r>
          </a:p>
        </p:txBody>
      </p:sp>
    </p:spTree>
    <p:extLst>
      <p:ext uri="{BB962C8B-B14F-4D97-AF65-F5344CB8AC3E}">
        <p14:creationId xmlns:p14="http://schemas.microsoft.com/office/powerpoint/2010/main" val="3752252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down)">
                                      <p:cBhvr>
                                        <p:cTn id="7" dur="500"/>
                                        <p:tgtEl>
                                          <p:spTgt spid="45"/>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46"/>
                                        </p:tgtEl>
                                        <p:attrNameLst>
                                          <p:attrName>style.visibility</p:attrName>
                                        </p:attrNameLst>
                                      </p:cBhvr>
                                      <p:to>
                                        <p:strVal val="visible"/>
                                      </p:to>
                                    </p:set>
                                    <p:animEffect transition="in" filter="barn(outVertical)">
                                      <p:cBhvr>
                                        <p:cTn id="10"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408A054F-B5FA-4074-9C26-0E987CFDDDD7}"/>
              </a:ext>
            </a:extLst>
          </p:cNvPr>
          <p:cNvSpPr>
            <a:spLocks noGrp="1"/>
          </p:cNvSpPr>
          <p:nvPr>
            <p:ph type="pic" sz="quarter" idx="10"/>
          </p:nvPr>
        </p:nvSpPr>
        <p:spPr>
          <a:xfrm>
            <a:off x="0" y="0"/>
            <a:ext cx="9144000" cy="6858000"/>
          </a:xfrm>
          <a:noFill/>
        </p:spPr>
      </p:sp>
      <p:sp>
        <p:nvSpPr>
          <p:cNvPr id="45" name="Rectangle 44">
            <a:extLst>
              <a:ext uri="{FF2B5EF4-FFF2-40B4-BE49-F238E27FC236}">
                <a16:creationId xmlns:a16="http://schemas.microsoft.com/office/drawing/2014/main" id="{9D8CC753-FBBA-4477-ACAC-51D7AA9858AE}"/>
              </a:ext>
            </a:extLst>
          </p:cNvPr>
          <p:cNvSpPr/>
          <p:nvPr/>
        </p:nvSpPr>
        <p:spPr>
          <a:xfrm>
            <a:off x="0" y="6198198"/>
            <a:ext cx="9144000" cy="666195"/>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6" name="TextBox 45">
            <a:extLst>
              <a:ext uri="{FF2B5EF4-FFF2-40B4-BE49-F238E27FC236}">
                <a16:creationId xmlns:a16="http://schemas.microsoft.com/office/drawing/2014/main" id="{CA070B4A-D954-4408-B0C1-4A3AB2E9D2BE}"/>
              </a:ext>
            </a:extLst>
          </p:cNvPr>
          <p:cNvSpPr txBox="1"/>
          <p:nvPr/>
        </p:nvSpPr>
        <p:spPr>
          <a:xfrm>
            <a:off x="2140491" y="6403468"/>
            <a:ext cx="4565109" cy="253916"/>
          </a:xfrm>
          <a:prstGeom prst="rect">
            <a:avLst/>
          </a:prstGeom>
          <a:noFill/>
        </p:spPr>
        <p:txBody>
          <a:bodyPr wrap="square" rtlCol="0">
            <a:spAutoFit/>
          </a:bodyPr>
          <a:lstStyle/>
          <a:p>
            <a:pPr algn="ctr"/>
            <a:r>
              <a:rPr lang="en-ID" sz="1050" b="1" dirty="0">
                <a:solidFill>
                  <a:schemeClr val="bg2"/>
                </a:solidFill>
                <a:latin typeface="Montserrat" panose="00000500000000000000" pitchFamily="50" charset="0"/>
              </a:rPr>
              <a:t>WEST VIRGINIA DEPARTMENT OF AGRICULTURE</a:t>
            </a:r>
          </a:p>
        </p:txBody>
      </p:sp>
      <p:pic>
        <p:nvPicPr>
          <p:cNvPr id="47" name="Picture 46" descr="A picture containing logo&#10;&#10;Description automatically generated">
            <a:extLst>
              <a:ext uri="{FF2B5EF4-FFF2-40B4-BE49-F238E27FC236}">
                <a16:creationId xmlns:a16="http://schemas.microsoft.com/office/drawing/2014/main" id="{2BE67A9F-F7CC-4474-B4EA-A57FA64A5B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8909" y="6313717"/>
            <a:ext cx="483985" cy="433419"/>
          </a:xfrm>
          <a:prstGeom prst="rect">
            <a:avLst/>
          </a:prstGeom>
        </p:spPr>
      </p:pic>
      <p:sp>
        <p:nvSpPr>
          <p:cNvPr id="8" name="TextBox 7">
            <a:extLst>
              <a:ext uri="{FF2B5EF4-FFF2-40B4-BE49-F238E27FC236}">
                <a16:creationId xmlns:a16="http://schemas.microsoft.com/office/drawing/2014/main" id="{019A55BC-C36B-4997-AE84-F8BB40DA27DE}"/>
              </a:ext>
            </a:extLst>
          </p:cNvPr>
          <p:cNvSpPr txBox="1"/>
          <p:nvPr/>
        </p:nvSpPr>
        <p:spPr>
          <a:xfrm>
            <a:off x="1959952" y="1052749"/>
            <a:ext cx="5224096" cy="769441"/>
          </a:xfrm>
          <a:prstGeom prst="rect">
            <a:avLst/>
          </a:prstGeom>
          <a:noFill/>
        </p:spPr>
        <p:txBody>
          <a:bodyPr wrap="square" lIns="91440" tIns="45720" rIns="91440" bIns="45720" anchor="t">
            <a:spAutoFit/>
          </a:bodyPr>
          <a:lstStyle/>
          <a:p>
            <a:pPr algn="ctr"/>
            <a:r>
              <a:rPr lang="en-US" sz="4400" b="1" dirty="0">
                <a:solidFill>
                  <a:srgbClr val="273C8D"/>
                </a:solidFill>
                <a:latin typeface="Times New Roman"/>
                <a:cs typeface="Times New Roman"/>
              </a:rPr>
              <a:t>Vacancies</a:t>
            </a:r>
            <a:endParaRPr lang="en-US" sz="4400" b="1" dirty="0">
              <a:solidFill>
                <a:srgbClr val="273C8D"/>
              </a:solidFill>
              <a:latin typeface="Times New Roman" panose="02020603050405020304" pitchFamily="18"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CEFA76E1-B373-40E0-B609-100E65B10B22}"/>
              </a:ext>
            </a:extLst>
          </p:cNvPr>
          <p:cNvGraphicFramePr>
            <a:graphicFrameLocks noGrp="1"/>
          </p:cNvGraphicFramePr>
          <p:nvPr>
            <p:extLst>
              <p:ext uri="{D42A27DB-BD31-4B8C-83A1-F6EECF244321}">
                <p14:modId xmlns:p14="http://schemas.microsoft.com/office/powerpoint/2010/main" val="3554578338"/>
              </p:ext>
            </p:extLst>
          </p:nvPr>
        </p:nvGraphicFramePr>
        <p:xfrm>
          <a:off x="2943225" y="2131695"/>
          <a:ext cx="3257550" cy="3108960"/>
        </p:xfrm>
        <a:graphic>
          <a:graphicData uri="http://schemas.openxmlformats.org/drawingml/2006/table">
            <a:tbl>
              <a:tblPr firstRow="1" bandRow="1">
                <a:tableStyleId>{5940675A-B579-460E-94D1-54222C63F5DA}</a:tableStyleId>
              </a:tblPr>
              <a:tblGrid>
                <a:gridCol w="2047875">
                  <a:extLst>
                    <a:ext uri="{9D8B030D-6E8A-4147-A177-3AD203B41FA5}">
                      <a16:colId xmlns:a16="http://schemas.microsoft.com/office/drawing/2014/main" val="3763135961"/>
                    </a:ext>
                  </a:extLst>
                </a:gridCol>
                <a:gridCol w="1209675">
                  <a:extLst>
                    <a:ext uri="{9D8B030D-6E8A-4147-A177-3AD203B41FA5}">
                      <a16:colId xmlns:a16="http://schemas.microsoft.com/office/drawing/2014/main" val="876824555"/>
                    </a:ext>
                  </a:extLst>
                </a:gridCol>
              </a:tblGrid>
              <a:tr h="581025">
                <a:tc>
                  <a:txBody>
                    <a:bodyPr/>
                    <a:lstStyle/>
                    <a:p>
                      <a:pPr algn="ctr" fontAlgn="base"/>
                      <a:r>
                        <a:rPr lang="en-US" sz="1200" b="1" dirty="0">
                          <a:effectLst/>
                        </a:rPr>
                        <a:t>Salary Range*​</a:t>
                      </a:r>
                      <a:endParaRPr lang="en-US" b="1" dirty="0">
                        <a:effectLst/>
                      </a:endParaRPr>
                    </a:p>
                  </a:txBody>
                  <a:tcPr anchor="ctr"/>
                </a:tc>
                <a:tc>
                  <a:txBody>
                    <a:bodyPr/>
                    <a:lstStyle/>
                    <a:p>
                      <a:pPr algn="ctr" fontAlgn="base"/>
                      <a:r>
                        <a:rPr lang="en-US" sz="1200" b="1" dirty="0">
                          <a:effectLst/>
                        </a:rPr>
                        <a:t>Vacancies​</a:t>
                      </a:r>
                      <a:endParaRPr lang="en-US" b="1" dirty="0">
                        <a:effectLst/>
                      </a:endParaRPr>
                    </a:p>
                  </a:txBody>
                  <a:tcPr anchor="ctr"/>
                </a:tc>
                <a:extLst>
                  <a:ext uri="{0D108BD9-81ED-4DB2-BD59-A6C34878D82A}">
                    <a16:rowId xmlns:a16="http://schemas.microsoft.com/office/drawing/2014/main" val="4082679280"/>
                  </a:ext>
                </a:extLst>
              </a:tr>
              <a:tr h="276225">
                <a:tc>
                  <a:txBody>
                    <a:bodyPr/>
                    <a:lstStyle/>
                    <a:p>
                      <a:pPr fontAlgn="base"/>
                      <a:r>
                        <a:rPr lang="en-US" sz="1200" dirty="0">
                          <a:effectLst/>
                        </a:rPr>
                        <a:t>Under $32,000​</a:t>
                      </a:r>
                      <a:endParaRPr lang="en-US" dirty="0">
                        <a:effectLst/>
                      </a:endParaRPr>
                    </a:p>
                  </a:txBody>
                  <a:tcPr anchor="ctr"/>
                </a:tc>
                <a:tc>
                  <a:txBody>
                    <a:bodyPr/>
                    <a:lstStyle/>
                    <a:p>
                      <a:pPr algn="r" fontAlgn="base"/>
                      <a:r>
                        <a:rPr lang="en-US" sz="1200" dirty="0">
                          <a:effectLst/>
                        </a:rPr>
                        <a:t>14​</a:t>
                      </a:r>
                      <a:endParaRPr lang="en-US" dirty="0">
                        <a:effectLst/>
                      </a:endParaRPr>
                    </a:p>
                  </a:txBody>
                  <a:tcPr anchor="ctr"/>
                </a:tc>
                <a:extLst>
                  <a:ext uri="{0D108BD9-81ED-4DB2-BD59-A6C34878D82A}">
                    <a16:rowId xmlns:a16="http://schemas.microsoft.com/office/drawing/2014/main" val="2608055246"/>
                  </a:ext>
                </a:extLst>
              </a:tr>
              <a:tr h="257175">
                <a:tc>
                  <a:txBody>
                    <a:bodyPr/>
                    <a:lstStyle/>
                    <a:p>
                      <a:pPr fontAlgn="base"/>
                      <a:r>
                        <a:rPr lang="en-US" sz="1200" dirty="0">
                          <a:effectLst/>
                        </a:rPr>
                        <a:t>$32,000 - $64,000​</a:t>
                      </a:r>
                      <a:endParaRPr lang="en-US" dirty="0">
                        <a:effectLst/>
                      </a:endParaRPr>
                    </a:p>
                  </a:txBody>
                  <a:tcPr anchor="ctr"/>
                </a:tc>
                <a:tc>
                  <a:txBody>
                    <a:bodyPr/>
                    <a:lstStyle/>
                    <a:p>
                      <a:pPr algn="r" fontAlgn="base"/>
                      <a:r>
                        <a:rPr lang="en-US" sz="1200" dirty="0">
                          <a:effectLst/>
                        </a:rPr>
                        <a:t>26​</a:t>
                      </a:r>
                      <a:endParaRPr lang="en-US" dirty="0">
                        <a:effectLst/>
                      </a:endParaRPr>
                    </a:p>
                  </a:txBody>
                  <a:tcPr anchor="ctr"/>
                </a:tc>
                <a:extLst>
                  <a:ext uri="{0D108BD9-81ED-4DB2-BD59-A6C34878D82A}">
                    <a16:rowId xmlns:a16="http://schemas.microsoft.com/office/drawing/2014/main" val="1259109788"/>
                  </a:ext>
                </a:extLst>
              </a:tr>
              <a:tr h="257175">
                <a:tc>
                  <a:txBody>
                    <a:bodyPr/>
                    <a:lstStyle/>
                    <a:p>
                      <a:pPr lvl="1" fontAlgn="base"/>
                      <a:r>
                        <a:rPr lang="en-US" sz="1050" i="1" dirty="0">
                          <a:effectLst/>
                        </a:rPr>
                        <a:t>$32,000 – $44,000</a:t>
                      </a:r>
                    </a:p>
                  </a:txBody>
                  <a:tcPr anchor="ctr"/>
                </a:tc>
                <a:tc>
                  <a:txBody>
                    <a:bodyPr/>
                    <a:lstStyle/>
                    <a:p>
                      <a:pPr lvl="1" algn="ctr" fontAlgn="base"/>
                      <a:r>
                        <a:rPr lang="en-US" sz="1050" i="1" dirty="0">
                          <a:effectLst/>
                        </a:rPr>
                        <a:t>20</a:t>
                      </a:r>
                    </a:p>
                  </a:txBody>
                  <a:tcPr anchor="ctr"/>
                </a:tc>
                <a:extLst>
                  <a:ext uri="{0D108BD9-81ED-4DB2-BD59-A6C34878D82A}">
                    <a16:rowId xmlns:a16="http://schemas.microsoft.com/office/drawing/2014/main" val="1112675746"/>
                  </a:ext>
                </a:extLst>
              </a:tr>
              <a:tr h="257175">
                <a:tc>
                  <a:txBody>
                    <a:bodyPr/>
                    <a:lstStyle/>
                    <a:p>
                      <a:pPr lvl="1" fontAlgn="base"/>
                      <a:r>
                        <a:rPr lang="en-US" sz="1050" i="1" dirty="0">
                          <a:effectLst/>
                        </a:rPr>
                        <a:t>$45,000 - $64,000</a:t>
                      </a:r>
                    </a:p>
                  </a:txBody>
                  <a:tcPr anchor="ctr"/>
                </a:tc>
                <a:tc>
                  <a:txBody>
                    <a:bodyPr/>
                    <a:lstStyle/>
                    <a:p>
                      <a:pPr lvl="1" algn="ctr" fontAlgn="base"/>
                      <a:r>
                        <a:rPr lang="en-US" sz="1050" i="1" dirty="0">
                          <a:effectLst/>
                        </a:rPr>
                        <a:t>6</a:t>
                      </a:r>
                    </a:p>
                  </a:txBody>
                  <a:tcPr anchor="ctr"/>
                </a:tc>
                <a:extLst>
                  <a:ext uri="{0D108BD9-81ED-4DB2-BD59-A6C34878D82A}">
                    <a16:rowId xmlns:a16="http://schemas.microsoft.com/office/drawing/2014/main" val="1943253954"/>
                  </a:ext>
                </a:extLst>
              </a:tr>
              <a:tr h="257175">
                <a:tc>
                  <a:txBody>
                    <a:bodyPr/>
                    <a:lstStyle/>
                    <a:p>
                      <a:pPr fontAlgn="base"/>
                      <a:r>
                        <a:rPr lang="en-US" sz="1200" dirty="0">
                          <a:effectLst/>
                        </a:rPr>
                        <a:t>$64,000 - $100,000​</a:t>
                      </a:r>
                      <a:endParaRPr lang="en-US" dirty="0">
                        <a:effectLst/>
                      </a:endParaRPr>
                    </a:p>
                  </a:txBody>
                  <a:tcPr anchor="ctr"/>
                </a:tc>
                <a:tc>
                  <a:txBody>
                    <a:bodyPr/>
                    <a:lstStyle/>
                    <a:p>
                      <a:pPr algn="r" fontAlgn="base"/>
                      <a:r>
                        <a:rPr lang="en-US" sz="1200" dirty="0">
                          <a:effectLst/>
                        </a:rPr>
                        <a:t>2​</a:t>
                      </a:r>
                      <a:endParaRPr lang="en-US" dirty="0">
                        <a:effectLst/>
                      </a:endParaRPr>
                    </a:p>
                  </a:txBody>
                  <a:tcPr anchor="ctr"/>
                </a:tc>
                <a:extLst>
                  <a:ext uri="{0D108BD9-81ED-4DB2-BD59-A6C34878D82A}">
                    <a16:rowId xmlns:a16="http://schemas.microsoft.com/office/drawing/2014/main" val="2432841513"/>
                  </a:ext>
                </a:extLst>
              </a:tr>
              <a:tr h="257175">
                <a:tc>
                  <a:txBody>
                    <a:bodyPr/>
                    <a:lstStyle/>
                    <a:p>
                      <a:pPr fontAlgn="base"/>
                      <a:r>
                        <a:rPr lang="en-US" sz="1200" dirty="0">
                          <a:effectLst/>
                        </a:rPr>
                        <a:t>  Over $100,000​</a:t>
                      </a:r>
                      <a:endParaRPr lang="en-US" dirty="0">
                        <a:effectLst/>
                      </a:endParaRPr>
                    </a:p>
                  </a:txBody>
                  <a:tcPr anchor="ctr"/>
                </a:tc>
                <a:tc>
                  <a:txBody>
                    <a:bodyPr/>
                    <a:lstStyle/>
                    <a:p>
                      <a:pPr algn="r" fontAlgn="base"/>
                      <a:r>
                        <a:rPr lang="en-US" sz="1200" dirty="0">
                          <a:effectLst/>
                        </a:rPr>
                        <a:t>0​</a:t>
                      </a:r>
                      <a:endParaRPr lang="en-US" dirty="0">
                        <a:effectLst/>
                      </a:endParaRPr>
                    </a:p>
                  </a:txBody>
                  <a:tcPr anchor="ctr"/>
                </a:tc>
                <a:extLst>
                  <a:ext uri="{0D108BD9-81ED-4DB2-BD59-A6C34878D82A}">
                    <a16:rowId xmlns:a16="http://schemas.microsoft.com/office/drawing/2014/main" val="167907254"/>
                  </a:ext>
                </a:extLst>
              </a:tr>
              <a:tr h="257175">
                <a:tc>
                  <a:txBody>
                    <a:bodyPr/>
                    <a:lstStyle/>
                    <a:p>
                      <a:pPr lvl="1" fontAlgn="base"/>
                      <a:r>
                        <a:rPr lang="en-US" sz="1200" b="1" dirty="0">
                          <a:effectLst/>
                        </a:rPr>
                        <a:t>Total​</a:t>
                      </a:r>
                      <a:endParaRPr lang="en-US" b="1" dirty="0">
                        <a:effectLst/>
                      </a:endParaRPr>
                    </a:p>
                  </a:txBody>
                  <a:tcPr anchor="ctr">
                    <a:lnB w="12700" cap="flat" cmpd="sng" algn="ctr">
                      <a:solidFill>
                        <a:schemeClr val="tx1"/>
                      </a:solidFill>
                      <a:prstDash val="solid"/>
                      <a:round/>
                      <a:headEnd type="none" w="med" len="med"/>
                      <a:tailEnd type="none" w="med" len="med"/>
                    </a:lnB>
                  </a:tcPr>
                </a:tc>
                <a:tc>
                  <a:txBody>
                    <a:bodyPr/>
                    <a:lstStyle/>
                    <a:p>
                      <a:pPr algn="r" fontAlgn="base"/>
                      <a:r>
                        <a:rPr lang="en-US" sz="1200" b="1" dirty="0">
                          <a:effectLst/>
                        </a:rPr>
                        <a:t>42​</a:t>
                      </a:r>
                      <a:endParaRPr lang="en-US" b="1" dirty="0">
                        <a:effectLst/>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5625804"/>
                  </a:ext>
                </a:extLst>
              </a:tr>
              <a:tr h="257175">
                <a:tc gridSpan="2">
                  <a:txBody>
                    <a:bodyPr/>
                    <a:lstStyle/>
                    <a:p>
                      <a:pPr fontAlgn="base"/>
                      <a:r>
                        <a:rPr lang="en-US" sz="1200" i="1" dirty="0">
                          <a:effectLst/>
                        </a:rPr>
                        <a:t>*Positions as of 12/31/21; excludes WV Conservation Agency and WV Agricultural Land Protection Authority funds ​</a:t>
                      </a:r>
                      <a:endParaRPr lang="en-US" i="1" dirty="0">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marL="0" marR="0" marT="0" marB="0" horzOverflow="overflow"/>
                </a:tc>
                <a:extLst>
                  <a:ext uri="{0D108BD9-81ED-4DB2-BD59-A6C34878D82A}">
                    <a16:rowId xmlns:a16="http://schemas.microsoft.com/office/drawing/2014/main" val="1171010095"/>
                  </a:ext>
                </a:extLst>
              </a:tr>
            </a:tbl>
          </a:graphicData>
        </a:graphic>
      </p:graphicFrame>
    </p:spTree>
    <p:extLst>
      <p:ext uri="{BB962C8B-B14F-4D97-AF65-F5344CB8AC3E}">
        <p14:creationId xmlns:p14="http://schemas.microsoft.com/office/powerpoint/2010/main" val="154162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down)">
                                      <p:cBhvr>
                                        <p:cTn id="7" dur="500"/>
                                        <p:tgtEl>
                                          <p:spTgt spid="45"/>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46"/>
                                        </p:tgtEl>
                                        <p:attrNameLst>
                                          <p:attrName>style.visibility</p:attrName>
                                        </p:attrNameLst>
                                      </p:cBhvr>
                                      <p:to>
                                        <p:strVal val="visible"/>
                                      </p:to>
                                    </p:set>
                                    <p:animEffect transition="in" filter="barn(outVertical)">
                                      <p:cBhvr>
                                        <p:cTn id="10"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408A054F-B5FA-4074-9C26-0E987CFDDDD7}"/>
              </a:ext>
            </a:extLst>
          </p:cNvPr>
          <p:cNvSpPr>
            <a:spLocks noGrp="1"/>
          </p:cNvSpPr>
          <p:nvPr>
            <p:ph type="pic" sz="quarter" idx="10"/>
          </p:nvPr>
        </p:nvSpPr>
        <p:spPr>
          <a:xfrm>
            <a:off x="0" y="0"/>
            <a:ext cx="9144000" cy="6858000"/>
          </a:xfrm>
          <a:solidFill>
            <a:schemeClr val="bg1"/>
          </a:solidFill>
        </p:spPr>
      </p:sp>
      <p:sp>
        <p:nvSpPr>
          <p:cNvPr id="45" name="Rectangle 44">
            <a:extLst>
              <a:ext uri="{FF2B5EF4-FFF2-40B4-BE49-F238E27FC236}">
                <a16:creationId xmlns:a16="http://schemas.microsoft.com/office/drawing/2014/main" id="{9D8CC753-FBBA-4477-ACAC-51D7AA9858AE}"/>
              </a:ext>
            </a:extLst>
          </p:cNvPr>
          <p:cNvSpPr/>
          <p:nvPr/>
        </p:nvSpPr>
        <p:spPr>
          <a:xfrm>
            <a:off x="0" y="6198198"/>
            <a:ext cx="9144000" cy="666195"/>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6" name="TextBox 45">
            <a:extLst>
              <a:ext uri="{FF2B5EF4-FFF2-40B4-BE49-F238E27FC236}">
                <a16:creationId xmlns:a16="http://schemas.microsoft.com/office/drawing/2014/main" id="{CA070B4A-D954-4408-B0C1-4A3AB2E9D2BE}"/>
              </a:ext>
            </a:extLst>
          </p:cNvPr>
          <p:cNvSpPr txBox="1"/>
          <p:nvPr/>
        </p:nvSpPr>
        <p:spPr>
          <a:xfrm>
            <a:off x="2140491" y="6403468"/>
            <a:ext cx="4565109" cy="253916"/>
          </a:xfrm>
          <a:prstGeom prst="rect">
            <a:avLst/>
          </a:prstGeom>
          <a:noFill/>
        </p:spPr>
        <p:txBody>
          <a:bodyPr wrap="square" rtlCol="0">
            <a:spAutoFit/>
          </a:bodyPr>
          <a:lstStyle/>
          <a:p>
            <a:pPr algn="ctr"/>
            <a:r>
              <a:rPr lang="en-ID" sz="1050" b="1" dirty="0">
                <a:solidFill>
                  <a:schemeClr val="bg2"/>
                </a:solidFill>
                <a:latin typeface="Montserrat" panose="00000500000000000000" pitchFamily="50" charset="0"/>
              </a:rPr>
              <a:t>WEST VIRGINIA DEPARTMENT OF AGRICULTURE</a:t>
            </a:r>
          </a:p>
        </p:txBody>
      </p:sp>
      <p:pic>
        <p:nvPicPr>
          <p:cNvPr id="47" name="Picture 46" descr="A picture containing logo&#10;&#10;Description automatically generated">
            <a:extLst>
              <a:ext uri="{FF2B5EF4-FFF2-40B4-BE49-F238E27FC236}">
                <a16:creationId xmlns:a16="http://schemas.microsoft.com/office/drawing/2014/main" id="{2BE67A9F-F7CC-4474-B4EA-A57FA64A5B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8909" y="6313717"/>
            <a:ext cx="483985" cy="433419"/>
          </a:xfrm>
          <a:prstGeom prst="rect">
            <a:avLst/>
          </a:prstGeom>
        </p:spPr>
      </p:pic>
      <p:sp>
        <p:nvSpPr>
          <p:cNvPr id="8" name="TextBox 7">
            <a:extLst>
              <a:ext uri="{FF2B5EF4-FFF2-40B4-BE49-F238E27FC236}">
                <a16:creationId xmlns:a16="http://schemas.microsoft.com/office/drawing/2014/main" id="{019A55BC-C36B-4997-AE84-F8BB40DA27DE}"/>
              </a:ext>
            </a:extLst>
          </p:cNvPr>
          <p:cNvSpPr txBox="1"/>
          <p:nvPr/>
        </p:nvSpPr>
        <p:spPr>
          <a:xfrm>
            <a:off x="1012054" y="340205"/>
            <a:ext cx="7119891" cy="1446550"/>
          </a:xfrm>
          <a:prstGeom prst="rect">
            <a:avLst/>
          </a:prstGeom>
          <a:noFill/>
        </p:spPr>
        <p:txBody>
          <a:bodyPr wrap="square" lIns="91440" tIns="45720" rIns="91440" bIns="45720" anchor="t">
            <a:spAutoFit/>
          </a:bodyPr>
          <a:lstStyle/>
          <a:p>
            <a:pPr algn="ctr"/>
            <a:r>
              <a:rPr lang="en-US" sz="4400" b="1" dirty="0">
                <a:solidFill>
                  <a:srgbClr val="273C8D"/>
                </a:solidFill>
                <a:latin typeface="Times New Roman"/>
                <a:cs typeface="Times New Roman"/>
              </a:rPr>
              <a:t>Improvement and Supplemental Requests</a:t>
            </a:r>
          </a:p>
        </p:txBody>
      </p:sp>
      <p:graphicFrame>
        <p:nvGraphicFramePr>
          <p:cNvPr id="10" name="Content Placeholder 3">
            <a:extLst>
              <a:ext uri="{FF2B5EF4-FFF2-40B4-BE49-F238E27FC236}">
                <a16:creationId xmlns:a16="http://schemas.microsoft.com/office/drawing/2014/main" id="{E53798AB-002E-4274-93C5-457079989243}"/>
              </a:ext>
            </a:extLst>
          </p:cNvPr>
          <p:cNvGraphicFramePr>
            <a:graphicFrameLocks/>
          </p:cNvGraphicFramePr>
          <p:nvPr>
            <p:extLst>
              <p:ext uri="{D42A27DB-BD31-4B8C-83A1-F6EECF244321}">
                <p14:modId xmlns:p14="http://schemas.microsoft.com/office/powerpoint/2010/main" val="2030393993"/>
              </p:ext>
            </p:extLst>
          </p:nvPr>
        </p:nvGraphicFramePr>
        <p:xfrm>
          <a:off x="168416" y="2225299"/>
          <a:ext cx="8817746" cy="3263554"/>
        </p:xfrm>
        <a:graphic>
          <a:graphicData uri="http://schemas.openxmlformats.org/drawingml/2006/table">
            <a:tbl>
              <a:tblPr>
                <a:tableStyleId>{5C22544A-7EE6-4342-B048-85BDC9FD1C3A}</a:tableStyleId>
              </a:tblPr>
              <a:tblGrid>
                <a:gridCol w="1003136">
                  <a:extLst>
                    <a:ext uri="{9D8B030D-6E8A-4147-A177-3AD203B41FA5}">
                      <a16:colId xmlns:a16="http://schemas.microsoft.com/office/drawing/2014/main" val="3286849192"/>
                    </a:ext>
                  </a:extLst>
                </a:gridCol>
                <a:gridCol w="1003136">
                  <a:extLst>
                    <a:ext uri="{9D8B030D-6E8A-4147-A177-3AD203B41FA5}">
                      <a16:colId xmlns:a16="http://schemas.microsoft.com/office/drawing/2014/main" val="3909855495"/>
                    </a:ext>
                  </a:extLst>
                </a:gridCol>
                <a:gridCol w="3231815">
                  <a:extLst>
                    <a:ext uri="{9D8B030D-6E8A-4147-A177-3AD203B41FA5}">
                      <a16:colId xmlns:a16="http://schemas.microsoft.com/office/drawing/2014/main" val="3918903254"/>
                    </a:ext>
                  </a:extLst>
                </a:gridCol>
                <a:gridCol w="1071817">
                  <a:extLst>
                    <a:ext uri="{9D8B030D-6E8A-4147-A177-3AD203B41FA5}">
                      <a16:colId xmlns:a16="http://schemas.microsoft.com/office/drawing/2014/main" val="2768682164"/>
                    </a:ext>
                  </a:extLst>
                </a:gridCol>
                <a:gridCol w="1253921">
                  <a:extLst>
                    <a:ext uri="{9D8B030D-6E8A-4147-A177-3AD203B41FA5}">
                      <a16:colId xmlns:a16="http://schemas.microsoft.com/office/drawing/2014/main" val="3908507429"/>
                    </a:ext>
                  </a:extLst>
                </a:gridCol>
                <a:gridCol w="1253921">
                  <a:extLst>
                    <a:ext uri="{9D8B030D-6E8A-4147-A177-3AD203B41FA5}">
                      <a16:colId xmlns:a16="http://schemas.microsoft.com/office/drawing/2014/main" val="3757102569"/>
                    </a:ext>
                  </a:extLst>
                </a:gridCol>
              </a:tblGrid>
              <a:tr h="542631">
                <a:tc>
                  <a:txBody>
                    <a:bodyPr/>
                    <a:lstStyle/>
                    <a:p>
                      <a:pPr algn="ctr" fontAlgn="ctr"/>
                      <a:r>
                        <a:rPr lang="en-US" sz="1200" b="1" u="none" strike="noStrike" dirty="0">
                          <a:effectLst/>
                        </a:rPr>
                        <a:t>Priority</a:t>
                      </a:r>
                      <a:endParaRPr lang="en-US" sz="1200" b="1" i="0" u="none" strike="noStrike" dirty="0">
                        <a:solidFill>
                          <a:srgbClr val="FFFFFF"/>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1" u="none" strike="noStrike" dirty="0">
                          <a:effectLst/>
                        </a:rPr>
                        <a:t>Fund</a:t>
                      </a:r>
                      <a:endParaRPr lang="en-US" sz="1200" b="1" i="0" u="none" strike="noStrike" dirty="0">
                        <a:solidFill>
                          <a:srgbClr val="FFFFFF"/>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1" u="none" strike="noStrike" dirty="0">
                          <a:effectLst/>
                        </a:rPr>
                        <a:t>Program</a:t>
                      </a:r>
                      <a:endParaRPr lang="en-US" sz="1200" b="1" i="0" u="none" strike="noStrike" dirty="0">
                        <a:solidFill>
                          <a:srgbClr val="FFFFFF"/>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1" u="none" strike="noStrike" dirty="0">
                          <a:effectLst/>
                        </a:rPr>
                        <a:t>Total </a:t>
                      </a:r>
                      <a:br>
                        <a:rPr lang="en-US" sz="1200" b="1" u="none" strike="noStrike" dirty="0">
                          <a:effectLst/>
                        </a:rPr>
                      </a:br>
                      <a:r>
                        <a:rPr lang="en-US" sz="1200" b="1" u="none" strike="noStrike" dirty="0">
                          <a:effectLst/>
                        </a:rPr>
                        <a:t>Request</a:t>
                      </a:r>
                      <a:endParaRPr lang="en-US" sz="1200" b="1" i="0" u="none" strike="noStrike" dirty="0">
                        <a:solidFill>
                          <a:srgbClr val="FFFFFF"/>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1" u="none" strike="noStrike" dirty="0">
                          <a:effectLst/>
                        </a:rPr>
                        <a:t>FY22 Supplemental</a:t>
                      </a:r>
                      <a:endParaRPr lang="en-US" sz="1200" b="1" i="0" u="none" strike="noStrike" dirty="0">
                        <a:solidFill>
                          <a:srgbClr val="FFFFFF"/>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1" u="none" strike="noStrike" dirty="0">
                          <a:effectLst/>
                        </a:rPr>
                        <a:t>FY23 Improvement</a:t>
                      </a:r>
                      <a:endParaRPr lang="en-US" sz="1200" b="1" i="0" u="none" strike="noStrike" dirty="0">
                        <a:solidFill>
                          <a:srgbClr val="FFFFFF"/>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29158492"/>
                  </a:ext>
                </a:extLst>
              </a:tr>
              <a:tr h="281775">
                <a:tc gridSpan="2">
                  <a:txBody>
                    <a:bodyPr/>
                    <a:lstStyle/>
                    <a:p>
                      <a:pPr algn="l" fontAlgn="ctr"/>
                      <a:r>
                        <a:rPr lang="en-US" sz="1200" b="1" u="none" strike="noStrike" dirty="0">
                          <a:effectLst/>
                        </a:rPr>
                        <a:t>General Revenue</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200" u="none" strike="noStrike" dirty="0">
                          <a:effectLst/>
                        </a:rPr>
                        <a:t> </a:t>
                      </a:r>
                      <a:endParaRPr lang="en-US" sz="1200" b="1" i="0" u="none" strike="noStrike" dirty="0">
                        <a:solidFill>
                          <a:srgbClr val="FFFFFF"/>
                        </a:solidFill>
                        <a:effectLst/>
                        <a:latin typeface="Arial Narrow" panose="020B0606020202030204" pitchFamily="34" charset="0"/>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u="none" strike="noStrike" dirty="0">
                          <a:effectLst/>
                        </a:rPr>
                        <a:t> </a:t>
                      </a:r>
                      <a:endParaRPr lang="en-US" sz="1200" b="1" i="0" u="none" strike="noStrike" dirty="0">
                        <a:solidFill>
                          <a:srgbClr val="FFFFFF"/>
                        </a:solidFill>
                        <a:effectLst/>
                        <a:latin typeface="Arial Narrow" panose="020B0606020202030204" pitchFamily="34" charset="0"/>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u="none" strike="noStrike" dirty="0">
                          <a:effectLst/>
                        </a:rPr>
                        <a:t> </a:t>
                      </a:r>
                      <a:endParaRPr lang="en-US" sz="1200" b="1" i="0" u="none" strike="noStrike" dirty="0">
                        <a:solidFill>
                          <a:srgbClr val="FFFFFF"/>
                        </a:solidFill>
                        <a:effectLst/>
                        <a:latin typeface="Arial Narrow" panose="020B0606020202030204" pitchFamily="34" charset="0"/>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u="none" strike="noStrike" dirty="0">
                          <a:effectLst/>
                        </a:rPr>
                        <a:t> </a:t>
                      </a:r>
                      <a:endParaRPr lang="en-US" sz="1200" b="1" i="0" u="none" strike="noStrike" dirty="0">
                        <a:solidFill>
                          <a:srgbClr val="FFFFFF"/>
                        </a:solidFill>
                        <a:effectLst/>
                        <a:latin typeface="Arial Narrow" panose="020B0606020202030204" pitchFamily="34" charset="0"/>
                      </a:endParaRPr>
                    </a:p>
                  </a:txBody>
                  <a:tcPr marL="9525" marR="9525" marT="9525" marB="0"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6599704"/>
                  </a:ext>
                </a:extLst>
              </a:tr>
              <a:tr h="265778">
                <a:tc>
                  <a:txBody>
                    <a:bodyPr/>
                    <a:lstStyle/>
                    <a:p>
                      <a:pPr algn="ctr" fontAlgn="ctr"/>
                      <a:r>
                        <a:rPr lang="en-US" sz="1200" u="none" strike="noStrike" dirty="0">
                          <a:effectLst/>
                        </a:rPr>
                        <a:t>1</a:t>
                      </a:r>
                      <a:endParaRPr lang="en-US" sz="12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u="none" strike="noStrike" dirty="0">
                          <a:effectLst/>
                        </a:rPr>
                        <a:t>0131</a:t>
                      </a:r>
                      <a:endParaRPr lang="en-US" sz="12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u="none" strike="noStrike" dirty="0">
                          <a:effectLst/>
                        </a:rPr>
                        <a:t>Guthrie Laboratory (FY22 -or-  FY23)</a:t>
                      </a:r>
                      <a:endParaRPr lang="en-US" sz="1200" b="0" i="0" u="none" strike="noStrike" dirty="0">
                        <a:solidFill>
                          <a:srgbClr val="000000"/>
                        </a:solidFill>
                        <a:effectLst/>
                        <a:latin typeface="Arial Narrow" panose="020B0606020202030204" pitchFamily="34" charset="0"/>
                      </a:endParaRP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u="none" strike="noStrike" dirty="0">
                          <a:effectLst/>
                        </a:rPr>
                        <a:t>55,000,000 </a:t>
                      </a:r>
                      <a:endParaRPr lang="en-US" sz="1200" b="0" i="0" u="none" strike="noStrike" dirty="0">
                        <a:solidFill>
                          <a:srgbClr val="000000"/>
                        </a:solidFill>
                        <a:effectLst/>
                        <a:latin typeface="Arial Narrow" panose="020B0606020202030204" pitchFamily="34" charset="0"/>
                      </a:endParaRPr>
                    </a:p>
                  </a:txBody>
                  <a:tcPr marL="1828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u="none" strike="noStrike" dirty="0">
                          <a:effectLst/>
                          <a:sym typeface="Wingdings" panose="05000000000000000000" pitchFamily="2" charset="2"/>
                        </a:rPr>
                        <a:t></a:t>
                      </a:r>
                      <a:endParaRPr lang="en-US"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lang="en-US"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2913334"/>
                  </a:ext>
                </a:extLst>
              </a:tr>
              <a:tr h="242452">
                <a:tc>
                  <a:txBody>
                    <a:bodyPr/>
                    <a:lstStyle/>
                    <a:p>
                      <a:pPr algn="ctr" fontAlgn="ctr"/>
                      <a:r>
                        <a:rPr lang="en-US" sz="1200" u="none" strike="noStrike" dirty="0">
                          <a:effectLst/>
                        </a:rPr>
                        <a:t>2</a:t>
                      </a:r>
                      <a:endParaRPr lang="en-US" sz="12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u="none" strike="noStrike" dirty="0">
                          <a:effectLst/>
                        </a:rPr>
                        <a:t>0135</a:t>
                      </a:r>
                      <a:endParaRPr lang="en-US" sz="12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u="none" strike="noStrike" dirty="0">
                          <a:effectLst/>
                        </a:rPr>
                        <a:t>Meat and Poultry Inspection</a:t>
                      </a:r>
                      <a:endParaRPr lang="en-US" sz="1200" b="0" i="0" u="none" strike="noStrike" dirty="0">
                        <a:solidFill>
                          <a:srgbClr val="000000"/>
                        </a:solidFill>
                        <a:effectLst/>
                        <a:latin typeface="Arial Narrow" panose="020B0606020202030204" pitchFamily="34" charset="0"/>
                      </a:endParaRP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u="none" strike="noStrike" dirty="0">
                          <a:effectLst/>
                        </a:rPr>
                        <a:t>300,000 </a:t>
                      </a:r>
                      <a:endParaRPr lang="en-US" sz="1200" b="0" i="0" u="none" strike="noStrike" dirty="0">
                        <a:solidFill>
                          <a:srgbClr val="000000"/>
                        </a:solidFill>
                        <a:effectLst/>
                        <a:latin typeface="Arial Narrow" panose="020B0606020202030204" pitchFamily="34" charset="0"/>
                      </a:endParaRPr>
                    </a:p>
                  </a:txBody>
                  <a:tcPr marL="1828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lang="en-US"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83340986"/>
                  </a:ext>
                </a:extLst>
              </a:tr>
              <a:tr h="242452">
                <a:tc>
                  <a:txBody>
                    <a:bodyPr/>
                    <a:lstStyle/>
                    <a:p>
                      <a:pPr algn="ctr" fontAlgn="ctr"/>
                      <a:r>
                        <a:rPr lang="en-US" sz="1200" u="none" strike="noStrike" dirty="0">
                          <a:effectLst/>
                        </a:rPr>
                        <a:t>3</a:t>
                      </a:r>
                      <a:endParaRPr lang="en-US" sz="12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u="none" strike="noStrike" dirty="0">
                          <a:effectLst/>
                        </a:rPr>
                        <a:t>0131</a:t>
                      </a:r>
                      <a:endParaRPr lang="en-US" sz="12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u="none" strike="noStrike" dirty="0">
                          <a:effectLst/>
                        </a:rPr>
                        <a:t>WV Grown Program</a:t>
                      </a:r>
                      <a:endParaRPr lang="en-US" sz="1200" b="0" i="0" u="none" strike="noStrike" dirty="0">
                        <a:solidFill>
                          <a:srgbClr val="000000"/>
                        </a:solidFill>
                        <a:effectLst/>
                        <a:latin typeface="Arial Narrow" panose="020B0606020202030204" pitchFamily="34" charset="0"/>
                      </a:endParaRP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u="none" strike="noStrike" dirty="0">
                          <a:effectLst/>
                        </a:rPr>
                        <a:t>1,000,000 </a:t>
                      </a:r>
                      <a:endParaRPr lang="en-US" sz="1200" b="0" i="0" u="none" strike="noStrike" dirty="0">
                        <a:solidFill>
                          <a:srgbClr val="000000"/>
                        </a:solidFill>
                        <a:effectLst/>
                        <a:latin typeface="Arial Narrow" panose="020B0606020202030204" pitchFamily="34" charset="0"/>
                      </a:endParaRPr>
                    </a:p>
                  </a:txBody>
                  <a:tcPr marL="1828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u="none" strike="noStrike" dirty="0">
                          <a:effectLst/>
                        </a:rPr>
                        <a:t> </a:t>
                      </a:r>
                      <a:endParaRPr lang="en-US"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lang="en-US"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6726234"/>
                  </a:ext>
                </a:extLst>
              </a:tr>
              <a:tr h="242452">
                <a:tc>
                  <a:txBody>
                    <a:bodyPr/>
                    <a:lstStyle/>
                    <a:p>
                      <a:pPr algn="ctr" fontAlgn="ctr"/>
                      <a:r>
                        <a:rPr lang="en-US" sz="1200" u="none" strike="noStrike" dirty="0">
                          <a:effectLst/>
                        </a:rPr>
                        <a:t>4</a:t>
                      </a:r>
                      <a:endParaRPr lang="en-US" sz="12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u="none" strike="noStrike" dirty="0">
                          <a:effectLst/>
                        </a:rPr>
                        <a:t>0131</a:t>
                      </a:r>
                      <a:endParaRPr lang="en-US" sz="12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u="none" strike="noStrike" dirty="0">
                          <a:effectLst/>
                        </a:rPr>
                        <a:t>Fresh Food Act</a:t>
                      </a:r>
                      <a:endParaRPr lang="en-US" sz="1200" b="0" i="0" u="none" strike="noStrike" dirty="0">
                        <a:solidFill>
                          <a:srgbClr val="000000"/>
                        </a:solidFill>
                        <a:effectLst/>
                        <a:latin typeface="Arial Narrow" panose="020B0606020202030204" pitchFamily="34" charset="0"/>
                      </a:endParaRP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u="none" strike="noStrike" dirty="0">
                          <a:effectLst/>
                        </a:rPr>
                        <a:t>250,000 </a:t>
                      </a:r>
                      <a:endParaRPr lang="en-US" sz="1200" b="0" i="0" u="none" strike="noStrike" dirty="0">
                        <a:solidFill>
                          <a:srgbClr val="000000"/>
                        </a:solidFill>
                        <a:effectLst/>
                        <a:latin typeface="Arial Narrow" panose="020B0606020202030204" pitchFamily="34" charset="0"/>
                      </a:endParaRPr>
                    </a:p>
                  </a:txBody>
                  <a:tcPr marL="1828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lang="en-US"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9920735"/>
                  </a:ext>
                </a:extLst>
              </a:tr>
              <a:tr h="242452">
                <a:tc>
                  <a:txBody>
                    <a:bodyPr/>
                    <a:lstStyle/>
                    <a:p>
                      <a:pPr algn="ctr" fontAlgn="ctr"/>
                      <a:r>
                        <a:rPr lang="en-US" sz="1200" u="none" strike="noStrike" dirty="0">
                          <a:effectLst/>
                        </a:rPr>
                        <a:t>5</a:t>
                      </a:r>
                      <a:endParaRPr lang="en-US" sz="12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u="none" strike="noStrike" dirty="0">
                          <a:effectLst/>
                        </a:rPr>
                        <a:t>0131</a:t>
                      </a:r>
                      <a:endParaRPr lang="en-US" sz="12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u="none" strike="noStrike" dirty="0">
                          <a:effectLst/>
                        </a:rPr>
                        <a:t>Salary Enhancement</a:t>
                      </a:r>
                      <a:endParaRPr lang="en-US" sz="1200" b="0" i="0" u="none" strike="noStrike" dirty="0">
                        <a:solidFill>
                          <a:srgbClr val="000000"/>
                        </a:solidFill>
                        <a:effectLst/>
                        <a:latin typeface="Arial Narrow" panose="020B0606020202030204" pitchFamily="34" charset="0"/>
                      </a:endParaRP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u="none" strike="noStrike" dirty="0">
                          <a:effectLst/>
                        </a:rPr>
                        <a:t>250,000 </a:t>
                      </a:r>
                      <a:endParaRPr lang="en-US" sz="1200" b="0" i="0" u="none" strike="noStrike" dirty="0">
                        <a:solidFill>
                          <a:srgbClr val="000000"/>
                        </a:solidFill>
                        <a:effectLst/>
                        <a:latin typeface="Arial Narrow" panose="020B0606020202030204" pitchFamily="34" charset="0"/>
                      </a:endParaRPr>
                    </a:p>
                  </a:txBody>
                  <a:tcPr marL="1828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u="none" strike="noStrike" dirty="0">
                          <a:effectLst/>
                        </a:rPr>
                        <a:t> </a:t>
                      </a:r>
                      <a:endParaRPr lang="en-US"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lang="en-US"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781392"/>
                  </a:ext>
                </a:extLst>
              </a:tr>
              <a:tr h="253998">
                <a:tc>
                  <a:txBody>
                    <a:bodyPr/>
                    <a:lstStyle/>
                    <a:p>
                      <a:pPr algn="ctr" fontAlgn="ctr"/>
                      <a:r>
                        <a:rPr lang="en-US" sz="1200" u="none" strike="noStrike" dirty="0">
                          <a:effectLst/>
                        </a:rPr>
                        <a:t>6</a:t>
                      </a:r>
                      <a:endParaRPr lang="en-US" sz="12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u="none" strike="noStrike" dirty="0">
                          <a:effectLst/>
                        </a:rPr>
                        <a:t>0131</a:t>
                      </a:r>
                      <a:endParaRPr lang="en-US" sz="12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u="none" strike="noStrike" dirty="0">
                          <a:effectLst/>
                        </a:rPr>
                        <a:t>SNAP Stretch</a:t>
                      </a:r>
                      <a:endParaRPr lang="en-US" sz="1200" b="0" i="0" u="none" strike="noStrike" dirty="0">
                        <a:solidFill>
                          <a:srgbClr val="000000"/>
                        </a:solidFill>
                        <a:effectLst/>
                        <a:latin typeface="Arial Narrow" panose="020B0606020202030204" pitchFamily="34" charset="0"/>
                      </a:endParaRP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u="none" strike="noStrike" dirty="0">
                          <a:effectLst/>
                        </a:rPr>
                        <a:t>200,000 </a:t>
                      </a:r>
                      <a:endParaRPr lang="en-US" sz="1200" b="0" i="0" u="none" strike="noStrike" dirty="0">
                        <a:solidFill>
                          <a:srgbClr val="000000"/>
                        </a:solidFill>
                        <a:effectLst/>
                        <a:latin typeface="Arial Narrow" panose="020B0606020202030204" pitchFamily="34" charset="0"/>
                      </a:endParaRPr>
                    </a:p>
                  </a:txBody>
                  <a:tcPr marL="1828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 </a:t>
                      </a:r>
                      <a:endParaRPr lang="en-US" sz="1200" b="0"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lang="en-US" sz="1200" b="0"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316386"/>
                  </a:ext>
                </a:extLst>
              </a:tr>
              <a:tr h="242452">
                <a:tc gridSpan="6">
                  <a:txBody>
                    <a:bodyPr/>
                    <a:lstStyle/>
                    <a:p>
                      <a:pPr algn="l" fontAlgn="ctr"/>
                      <a:r>
                        <a:rPr lang="en-US" sz="1200" b="1" u="none" strike="noStrike" dirty="0">
                          <a:effectLst/>
                        </a:rPr>
                        <a:t>Special Revenue (Spending Authority Only) </a:t>
                      </a:r>
                      <a:endParaRPr lang="en-US" sz="1200" b="1" i="0" u="none" strike="noStrike" dirty="0">
                        <a:solidFill>
                          <a:srgbClr val="FFFFFF"/>
                        </a:solidFill>
                        <a:effectLst/>
                        <a:latin typeface="Arial" panose="020B0604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pPr algn="ctr" fontAlgn="ctr"/>
                      <a:r>
                        <a:rPr lang="en-US" sz="1200" u="none" strike="noStrike" dirty="0">
                          <a:effectLst/>
                        </a:rPr>
                        <a:t> </a:t>
                      </a:r>
                      <a:endParaRPr lang="en-US" sz="1200" b="1" i="0" u="none" strike="noStrike" dirty="0">
                        <a:solidFill>
                          <a:srgbClr val="FFFFFF"/>
                        </a:solidFill>
                        <a:effectLst/>
                        <a:latin typeface="Arial Narrow" panose="020B0606020202030204" pitchFamily="34" charset="0"/>
                      </a:endParaRPr>
                    </a:p>
                  </a:txBody>
                  <a:tcPr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n-US" sz="1200" u="none" strike="noStrike" dirty="0">
                          <a:effectLst/>
                        </a:rPr>
                        <a:t> </a:t>
                      </a:r>
                      <a:endParaRPr lang="en-US" sz="1200" b="1" i="0" u="none" strike="noStrike" dirty="0">
                        <a:solidFill>
                          <a:srgbClr val="FFFFFF"/>
                        </a:solidFill>
                        <a:effectLst/>
                        <a:latin typeface="Arial Narrow" panose="020B0606020202030204" pitchFamily="34" charset="0"/>
                      </a:endParaRPr>
                    </a:p>
                  </a:txBody>
                  <a:tcPr marL="1828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n-US" sz="1200" u="none" strike="noStrike" dirty="0">
                          <a:effectLst/>
                        </a:rPr>
                        <a:t> </a:t>
                      </a:r>
                      <a:endParaRPr lang="en-US" sz="1200" b="1" i="0" u="none" strike="noStrike" dirty="0">
                        <a:solidFill>
                          <a:srgbClr val="FFFFFF"/>
                        </a:solidFill>
                        <a:effectLst/>
                        <a:latin typeface="Arial" panose="020B0604020202020204" pitchFamily="34" charset="0"/>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n-US" sz="1200" b="1" i="0" u="none" strike="noStrike" dirty="0">
                        <a:solidFill>
                          <a:srgbClr val="FFFFFF"/>
                        </a:solidFill>
                        <a:effectLst/>
                        <a:latin typeface="Arial" panose="020B0604020202020204" pitchFamily="34" charset="0"/>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284481"/>
                  </a:ext>
                </a:extLst>
              </a:tr>
              <a:tr h="222208">
                <a:tc>
                  <a:txBody>
                    <a:bodyPr/>
                    <a:lstStyle/>
                    <a:p>
                      <a:pPr algn="ctr" fontAlgn="ctr"/>
                      <a:r>
                        <a:rPr lang="en-US" sz="1200" u="none" strike="noStrike" dirty="0">
                          <a:effectLst/>
                        </a:rPr>
                        <a:t>1</a:t>
                      </a:r>
                      <a:endParaRPr lang="en-US" sz="12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u="none" strike="noStrike" dirty="0">
                          <a:effectLst/>
                        </a:rPr>
                        <a:t>1481</a:t>
                      </a:r>
                      <a:endParaRPr lang="en-US" sz="12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u="none" strike="noStrike" dirty="0">
                          <a:effectLst/>
                        </a:rPr>
                        <a:t>Spay Neuter Assistance Program Fund</a:t>
                      </a:r>
                      <a:endParaRPr lang="en-US" sz="1200" b="0" i="0" u="none" strike="noStrike" dirty="0">
                        <a:solidFill>
                          <a:srgbClr val="000000"/>
                        </a:solidFill>
                        <a:effectLst/>
                        <a:latin typeface="Arial Narrow" panose="020B0606020202030204" pitchFamily="34" charset="0"/>
                      </a:endParaRP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u="none" strike="noStrike" dirty="0">
                          <a:effectLst/>
                        </a:rPr>
                        <a:t>100,000 </a:t>
                      </a:r>
                      <a:endParaRPr lang="en-US" sz="1200" b="0" i="0" u="none" strike="noStrike" dirty="0">
                        <a:solidFill>
                          <a:srgbClr val="000000"/>
                        </a:solidFill>
                        <a:effectLst/>
                        <a:latin typeface="Arial Narrow" panose="020B0606020202030204" pitchFamily="34" charset="0"/>
                      </a:endParaRPr>
                    </a:p>
                  </a:txBody>
                  <a:tcPr marL="1828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lang="en-US"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lang="en-US"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1042586"/>
                  </a:ext>
                </a:extLst>
              </a:tr>
              <a:tr h="242452">
                <a:tc>
                  <a:txBody>
                    <a:bodyPr/>
                    <a:lstStyle/>
                    <a:p>
                      <a:pPr algn="ctr" fontAlgn="ctr"/>
                      <a:r>
                        <a:rPr lang="en-US" sz="1200" u="none" strike="noStrike" dirty="0">
                          <a:effectLst/>
                        </a:rPr>
                        <a:t>2</a:t>
                      </a:r>
                      <a:endParaRPr lang="en-US" sz="12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u="none" strike="noStrike" dirty="0">
                          <a:effectLst/>
                        </a:rPr>
                        <a:t>1423</a:t>
                      </a:r>
                      <a:endParaRPr lang="en-US" sz="12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u="none" strike="noStrike" dirty="0">
                          <a:effectLst/>
                        </a:rPr>
                        <a:t>Agriculture Development Fund</a:t>
                      </a:r>
                      <a:endParaRPr lang="en-US" sz="1200" b="0" i="0" u="none" strike="noStrike" dirty="0">
                        <a:solidFill>
                          <a:srgbClr val="000000"/>
                        </a:solidFill>
                        <a:effectLst/>
                        <a:latin typeface="Arial Narrow" panose="020B0606020202030204" pitchFamily="34" charset="0"/>
                      </a:endParaRP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u="none" strike="noStrike" dirty="0">
                          <a:effectLst/>
                        </a:rPr>
                        <a:t>500,000 </a:t>
                      </a:r>
                      <a:endParaRPr lang="en-US" sz="1200" b="0" i="0" u="none" strike="noStrike" dirty="0">
                        <a:solidFill>
                          <a:srgbClr val="000000"/>
                        </a:solidFill>
                        <a:effectLst/>
                        <a:latin typeface="Arial Narrow" panose="020B0606020202030204" pitchFamily="34" charset="0"/>
                      </a:endParaRPr>
                    </a:p>
                  </a:txBody>
                  <a:tcPr marL="1828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lang="en-US"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lang="en-US"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1067792"/>
                  </a:ext>
                </a:extLst>
              </a:tr>
              <a:tr h="242452">
                <a:tc>
                  <a:txBody>
                    <a:bodyPr/>
                    <a:lstStyle/>
                    <a:p>
                      <a:pPr algn="ctr" fontAlgn="ctr"/>
                      <a:r>
                        <a:rPr lang="en-US" sz="1200" u="none" strike="noStrike" dirty="0">
                          <a:effectLst/>
                        </a:rPr>
                        <a:t>3</a:t>
                      </a:r>
                      <a:endParaRPr lang="en-US" sz="12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u="none" strike="noStrike" dirty="0">
                          <a:effectLst/>
                        </a:rPr>
                        <a:t>1422</a:t>
                      </a:r>
                      <a:endParaRPr lang="en-US" sz="12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u="none" strike="noStrike" dirty="0">
                          <a:effectLst/>
                        </a:rPr>
                        <a:t>Agriculture Investment Fund</a:t>
                      </a:r>
                      <a:endParaRPr lang="en-US" sz="1200" b="0" i="0" u="none" strike="noStrike" dirty="0">
                        <a:solidFill>
                          <a:srgbClr val="000000"/>
                        </a:solidFill>
                        <a:effectLst/>
                        <a:latin typeface="Arial Narrow" panose="020B0606020202030204" pitchFamily="34" charset="0"/>
                      </a:endParaRP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u="none" strike="noStrike" dirty="0">
                          <a:effectLst/>
                        </a:rPr>
                        <a:t>500,000 </a:t>
                      </a:r>
                      <a:endParaRPr lang="en-US" sz="1200" b="0" i="0" u="none" strike="noStrike" dirty="0">
                        <a:solidFill>
                          <a:srgbClr val="000000"/>
                        </a:solidFill>
                        <a:effectLst/>
                        <a:latin typeface="Arial Narrow" panose="020B0606020202030204" pitchFamily="34" charset="0"/>
                      </a:endParaRPr>
                    </a:p>
                  </a:txBody>
                  <a:tcPr marL="1828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lang="en-US"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lang="en-US"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5269903"/>
                  </a:ext>
                </a:extLst>
              </a:tr>
            </a:tbl>
          </a:graphicData>
        </a:graphic>
      </p:graphicFrame>
    </p:spTree>
    <p:extLst>
      <p:ext uri="{BB962C8B-B14F-4D97-AF65-F5344CB8AC3E}">
        <p14:creationId xmlns:p14="http://schemas.microsoft.com/office/powerpoint/2010/main" val="1531826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down)">
                                      <p:cBhvr>
                                        <p:cTn id="7" dur="500"/>
                                        <p:tgtEl>
                                          <p:spTgt spid="45"/>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46"/>
                                        </p:tgtEl>
                                        <p:attrNameLst>
                                          <p:attrName>style.visibility</p:attrName>
                                        </p:attrNameLst>
                                      </p:cBhvr>
                                      <p:to>
                                        <p:strVal val="visible"/>
                                      </p:to>
                                    </p:set>
                                    <p:animEffect transition="in" filter="barn(outVertical)">
                                      <p:cBhvr>
                                        <p:cTn id="10"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951B30E-9A31-43DD-9C18-5C3D37846016}"/>
              </a:ext>
            </a:extLst>
          </p:cNvPr>
          <p:cNvSpPr/>
          <p:nvPr/>
        </p:nvSpPr>
        <p:spPr>
          <a:xfrm>
            <a:off x="251670" y="276227"/>
            <a:ext cx="8635155" cy="5812630"/>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3" name="Rectangle 12">
            <a:extLst>
              <a:ext uri="{FF2B5EF4-FFF2-40B4-BE49-F238E27FC236}">
                <a16:creationId xmlns:a16="http://schemas.microsoft.com/office/drawing/2014/main" id="{37622B53-05FB-4C44-8A38-3ACF3EE5C61F}"/>
              </a:ext>
            </a:extLst>
          </p:cNvPr>
          <p:cNvSpPr/>
          <p:nvPr/>
        </p:nvSpPr>
        <p:spPr>
          <a:xfrm>
            <a:off x="1679699" y="1950468"/>
            <a:ext cx="5795299" cy="1938992"/>
          </a:xfrm>
          <a:prstGeom prst="rect">
            <a:avLst/>
          </a:prstGeom>
        </p:spPr>
        <p:txBody>
          <a:bodyPr wrap="square">
            <a:spAutoFit/>
          </a:bodyPr>
          <a:lstStyle/>
          <a:p>
            <a:pPr algn="ctr"/>
            <a:r>
              <a:rPr lang="en-US" sz="6000" b="1" dirty="0">
                <a:solidFill>
                  <a:schemeClr val="bg1"/>
                </a:solidFill>
                <a:latin typeface="Times New Roman" panose="02020603050405020304" pitchFamily="18" charset="0"/>
                <a:cs typeface="Times New Roman" panose="02020603050405020304" pitchFamily="18" charset="0"/>
              </a:rPr>
              <a:t>General Revenue Requests</a:t>
            </a:r>
          </a:p>
        </p:txBody>
      </p:sp>
      <p:pic>
        <p:nvPicPr>
          <p:cNvPr id="38" name="Picture 37" descr="A picture containing logo&#10;&#10;Description automatically generated">
            <a:extLst>
              <a:ext uri="{FF2B5EF4-FFF2-40B4-BE49-F238E27FC236}">
                <a16:creationId xmlns:a16="http://schemas.microsoft.com/office/drawing/2014/main" id="{9F2DEB1F-BD5F-4403-B46C-C3C77B0723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4805" y="5642208"/>
            <a:ext cx="854389" cy="765124"/>
          </a:xfrm>
          <a:prstGeom prst="rect">
            <a:avLst/>
          </a:prstGeom>
        </p:spPr>
      </p:pic>
    </p:spTree>
    <p:extLst>
      <p:ext uri="{BB962C8B-B14F-4D97-AF65-F5344CB8AC3E}">
        <p14:creationId xmlns:p14="http://schemas.microsoft.com/office/powerpoint/2010/main" val="3890118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outVertical)">
                                      <p:cBhvr>
                                        <p:cTn id="7" dur="500"/>
                                        <p:tgtEl>
                                          <p:spTgt spid="8"/>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up)">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3D9D2-31EB-464C-A30F-0364A9C497E4}"/>
              </a:ext>
            </a:extLst>
          </p:cNvPr>
          <p:cNvSpPr>
            <a:spLocks noGrp="1"/>
          </p:cNvSpPr>
          <p:nvPr>
            <p:ph type="ctrTitle"/>
          </p:nvPr>
        </p:nvSpPr>
        <p:spPr>
          <a:xfrm>
            <a:off x="319597" y="471045"/>
            <a:ext cx="8613298" cy="944562"/>
          </a:xfrm>
        </p:spPr>
        <p:txBody>
          <a:bodyPr/>
          <a:lstStyle/>
          <a:p>
            <a:r>
              <a:rPr lang="en-US" sz="4800" dirty="0">
                <a:solidFill>
                  <a:srgbClr val="273C8D"/>
                </a:solidFill>
                <a:latin typeface="Times New Roman" panose="02020603050405020304" pitchFamily="18" charset="0"/>
                <a:cs typeface="Times New Roman" panose="02020603050405020304" pitchFamily="18" charset="0"/>
              </a:rPr>
              <a:t>Guthrie Laboratory</a:t>
            </a:r>
            <a:endParaRPr lang="en-US" sz="48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924C468D-1838-4660-9A68-A0EC5D996A6E}"/>
              </a:ext>
            </a:extLst>
          </p:cNvPr>
          <p:cNvSpPr>
            <a:spLocks noGrp="1"/>
          </p:cNvSpPr>
          <p:nvPr>
            <p:ph type="subTitle" idx="1"/>
          </p:nvPr>
        </p:nvSpPr>
        <p:spPr>
          <a:xfrm>
            <a:off x="1129547" y="1240188"/>
            <a:ext cx="7084802" cy="350838"/>
          </a:xfrm>
        </p:spPr>
        <p:txBody>
          <a:bodyPr>
            <a:normAutofit/>
          </a:bodyPr>
          <a:lstStyle/>
          <a:p>
            <a:r>
              <a:rPr lang="en-US" sz="1600" dirty="0"/>
              <a:t>Fund 0131 | $55,000,000 | FY22 -or- FY23</a:t>
            </a:r>
            <a:endParaRPr lang="en-US" sz="1600" dirty="0">
              <a:solidFill>
                <a:srgbClr val="273C8D"/>
              </a:solidFill>
              <a:latin typeface="Montserrat" panose="00000500000000000000" pitchFamily="50" charset="0"/>
            </a:endParaRPr>
          </a:p>
        </p:txBody>
      </p:sp>
      <p:sp>
        <p:nvSpPr>
          <p:cNvPr id="8" name="Rectangle 7">
            <a:extLst>
              <a:ext uri="{FF2B5EF4-FFF2-40B4-BE49-F238E27FC236}">
                <a16:creationId xmlns:a16="http://schemas.microsoft.com/office/drawing/2014/main" id="{CE2DB866-AE57-49DB-B29A-973DC79A1755}"/>
              </a:ext>
            </a:extLst>
          </p:cNvPr>
          <p:cNvSpPr/>
          <p:nvPr/>
        </p:nvSpPr>
        <p:spPr>
          <a:xfrm>
            <a:off x="38875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1" name="Rectangle 30">
            <a:extLst>
              <a:ext uri="{FF2B5EF4-FFF2-40B4-BE49-F238E27FC236}">
                <a16:creationId xmlns:a16="http://schemas.microsoft.com/office/drawing/2014/main" id="{8F59C84D-C469-4C3A-835C-34C57DB953A8}"/>
              </a:ext>
            </a:extLst>
          </p:cNvPr>
          <p:cNvSpPr/>
          <p:nvPr/>
        </p:nvSpPr>
        <p:spPr>
          <a:xfrm>
            <a:off x="558276" y="2388244"/>
            <a:ext cx="2141351" cy="3046988"/>
          </a:xfrm>
          <a:prstGeom prst="rect">
            <a:avLst/>
          </a:prstGeom>
        </p:spPr>
        <p:txBody>
          <a:bodyPr wrap="square">
            <a:spAutoFit/>
          </a:bodyPr>
          <a:lstStyle/>
          <a:p>
            <a:r>
              <a:rPr lang="en-US" sz="1600" dirty="0">
                <a:latin typeface="Times New Roman" panose="02020603050405020304" pitchFamily="18" charset="0"/>
                <a:cs typeface="Times New Roman" panose="02020603050405020304" pitchFamily="18" charset="0"/>
              </a:rPr>
              <a:t>This Improvement (or current-year Supplemental) Request will secure dedicated General Revenue funding with reappropriation language for site preparation and new lab construction at the Guthrie Agricultural Center. </a:t>
            </a:r>
          </a:p>
        </p:txBody>
      </p:sp>
      <p:sp>
        <p:nvSpPr>
          <p:cNvPr id="34" name="Rectangle 33">
            <a:extLst>
              <a:ext uri="{FF2B5EF4-FFF2-40B4-BE49-F238E27FC236}">
                <a16:creationId xmlns:a16="http://schemas.microsoft.com/office/drawing/2014/main" id="{E2FACC5D-18A1-4572-8A69-69121EEE17C6}"/>
              </a:ext>
            </a:extLst>
          </p:cNvPr>
          <p:cNvSpPr/>
          <p:nvPr/>
        </p:nvSpPr>
        <p:spPr>
          <a:xfrm>
            <a:off x="325190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Rectangle 39">
            <a:extLst>
              <a:ext uri="{FF2B5EF4-FFF2-40B4-BE49-F238E27FC236}">
                <a16:creationId xmlns:a16="http://schemas.microsoft.com/office/drawing/2014/main" id="{4375CC6B-3A65-44EC-89B4-BBD640271F34}"/>
              </a:ext>
            </a:extLst>
          </p:cNvPr>
          <p:cNvSpPr/>
          <p:nvPr/>
        </p:nvSpPr>
        <p:spPr>
          <a:xfrm>
            <a:off x="611824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9" name="Rectangle 48">
            <a:extLst>
              <a:ext uri="{FF2B5EF4-FFF2-40B4-BE49-F238E27FC236}">
                <a16:creationId xmlns:a16="http://schemas.microsoft.com/office/drawing/2014/main" id="{5D81D22C-0B1B-4843-BE55-C812F82724D8}"/>
              </a:ext>
            </a:extLst>
          </p:cNvPr>
          <p:cNvSpPr/>
          <p:nvPr/>
        </p:nvSpPr>
        <p:spPr>
          <a:xfrm>
            <a:off x="0" y="6198198"/>
            <a:ext cx="9144000" cy="666195"/>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0" name="TextBox 49">
            <a:extLst>
              <a:ext uri="{FF2B5EF4-FFF2-40B4-BE49-F238E27FC236}">
                <a16:creationId xmlns:a16="http://schemas.microsoft.com/office/drawing/2014/main" id="{9A4F5A2A-320B-4C13-88D6-EE327CCE4AB5}"/>
              </a:ext>
            </a:extLst>
          </p:cNvPr>
          <p:cNvSpPr txBox="1"/>
          <p:nvPr/>
        </p:nvSpPr>
        <p:spPr>
          <a:xfrm>
            <a:off x="2140491" y="6403468"/>
            <a:ext cx="4565109" cy="253916"/>
          </a:xfrm>
          <a:prstGeom prst="rect">
            <a:avLst/>
          </a:prstGeom>
          <a:noFill/>
        </p:spPr>
        <p:txBody>
          <a:bodyPr wrap="square" rtlCol="0">
            <a:spAutoFit/>
          </a:bodyPr>
          <a:lstStyle/>
          <a:p>
            <a:pPr algn="ctr"/>
            <a:r>
              <a:rPr lang="en-ID" sz="1050" b="1" dirty="0">
                <a:solidFill>
                  <a:schemeClr val="bg2"/>
                </a:solidFill>
                <a:latin typeface="Montserrat" panose="00000500000000000000" pitchFamily="50" charset="0"/>
              </a:rPr>
              <a:t>WEST VIRGINIA DEPARTMENT OF AGRICULTURE</a:t>
            </a:r>
          </a:p>
        </p:txBody>
      </p:sp>
      <p:pic>
        <p:nvPicPr>
          <p:cNvPr id="51" name="Picture 50" descr="A picture containing logo&#10;&#10;Description automatically generated">
            <a:extLst>
              <a:ext uri="{FF2B5EF4-FFF2-40B4-BE49-F238E27FC236}">
                <a16:creationId xmlns:a16="http://schemas.microsoft.com/office/drawing/2014/main" id="{9E61E234-4215-4070-BEE9-03E134F6B5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8909" y="6313717"/>
            <a:ext cx="483985" cy="433419"/>
          </a:xfrm>
          <a:prstGeom prst="rect">
            <a:avLst/>
          </a:prstGeom>
        </p:spPr>
      </p:pic>
      <p:sp>
        <p:nvSpPr>
          <p:cNvPr id="25" name="Rectangle 24">
            <a:extLst>
              <a:ext uri="{FF2B5EF4-FFF2-40B4-BE49-F238E27FC236}">
                <a16:creationId xmlns:a16="http://schemas.microsoft.com/office/drawing/2014/main" id="{7A158828-F487-4E00-B6CF-4601A7AAAE55}"/>
              </a:ext>
            </a:extLst>
          </p:cNvPr>
          <p:cNvSpPr/>
          <p:nvPr/>
        </p:nvSpPr>
        <p:spPr>
          <a:xfrm>
            <a:off x="3501324" y="2409590"/>
            <a:ext cx="2141351" cy="2970044"/>
          </a:xfrm>
          <a:prstGeom prst="rect">
            <a:avLst/>
          </a:prstGeom>
        </p:spPr>
        <p:txBody>
          <a:bodyPr wrap="square">
            <a:spAutoFit/>
          </a:bodyPr>
          <a:lstStyle/>
          <a:p>
            <a:r>
              <a:rPr lang="en-US" sz="1700" dirty="0">
                <a:latin typeface="Times New Roman" panose="02020603050405020304" pitchFamily="18" charset="0"/>
                <a:cs typeface="Times New Roman" panose="02020603050405020304" pitchFamily="18" charset="0"/>
              </a:rPr>
              <a:t>A new facility designed by ZMM Architects &amp; Engineers, in partnership with CannonDesign, will provide 42,000 sq. ft. of purpose-built, modern laboratory and administrative space.</a:t>
            </a:r>
          </a:p>
        </p:txBody>
      </p:sp>
      <p:sp>
        <p:nvSpPr>
          <p:cNvPr id="26" name="Rectangle 25">
            <a:extLst>
              <a:ext uri="{FF2B5EF4-FFF2-40B4-BE49-F238E27FC236}">
                <a16:creationId xmlns:a16="http://schemas.microsoft.com/office/drawing/2014/main" id="{52868D0B-B797-48F0-A250-B5B607DD17A1}"/>
              </a:ext>
            </a:extLst>
          </p:cNvPr>
          <p:cNvSpPr/>
          <p:nvPr/>
        </p:nvSpPr>
        <p:spPr>
          <a:xfrm>
            <a:off x="6444373" y="2419533"/>
            <a:ext cx="2141351" cy="2954655"/>
          </a:xfrm>
          <a:prstGeom prst="rect">
            <a:avLst/>
          </a:prstGeom>
        </p:spPr>
        <p:txBody>
          <a:bodyPr wrap="square">
            <a:spAutoFit/>
          </a:bodyPr>
          <a:lstStyle/>
          <a:p>
            <a:r>
              <a:rPr lang="en-US" sz="1550" dirty="0">
                <a:latin typeface="Times New Roman" panose="02020603050405020304" pitchFamily="18" charset="0"/>
                <a:cs typeface="Times New Roman" panose="02020603050405020304" pitchFamily="18" charset="0"/>
              </a:rPr>
              <a:t>Current facilities were not originally intended to house laboratory space and WVDA continues to demonstrate their inadequacy due to age (and related maintenance needs), lack of space, functionality, and security.</a:t>
            </a:r>
          </a:p>
        </p:txBody>
      </p:sp>
    </p:spTree>
    <p:extLst>
      <p:ext uri="{BB962C8B-B14F-4D97-AF65-F5344CB8AC3E}">
        <p14:creationId xmlns:p14="http://schemas.microsoft.com/office/powerpoint/2010/main" val="2150862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1000"/>
                                        <p:tgtEl>
                                          <p:spTgt spid="34"/>
                                        </p:tgtEl>
                                      </p:cBhvr>
                                    </p:animEffect>
                                    <p:anim calcmode="lin" valueType="num">
                                      <p:cBhvr>
                                        <p:cTn id="13" dur="1000" fill="hold"/>
                                        <p:tgtEl>
                                          <p:spTgt spid="34"/>
                                        </p:tgtEl>
                                        <p:attrNameLst>
                                          <p:attrName>ppt_x</p:attrName>
                                        </p:attrNameLst>
                                      </p:cBhvr>
                                      <p:tavLst>
                                        <p:tav tm="0">
                                          <p:val>
                                            <p:strVal val="#ppt_x"/>
                                          </p:val>
                                        </p:tav>
                                        <p:tav tm="100000">
                                          <p:val>
                                            <p:strVal val="#ppt_x"/>
                                          </p:val>
                                        </p:tav>
                                      </p:tavLst>
                                    </p:anim>
                                    <p:anim calcmode="lin" valueType="num">
                                      <p:cBhvr>
                                        <p:cTn id="14" dur="1000" fill="hold"/>
                                        <p:tgtEl>
                                          <p:spTgt spid="3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1000"/>
                                        <p:tgtEl>
                                          <p:spTgt spid="40"/>
                                        </p:tgtEl>
                                      </p:cBhvr>
                                    </p:animEffect>
                                    <p:anim calcmode="lin" valueType="num">
                                      <p:cBhvr>
                                        <p:cTn id="18" dur="1000" fill="hold"/>
                                        <p:tgtEl>
                                          <p:spTgt spid="40"/>
                                        </p:tgtEl>
                                        <p:attrNameLst>
                                          <p:attrName>ppt_x</p:attrName>
                                        </p:attrNameLst>
                                      </p:cBhvr>
                                      <p:tavLst>
                                        <p:tav tm="0">
                                          <p:val>
                                            <p:strVal val="#ppt_x"/>
                                          </p:val>
                                        </p:tav>
                                        <p:tav tm="100000">
                                          <p:val>
                                            <p:strVal val="#ppt_x"/>
                                          </p:val>
                                        </p:tav>
                                      </p:tavLst>
                                    </p:anim>
                                    <p:anim calcmode="lin" valueType="num">
                                      <p:cBhvr>
                                        <p:cTn id="19" dur="1000" fill="hold"/>
                                        <p:tgtEl>
                                          <p:spTgt spid="40"/>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1000"/>
                                        <p:tgtEl>
                                          <p:spTgt spid="31"/>
                                        </p:tgtEl>
                                      </p:cBhvr>
                                    </p:animEffect>
                                    <p:anim calcmode="lin" valueType="num">
                                      <p:cBhvr>
                                        <p:cTn id="23" dur="1000" fill="hold"/>
                                        <p:tgtEl>
                                          <p:spTgt spid="31"/>
                                        </p:tgtEl>
                                        <p:attrNameLst>
                                          <p:attrName>ppt_x</p:attrName>
                                        </p:attrNameLst>
                                      </p:cBhvr>
                                      <p:tavLst>
                                        <p:tav tm="0">
                                          <p:val>
                                            <p:strVal val="#ppt_x"/>
                                          </p:val>
                                        </p:tav>
                                        <p:tav tm="100000">
                                          <p:val>
                                            <p:strVal val="#ppt_x"/>
                                          </p:val>
                                        </p:tav>
                                      </p:tavLst>
                                    </p:anim>
                                    <p:anim calcmode="lin" valueType="num">
                                      <p:cBhvr>
                                        <p:cTn id="24" dur="1000" fill="hold"/>
                                        <p:tgtEl>
                                          <p:spTgt spid="31"/>
                                        </p:tgtEl>
                                        <p:attrNameLst>
                                          <p:attrName>ppt_y</p:attrName>
                                        </p:attrNameLst>
                                      </p:cBhvr>
                                      <p:tavLst>
                                        <p:tav tm="0">
                                          <p:val>
                                            <p:strVal val="#ppt_y+.1"/>
                                          </p:val>
                                        </p:tav>
                                        <p:tav tm="100000">
                                          <p:val>
                                            <p:strVal val="#ppt_y"/>
                                          </p:val>
                                        </p:tav>
                                      </p:tavLst>
                                    </p:anim>
                                  </p:childTnLst>
                                </p:cTn>
                              </p:par>
                              <p:par>
                                <p:cTn id="25" presetID="22" presetClass="entr" presetSubtype="4" fill="hold" grpId="0" nodeType="with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wipe(down)">
                                      <p:cBhvr>
                                        <p:cTn id="27" dur="500"/>
                                        <p:tgtEl>
                                          <p:spTgt spid="49"/>
                                        </p:tgtEl>
                                      </p:cBhvr>
                                    </p:animEffect>
                                  </p:childTnLst>
                                </p:cTn>
                              </p:par>
                              <p:par>
                                <p:cTn id="28" presetID="16" presetClass="entr" presetSubtype="37" fill="hold" grpId="0" nodeType="withEffect">
                                  <p:stCondLst>
                                    <p:cond delay="0"/>
                                  </p:stCondLst>
                                  <p:childTnLst>
                                    <p:set>
                                      <p:cBhvr>
                                        <p:cTn id="29" dur="1" fill="hold">
                                          <p:stCondLst>
                                            <p:cond delay="0"/>
                                          </p:stCondLst>
                                        </p:cTn>
                                        <p:tgtEl>
                                          <p:spTgt spid="50"/>
                                        </p:tgtEl>
                                        <p:attrNameLst>
                                          <p:attrName>style.visibility</p:attrName>
                                        </p:attrNameLst>
                                      </p:cBhvr>
                                      <p:to>
                                        <p:strVal val="visible"/>
                                      </p:to>
                                    </p:set>
                                    <p:animEffect transition="in" filter="barn(outVertical)">
                                      <p:cBhvr>
                                        <p:cTn id="30" dur="500"/>
                                        <p:tgtEl>
                                          <p:spTgt spid="50"/>
                                        </p:tgtEl>
                                      </p:cBhvr>
                                    </p:animEffect>
                                  </p:childTnLst>
                                </p:cTn>
                              </p:par>
                              <p:par>
                                <p:cTn id="31" presetID="42"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anim calcmode="lin" valueType="num">
                                      <p:cBhvr>
                                        <p:cTn id="34" dur="1000" fill="hold"/>
                                        <p:tgtEl>
                                          <p:spTgt spid="25"/>
                                        </p:tgtEl>
                                        <p:attrNameLst>
                                          <p:attrName>ppt_x</p:attrName>
                                        </p:attrNameLst>
                                      </p:cBhvr>
                                      <p:tavLst>
                                        <p:tav tm="0">
                                          <p:val>
                                            <p:strVal val="#ppt_x"/>
                                          </p:val>
                                        </p:tav>
                                        <p:tav tm="100000">
                                          <p:val>
                                            <p:strVal val="#ppt_x"/>
                                          </p:val>
                                        </p:tav>
                                      </p:tavLst>
                                    </p:anim>
                                    <p:anim calcmode="lin" valueType="num">
                                      <p:cBhvr>
                                        <p:cTn id="35" dur="1000" fill="hold"/>
                                        <p:tgtEl>
                                          <p:spTgt spid="25"/>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1000"/>
                                        <p:tgtEl>
                                          <p:spTgt spid="26"/>
                                        </p:tgtEl>
                                      </p:cBhvr>
                                    </p:animEffect>
                                    <p:anim calcmode="lin" valueType="num">
                                      <p:cBhvr>
                                        <p:cTn id="39" dur="1000" fill="hold"/>
                                        <p:tgtEl>
                                          <p:spTgt spid="26"/>
                                        </p:tgtEl>
                                        <p:attrNameLst>
                                          <p:attrName>ppt_x</p:attrName>
                                        </p:attrNameLst>
                                      </p:cBhvr>
                                      <p:tavLst>
                                        <p:tav tm="0">
                                          <p:val>
                                            <p:strVal val="#ppt_x"/>
                                          </p:val>
                                        </p:tav>
                                        <p:tav tm="100000">
                                          <p:val>
                                            <p:strVal val="#ppt_x"/>
                                          </p:val>
                                        </p:tav>
                                      </p:tavLst>
                                    </p:anim>
                                    <p:anim calcmode="lin" valueType="num">
                                      <p:cBhvr>
                                        <p:cTn id="40"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1" grpId="0"/>
      <p:bldP spid="34" grpId="0" animBg="1"/>
      <p:bldP spid="40" grpId="0" animBg="1"/>
      <p:bldP spid="49" grpId="0" animBg="1"/>
      <p:bldP spid="50" grpId="0"/>
      <p:bldP spid="25" grpId="0"/>
      <p:bldP spid="2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40AD787-50C6-4619-82BF-D3C2C5703257}"/>
              </a:ext>
            </a:extLst>
          </p:cNvPr>
          <p:cNvSpPr/>
          <p:nvPr/>
        </p:nvSpPr>
        <p:spPr>
          <a:xfrm>
            <a:off x="1" y="2813517"/>
            <a:ext cx="9144000" cy="2295378"/>
          </a:xfrm>
          <a:prstGeom prst="rect">
            <a:avLst/>
          </a:prstGeom>
          <a:solidFill>
            <a:srgbClr val="273C8D">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5" name="Rectangle 14">
            <a:extLst>
              <a:ext uri="{FF2B5EF4-FFF2-40B4-BE49-F238E27FC236}">
                <a16:creationId xmlns:a16="http://schemas.microsoft.com/office/drawing/2014/main" id="{5CCDE644-6FFD-4B90-B47B-50C5BD9E99C7}"/>
              </a:ext>
            </a:extLst>
          </p:cNvPr>
          <p:cNvSpPr/>
          <p:nvPr/>
        </p:nvSpPr>
        <p:spPr>
          <a:xfrm>
            <a:off x="497707" y="2226374"/>
            <a:ext cx="3958492" cy="3344395"/>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6" name="Rectangle 15">
            <a:extLst>
              <a:ext uri="{FF2B5EF4-FFF2-40B4-BE49-F238E27FC236}">
                <a16:creationId xmlns:a16="http://schemas.microsoft.com/office/drawing/2014/main" id="{048142AC-7410-4D44-BED8-896B41019018}"/>
              </a:ext>
            </a:extLst>
          </p:cNvPr>
          <p:cNvSpPr/>
          <p:nvPr/>
        </p:nvSpPr>
        <p:spPr>
          <a:xfrm>
            <a:off x="4803744" y="2211825"/>
            <a:ext cx="3958492" cy="3370475"/>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0" name="Rectangle 29">
            <a:extLst>
              <a:ext uri="{FF2B5EF4-FFF2-40B4-BE49-F238E27FC236}">
                <a16:creationId xmlns:a16="http://schemas.microsoft.com/office/drawing/2014/main" id="{BDE144BB-499F-4692-A1B0-CC004C2985BF}"/>
              </a:ext>
            </a:extLst>
          </p:cNvPr>
          <p:cNvSpPr/>
          <p:nvPr/>
        </p:nvSpPr>
        <p:spPr>
          <a:xfrm>
            <a:off x="696114" y="2347269"/>
            <a:ext cx="3561678" cy="3447098"/>
          </a:xfrm>
          <a:prstGeom prst="rect">
            <a:avLst/>
          </a:prstGeom>
        </p:spPr>
        <p:txBody>
          <a:bodyPr wrap="square">
            <a:spAutoFit/>
          </a:bodyPr>
          <a:lstStyle/>
          <a:p>
            <a:pPr>
              <a:lnSpc>
                <a:spcPct val="150000"/>
              </a:lnSpc>
            </a:pPr>
            <a:r>
              <a:rPr lang="en-US" sz="1500" dirty="0">
                <a:latin typeface="Times New Roman" panose="02020603050405020304" pitchFamily="18" charset="0"/>
                <a:cs typeface="Times New Roman" panose="02020603050405020304" pitchFamily="18" charset="0"/>
              </a:rPr>
              <a:t>Modernized laboratory space will not only support public and livestock health; it is also integral to maintaining the State’s economy since a multitude of industries could not operate without the lab services that monitor a breadth of products for quality and safety. It is also necessary in order to better respond to future emergencies or public health crises. </a:t>
            </a:r>
            <a:r>
              <a:rPr lang="en-US" sz="1600" dirty="0">
                <a:latin typeface="Times New Roman" panose="02020603050405020304" pitchFamily="18" charset="0"/>
                <a:cs typeface="Times New Roman" panose="02020603050405020304" pitchFamily="18" charset="0"/>
              </a:rPr>
              <a:t> </a:t>
            </a:r>
          </a:p>
          <a:p>
            <a:pPr algn="ctr">
              <a:lnSpc>
                <a:spcPct val="150000"/>
              </a:lnSpc>
            </a:pPr>
            <a:endParaRPr lang="en-US" sz="1050" dirty="0"/>
          </a:p>
        </p:txBody>
      </p:sp>
      <p:sp>
        <p:nvSpPr>
          <p:cNvPr id="34" name="Rectangle 33">
            <a:extLst>
              <a:ext uri="{FF2B5EF4-FFF2-40B4-BE49-F238E27FC236}">
                <a16:creationId xmlns:a16="http://schemas.microsoft.com/office/drawing/2014/main" id="{C5A8CE57-673C-4939-BAC4-7CDB6CE454D4}"/>
              </a:ext>
            </a:extLst>
          </p:cNvPr>
          <p:cNvSpPr/>
          <p:nvPr/>
        </p:nvSpPr>
        <p:spPr>
          <a:xfrm>
            <a:off x="4953905" y="2345379"/>
            <a:ext cx="3561678" cy="3231654"/>
          </a:xfrm>
          <a:prstGeom prst="rect">
            <a:avLst/>
          </a:prstGeom>
        </p:spPr>
        <p:txBody>
          <a:bodyPr wrap="square">
            <a:spAutoFit/>
          </a:bodyPr>
          <a:lstStyle/>
          <a:p>
            <a:r>
              <a:rPr lang="en-US" sz="1700" dirty="0">
                <a:latin typeface="Times New Roman" panose="02020603050405020304" pitchFamily="18" charset="0"/>
                <a:cs typeface="Times New Roman" panose="02020603050405020304" pitchFamily="18" charset="0"/>
              </a:rPr>
              <a:t>WVDA has been able to implement new programs and lab processes that have had a national impact; however outdated facilities hinder these endeavors. A new laboratory will position WVDA to support both state and national health initiatives, participate in intrastate and interstate testing efforts (especially during an emergency or other large-scale incident), and become a leader in agricultural testing and lab training.</a:t>
            </a:r>
          </a:p>
        </p:txBody>
      </p:sp>
      <p:sp>
        <p:nvSpPr>
          <p:cNvPr id="56" name="Title 2">
            <a:extLst>
              <a:ext uri="{FF2B5EF4-FFF2-40B4-BE49-F238E27FC236}">
                <a16:creationId xmlns:a16="http://schemas.microsoft.com/office/drawing/2014/main" id="{C355A2E2-EE64-4376-9D30-2E81ADC2B84B}"/>
              </a:ext>
            </a:extLst>
          </p:cNvPr>
          <p:cNvSpPr>
            <a:spLocks noGrp="1"/>
          </p:cNvSpPr>
          <p:nvPr>
            <p:ph type="ctrTitle"/>
          </p:nvPr>
        </p:nvSpPr>
        <p:spPr>
          <a:xfrm>
            <a:off x="463490" y="483298"/>
            <a:ext cx="7985419" cy="944562"/>
          </a:xfrm>
        </p:spPr>
        <p:txBody>
          <a:bodyPr/>
          <a:lstStyle/>
          <a:p>
            <a:r>
              <a:rPr lang="en-US" sz="4400" dirty="0">
                <a:solidFill>
                  <a:srgbClr val="273C8D"/>
                </a:solidFill>
                <a:latin typeface="Times New Roman" panose="02020603050405020304" pitchFamily="18" charset="0"/>
                <a:cs typeface="Times New Roman" panose="02020603050405020304" pitchFamily="18" charset="0"/>
              </a:rPr>
              <a:t>Guthrie Laboratory (con’t)</a:t>
            </a:r>
          </a:p>
        </p:txBody>
      </p:sp>
      <p:sp>
        <p:nvSpPr>
          <p:cNvPr id="57" name="Subtitle 3">
            <a:extLst>
              <a:ext uri="{FF2B5EF4-FFF2-40B4-BE49-F238E27FC236}">
                <a16:creationId xmlns:a16="http://schemas.microsoft.com/office/drawing/2014/main" id="{C0FF6572-ACFE-4E1B-BC4D-15B94780FB6E}"/>
              </a:ext>
            </a:extLst>
          </p:cNvPr>
          <p:cNvSpPr>
            <a:spLocks noGrp="1"/>
          </p:cNvSpPr>
          <p:nvPr>
            <p:ph type="subTitle" idx="1"/>
          </p:nvPr>
        </p:nvSpPr>
        <p:spPr>
          <a:xfrm>
            <a:off x="1313595" y="1302775"/>
            <a:ext cx="6303446" cy="350838"/>
          </a:xfrm>
        </p:spPr>
        <p:txBody>
          <a:bodyPr>
            <a:noAutofit/>
          </a:bodyPr>
          <a:lstStyle/>
          <a:p>
            <a:r>
              <a:rPr lang="en-US" sz="1600" dirty="0"/>
              <a:t>Fund 0131 | $55,000,000 | FY22 -or- FY23</a:t>
            </a:r>
            <a:endParaRPr lang="en-US" sz="1600" dirty="0">
              <a:solidFill>
                <a:srgbClr val="273C8D"/>
              </a:solidFill>
              <a:latin typeface="Montserrat" panose="00000500000000000000" pitchFamily="50" charset="0"/>
            </a:endParaRPr>
          </a:p>
        </p:txBody>
      </p:sp>
      <p:sp>
        <p:nvSpPr>
          <p:cNvPr id="60" name="Rectangle 59">
            <a:extLst>
              <a:ext uri="{FF2B5EF4-FFF2-40B4-BE49-F238E27FC236}">
                <a16:creationId xmlns:a16="http://schemas.microsoft.com/office/drawing/2014/main" id="{44267192-DA68-4CC6-BE1B-C90DDE5F82C1}"/>
              </a:ext>
            </a:extLst>
          </p:cNvPr>
          <p:cNvSpPr/>
          <p:nvPr/>
        </p:nvSpPr>
        <p:spPr>
          <a:xfrm>
            <a:off x="0" y="6198198"/>
            <a:ext cx="9144000" cy="666195"/>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1" name="TextBox 60">
            <a:extLst>
              <a:ext uri="{FF2B5EF4-FFF2-40B4-BE49-F238E27FC236}">
                <a16:creationId xmlns:a16="http://schemas.microsoft.com/office/drawing/2014/main" id="{31FE1D30-9145-408A-B5B8-5CEA7FB9F99B}"/>
              </a:ext>
            </a:extLst>
          </p:cNvPr>
          <p:cNvSpPr txBox="1"/>
          <p:nvPr/>
        </p:nvSpPr>
        <p:spPr>
          <a:xfrm>
            <a:off x="2140491" y="6403468"/>
            <a:ext cx="4565109" cy="253916"/>
          </a:xfrm>
          <a:prstGeom prst="rect">
            <a:avLst/>
          </a:prstGeom>
          <a:noFill/>
        </p:spPr>
        <p:txBody>
          <a:bodyPr wrap="square" rtlCol="0">
            <a:spAutoFit/>
          </a:bodyPr>
          <a:lstStyle/>
          <a:p>
            <a:pPr algn="ctr"/>
            <a:r>
              <a:rPr lang="en-ID" sz="1050" b="1" dirty="0">
                <a:solidFill>
                  <a:schemeClr val="bg2"/>
                </a:solidFill>
                <a:latin typeface="Montserrat" panose="00000500000000000000" pitchFamily="50" charset="0"/>
              </a:rPr>
              <a:t>WEST VIRGINIA DEPARTMENT OF AGRICULTURE</a:t>
            </a:r>
          </a:p>
        </p:txBody>
      </p:sp>
      <p:pic>
        <p:nvPicPr>
          <p:cNvPr id="62" name="Picture 61" descr="A picture containing logo&#10;&#10;Description automatically generated">
            <a:extLst>
              <a:ext uri="{FF2B5EF4-FFF2-40B4-BE49-F238E27FC236}">
                <a16:creationId xmlns:a16="http://schemas.microsoft.com/office/drawing/2014/main" id="{A7C8FA26-9CFF-4077-90C6-264753A2FB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8909" y="6313717"/>
            <a:ext cx="483985" cy="433419"/>
          </a:xfrm>
          <a:prstGeom prst="rect">
            <a:avLst/>
          </a:prstGeom>
        </p:spPr>
      </p:pic>
    </p:spTree>
    <p:extLst>
      <p:ext uri="{BB962C8B-B14F-4D97-AF65-F5344CB8AC3E}">
        <p14:creationId xmlns:p14="http://schemas.microsoft.com/office/powerpoint/2010/main" val="2467690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ppt_w</p:attrName>
                                        </p:attrNameLst>
                                      </p:cBhvr>
                                      <p:tavLst>
                                        <p:tav tm="0">
                                          <p:val>
                                            <p:fltVal val="0"/>
                                          </p:val>
                                        </p:tav>
                                        <p:tav tm="100000">
                                          <p:val>
                                            <p:strVal val="#ppt_w"/>
                                          </p:val>
                                        </p:tav>
                                      </p:tavLst>
                                    </p:anim>
                                    <p:anim calcmode="lin" valueType="num">
                                      <p:cBhvr>
                                        <p:cTn id="12" dur="500" fill="hold"/>
                                        <p:tgtEl>
                                          <p:spTgt spid="15"/>
                                        </p:tgtEl>
                                        <p:attrNameLst>
                                          <p:attrName>ppt_h</p:attrName>
                                        </p:attrNameLst>
                                      </p:cBhvr>
                                      <p:tavLst>
                                        <p:tav tm="0">
                                          <p:val>
                                            <p:fltVal val="0"/>
                                          </p:val>
                                        </p:tav>
                                        <p:tav tm="100000">
                                          <p:val>
                                            <p:strVal val="#ppt_h"/>
                                          </p:val>
                                        </p:tav>
                                      </p:tavLst>
                                    </p:anim>
                                    <p:animEffect transition="in" filter="fade">
                                      <p:cBhvr>
                                        <p:cTn id="13" dur="500"/>
                                        <p:tgtEl>
                                          <p:spTgt spid="1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fltVal val="0"/>
                                          </p:val>
                                        </p:tav>
                                        <p:tav tm="100000">
                                          <p:val>
                                            <p:strVal val="#ppt_w"/>
                                          </p:val>
                                        </p:tav>
                                      </p:tavLst>
                                    </p:anim>
                                    <p:anim calcmode="lin" valueType="num">
                                      <p:cBhvr>
                                        <p:cTn id="17" dur="500" fill="hold"/>
                                        <p:tgtEl>
                                          <p:spTgt spid="16"/>
                                        </p:tgtEl>
                                        <p:attrNameLst>
                                          <p:attrName>ppt_h</p:attrName>
                                        </p:attrNameLst>
                                      </p:cBhvr>
                                      <p:tavLst>
                                        <p:tav tm="0">
                                          <p:val>
                                            <p:fltVal val="0"/>
                                          </p:val>
                                        </p:tav>
                                        <p:tav tm="100000">
                                          <p:val>
                                            <p:strVal val="#ppt_h"/>
                                          </p:val>
                                        </p:tav>
                                      </p:tavLst>
                                    </p:anim>
                                    <p:animEffect transition="in" filter="fade">
                                      <p:cBhvr>
                                        <p:cTn id="18" dur="500"/>
                                        <p:tgtEl>
                                          <p:spTgt spid="16"/>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fade">
                                      <p:cBhvr>
                                        <p:cTn id="21" dur="1000"/>
                                        <p:tgtEl>
                                          <p:spTgt spid="30"/>
                                        </p:tgtEl>
                                      </p:cBhvr>
                                    </p:animEffect>
                                    <p:anim calcmode="lin" valueType="num">
                                      <p:cBhvr>
                                        <p:cTn id="22" dur="1000" fill="hold"/>
                                        <p:tgtEl>
                                          <p:spTgt spid="30"/>
                                        </p:tgtEl>
                                        <p:attrNameLst>
                                          <p:attrName>ppt_x</p:attrName>
                                        </p:attrNameLst>
                                      </p:cBhvr>
                                      <p:tavLst>
                                        <p:tav tm="0">
                                          <p:val>
                                            <p:strVal val="#ppt_x"/>
                                          </p:val>
                                        </p:tav>
                                        <p:tav tm="100000">
                                          <p:val>
                                            <p:strVal val="#ppt_x"/>
                                          </p:val>
                                        </p:tav>
                                      </p:tavLst>
                                    </p:anim>
                                    <p:anim calcmode="lin" valueType="num">
                                      <p:cBhvr>
                                        <p:cTn id="23" dur="1000" fill="hold"/>
                                        <p:tgtEl>
                                          <p:spTgt spid="30"/>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fade">
                                      <p:cBhvr>
                                        <p:cTn id="26" dur="1000"/>
                                        <p:tgtEl>
                                          <p:spTgt spid="34"/>
                                        </p:tgtEl>
                                      </p:cBhvr>
                                    </p:animEffect>
                                    <p:anim calcmode="lin" valueType="num">
                                      <p:cBhvr>
                                        <p:cTn id="27" dur="1000" fill="hold"/>
                                        <p:tgtEl>
                                          <p:spTgt spid="34"/>
                                        </p:tgtEl>
                                        <p:attrNameLst>
                                          <p:attrName>ppt_x</p:attrName>
                                        </p:attrNameLst>
                                      </p:cBhvr>
                                      <p:tavLst>
                                        <p:tav tm="0">
                                          <p:val>
                                            <p:strVal val="#ppt_x"/>
                                          </p:val>
                                        </p:tav>
                                        <p:tav tm="100000">
                                          <p:val>
                                            <p:strVal val="#ppt_x"/>
                                          </p:val>
                                        </p:tav>
                                      </p:tavLst>
                                    </p:anim>
                                    <p:anim calcmode="lin" valueType="num">
                                      <p:cBhvr>
                                        <p:cTn id="28" dur="1000" fill="hold"/>
                                        <p:tgtEl>
                                          <p:spTgt spid="34"/>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42" presetClass="entr" presetSubtype="0" fill="hold" grpId="0" nodeType="afterEffect">
                                  <p:stCondLst>
                                    <p:cond delay="0"/>
                                  </p:stCondLst>
                                  <p:childTnLst>
                                    <p:set>
                                      <p:cBhvr>
                                        <p:cTn id="31" dur="1" fill="hold">
                                          <p:stCondLst>
                                            <p:cond delay="0"/>
                                          </p:stCondLst>
                                        </p:cTn>
                                        <p:tgtEl>
                                          <p:spTgt spid="56"/>
                                        </p:tgtEl>
                                        <p:attrNameLst>
                                          <p:attrName>style.visibility</p:attrName>
                                        </p:attrNameLst>
                                      </p:cBhvr>
                                      <p:to>
                                        <p:strVal val="visible"/>
                                      </p:to>
                                    </p:set>
                                    <p:animEffect transition="in" filter="fade">
                                      <p:cBhvr>
                                        <p:cTn id="32" dur="1000"/>
                                        <p:tgtEl>
                                          <p:spTgt spid="56"/>
                                        </p:tgtEl>
                                      </p:cBhvr>
                                    </p:animEffect>
                                    <p:anim calcmode="lin" valueType="num">
                                      <p:cBhvr>
                                        <p:cTn id="33" dur="1000" fill="hold"/>
                                        <p:tgtEl>
                                          <p:spTgt spid="56"/>
                                        </p:tgtEl>
                                        <p:attrNameLst>
                                          <p:attrName>ppt_x</p:attrName>
                                        </p:attrNameLst>
                                      </p:cBhvr>
                                      <p:tavLst>
                                        <p:tav tm="0">
                                          <p:val>
                                            <p:strVal val="#ppt_x"/>
                                          </p:val>
                                        </p:tav>
                                        <p:tav tm="100000">
                                          <p:val>
                                            <p:strVal val="#ppt_x"/>
                                          </p:val>
                                        </p:tav>
                                      </p:tavLst>
                                    </p:anim>
                                    <p:anim calcmode="lin" valueType="num">
                                      <p:cBhvr>
                                        <p:cTn id="34" dur="1000" fill="hold"/>
                                        <p:tgtEl>
                                          <p:spTgt spid="56"/>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57">
                                            <p:txEl>
                                              <p:pRg st="0" end="0"/>
                                            </p:txEl>
                                          </p:spTgt>
                                        </p:tgtEl>
                                        <p:attrNameLst>
                                          <p:attrName>style.visibility</p:attrName>
                                        </p:attrNameLst>
                                      </p:cBhvr>
                                      <p:to>
                                        <p:strVal val="visible"/>
                                      </p:to>
                                    </p:set>
                                    <p:animEffect transition="in" filter="fade">
                                      <p:cBhvr>
                                        <p:cTn id="37" dur="1000"/>
                                        <p:tgtEl>
                                          <p:spTgt spid="57">
                                            <p:txEl>
                                              <p:pRg st="0" end="0"/>
                                            </p:txEl>
                                          </p:spTgt>
                                        </p:tgtEl>
                                      </p:cBhvr>
                                    </p:animEffect>
                                    <p:anim calcmode="lin" valueType="num">
                                      <p:cBhvr>
                                        <p:cTn id="38" dur="1000" fill="hold"/>
                                        <p:tgtEl>
                                          <p:spTgt spid="57">
                                            <p:txEl>
                                              <p:pRg st="0" end="0"/>
                                            </p:txEl>
                                          </p:spTgt>
                                        </p:tgtEl>
                                        <p:attrNameLst>
                                          <p:attrName>ppt_x</p:attrName>
                                        </p:attrNameLst>
                                      </p:cBhvr>
                                      <p:tavLst>
                                        <p:tav tm="0">
                                          <p:val>
                                            <p:strVal val="#ppt_x"/>
                                          </p:val>
                                        </p:tav>
                                        <p:tav tm="100000">
                                          <p:val>
                                            <p:strVal val="#ppt_x"/>
                                          </p:val>
                                        </p:tav>
                                      </p:tavLst>
                                    </p:anim>
                                    <p:anim calcmode="lin" valueType="num">
                                      <p:cBhvr>
                                        <p:cTn id="39" dur="1000" fill="hold"/>
                                        <p:tgtEl>
                                          <p:spTgt spid="57">
                                            <p:txEl>
                                              <p:pRg st="0" end="0"/>
                                            </p:txEl>
                                          </p:spTgt>
                                        </p:tgtEl>
                                        <p:attrNameLst>
                                          <p:attrName>ppt_y</p:attrName>
                                        </p:attrNameLst>
                                      </p:cBhvr>
                                      <p:tavLst>
                                        <p:tav tm="0">
                                          <p:val>
                                            <p:strVal val="#ppt_y+.1"/>
                                          </p:val>
                                        </p:tav>
                                        <p:tav tm="100000">
                                          <p:val>
                                            <p:strVal val="#ppt_y"/>
                                          </p:val>
                                        </p:tav>
                                      </p:tavLst>
                                    </p:anim>
                                  </p:childTnLst>
                                </p:cTn>
                              </p:par>
                              <p:par>
                                <p:cTn id="40" presetID="22" presetClass="entr" presetSubtype="4" fill="hold" grpId="0" nodeType="withEffect">
                                  <p:stCondLst>
                                    <p:cond delay="0"/>
                                  </p:stCondLst>
                                  <p:childTnLst>
                                    <p:set>
                                      <p:cBhvr>
                                        <p:cTn id="41" dur="1" fill="hold">
                                          <p:stCondLst>
                                            <p:cond delay="0"/>
                                          </p:stCondLst>
                                        </p:cTn>
                                        <p:tgtEl>
                                          <p:spTgt spid="60"/>
                                        </p:tgtEl>
                                        <p:attrNameLst>
                                          <p:attrName>style.visibility</p:attrName>
                                        </p:attrNameLst>
                                      </p:cBhvr>
                                      <p:to>
                                        <p:strVal val="visible"/>
                                      </p:to>
                                    </p:set>
                                    <p:animEffect transition="in" filter="wipe(down)">
                                      <p:cBhvr>
                                        <p:cTn id="42" dur="500"/>
                                        <p:tgtEl>
                                          <p:spTgt spid="60"/>
                                        </p:tgtEl>
                                      </p:cBhvr>
                                    </p:animEffect>
                                  </p:childTnLst>
                                </p:cTn>
                              </p:par>
                              <p:par>
                                <p:cTn id="43" presetID="16" presetClass="entr" presetSubtype="37" fill="hold" grpId="0" nodeType="withEffect">
                                  <p:stCondLst>
                                    <p:cond delay="0"/>
                                  </p:stCondLst>
                                  <p:childTnLst>
                                    <p:set>
                                      <p:cBhvr>
                                        <p:cTn id="44" dur="1" fill="hold">
                                          <p:stCondLst>
                                            <p:cond delay="0"/>
                                          </p:stCondLst>
                                        </p:cTn>
                                        <p:tgtEl>
                                          <p:spTgt spid="61"/>
                                        </p:tgtEl>
                                        <p:attrNameLst>
                                          <p:attrName>style.visibility</p:attrName>
                                        </p:attrNameLst>
                                      </p:cBhvr>
                                      <p:to>
                                        <p:strVal val="visible"/>
                                      </p:to>
                                    </p:set>
                                    <p:animEffect transition="in" filter="barn(outVertical)">
                                      <p:cBhvr>
                                        <p:cTn id="45"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30" grpId="0"/>
      <p:bldP spid="34" grpId="0"/>
      <p:bldP spid="56" grpId="0"/>
      <p:bldP spid="57" grpId="0" build="p"/>
      <p:bldP spid="60" grpId="0" animBg="1"/>
      <p:bldP spid="6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E3E41D8-56A1-4DC4-BD23-DB7319A5B6C6}"/>
              </a:ext>
            </a:extLst>
          </p:cNvPr>
          <p:cNvSpPr/>
          <p:nvPr/>
        </p:nvSpPr>
        <p:spPr>
          <a:xfrm>
            <a:off x="0" y="1961788"/>
            <a:ext cx="9144000" cy="37007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2">
                  <a:lumMod val="50000"/>
                </a:schemeClr>
              </a:solidFill>
            </a:endParaRPr>
          </a:p>
        </p:txBody>
      </p:sp>
      <p:sp>
        <p:nvSpPr>
          <p:cNvPr id="46" name="Title 2">
            <a:extLst>
              <a:ext uri="{FF2B5EF4-FFF2-40B4-BE49-F238E27FC236}">
                <a16:creationId xmlns:a16="http://schemas.microsoft.com/office/drawing/2014/main" id="{DE8BA11F-CC4A-454F-9E0B-0BC3C7CE1E27}"/>
              </a:ext>
            </a:extLst>
          </p:cNvPr>
          <p:cNvSpPr txBox="1">
            <a:spLocks/>
          </p:cNvSpPr>
          <p:nvPr/>
        </p:nvSpPr>
        <p:spPr>
          <a:xfrm>
            <a:off x="140217" y="586203"/>
            <a:ext cx="8595409" cy="94456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300" b="1" kern="1200">
                <a:solidFill>
                  <a:schemeClr val="tx1"/>
                </a:solidFill>
                <a:latin typeface="+mj-lt"/>
                <a:ea typeface="+mj-ea"/>
                <a:cs typeface="+mj-cs"/>
              </a:defRPr>
            </a:lvl1pPr>
          </a:lstStyle>
          <a:p>
            <a:r>
              <a:rPr lang="en-US" sz="5400" dirty="0">
                <a:solidFill>
                  <a:srgbClr val="273C8D"/>
                </a:solidFill>
                <a:latin typeface="Times New Roman" panose="02020603050405020304" pitchFamily="18" charset="0"/>
                <a:cs typeface="Times New Roman" panose="02020603050405020304" pitchFamily="18" charset="0"/>
              </a:rPr>
              <a:t>Meat and Poultry Inspection</a:t>
            </a:r>
          </a:p>
        </p:txBody>
      </p:sp>
      <p:sp>
        <p:nvSpPr>
          <p:cNvPr id="47" name="Subtitle 3">
            <a:extLst>
              <a:ext uri="{FF2B5EF4-FFF2-40B4-BE49-F238E27FC236}">
                <a16:creationId xmlns:a16="http://schemas.microsoft.com/office/drawing/2014/main" id="{F4FE915F-0BEE-46C8-951F-9DF323B3A113}"/>
              </a:ext>
            </a:extLst>
          </p:cNvPr>
          <p:cNvSpPr txBox="1">
            <a:spLocks/>
          </p:cNvSpPr>
          <p:nvPr/>
        </p:nvSpPr>
        <p:spPr>
          <a:xfrm>
            <a:off x="1993760" y="1405680"/>
            <a:ext cx="5145207" cy="350838"/>
          </a:xfrm>
          <a:prstGeom prst="rect">
            <a:avLst/>
          </a:prstGeom>
        </p:spPr>
        <p:txBody>
          <a:bodyPr vert="horz" lIns="91440" tIns="45720" rIns="9144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900" b="1" kern="1200" spc="0">
                <a:solidFill>
                  <a:schemeClr val="accent1"/>
                </a:solidFill>
                <a:latin typeface="+mn-lt"/>
                <a:ea typeface="+mn-ea"/>
                <a:cs typeface="+mn-cs"/>
              </a:defRPr>
            </a:lvl1pPr>
            <a:lvl2pPr marL="342900" indent="0" algn="ctr" defTabSz="914400" rtl="0" eaLnBrk="1" latinLnBrk="0" hangingPunct="1">
              <a:lnSpc>
                <a:spcPct val="90000"/>
              </a:lnSpc>
              <a:spcBef>
                <a:spcPts val="500"/>
              </a:spcBef>
              <a:buFont typeface="Arial" panose="020B0604020202020204" pitchFamily="34" charset="0"/>
              <a:buNone/>
              <a:defRPr sz="1500" kern="1200">
                <a:solidFill>
                  <a:schemeClr val="tx1"/>
                </a:solidFill>
                <a:latin typeface="+mn-lt"/>
                <a:ea typeface="+mn-ea"/>
                <a:cs typeface="+mn-cs"/>
              </a:defRPr>
            </a:lvl2pPr>
            <a:lvl3pPr marL="685800" indent="0" algn="ctr" defTabSz="914400" rtl="0" eaLnBrk="1" latinLnBrk="0" hangingPunct="1">
              <a:lnSpc>
                <a:spcPct val="90000"/>
              </a:lnSpc>
              <a:spcBef>
                <a:spcPts val="500"/>
              </a:spcBef>
              <a:buFont typeface="Arial" panose="020B0604020202020204" pitchFamily="34" charset="0"/>
              <a:buNone/>
              <a:defRPr sz="1350" kern="1200">
                <a:solidFill>
                  <a:schemeClr val="tx1"/>
                </a:solidFill>
                <a:latin typeface="+mn-lt"/>
                <a:ea typeface="+mn-ea"/>
                <a:cs typeface="+mn-cs"/>
              </a:defRPr>
            </a:lvl3pPr>
            <a:lvl4pPr marL="102870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37160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171450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05740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240030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274320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800" dirty="0"/>
              <a:t>Fund 0135 | $300,000 | FY23</a:t>
            </a:r>
            <a:endParaRPr lang="en-US" sz="1800" dirty="0">
              <a:solidFill>
                <a:srgbClr val="273C8D"/>
              </a:solidFill>
              <a:latin typeface="Montserrat" panose="00000500000000000000" pitchFamily="50" charset="0"/>
            </a:endParaRPr>
          </a:p>
        </p:txBody>
      </p:sp>
      <p:sp>
        <p:nvSpPr>
          <p:cNvPr id="15" name="Rectangle 14">
            <a:extLst>
              <a:ext uri="{FF2B5EF4-FFF2-40B4-BE49-F238E27FC236}">
                <a16:creationId xmlns:a16="http://schemas.microsoft.com/office/drawing/2014/main" id="{C861BC07-A4C5-4D20-838B-465FDA565EB7}"/>
              </a:ext>
            </a:extLst>
          </p:cNvPr>
          <p:cNvSpPr/>
          <p:nvPr/>
        </p:nvSpPr>
        <p:spPr>
          <a:xfrm>
            <a:off x="193486" y="1961788"/>
            <a:ext cx="2120615" cy="4185761"/>
          </a:xfrm>
          <a:prstGeom prst="rect">
            <a:avLst/>
          </a:prstGeom>
        </p:spPr>
        <p:txBody>
          <a:bodyPr wrap="square">
            <a:spAutoFit/>
          </a:bodyPr>
          <a:lstStyle/>
          <a:p>
            <a:r>
              <a:rPr lang="en-US" sz="1400" dirty="0">
                <a:latin typeface="Times New Roman" panose="02020603050405020304" pitchFamily="18" charset="0"/>
                <a:cs typeface="Times New Roman" panose="02020603050405020304" pitchFamily="18" charset="0"/>
              </a:rPr>
              <a:t>This Improvement Request will increase the General Revenue appropriation for the Meat and Poultry Inspection Program to fund 4.00 additional program FTEs for in-plant food safety monitoring in response to growth and greater demand on the in-state processing industry since the pandemic. Additional staff will maintain inspection service to ensure food safety for the public, while benefitting processors, livestock producers, and consumers. </a:t>
            </a:r>
          </a:p>
        </p:txBody>
      </p:sp>
      <p:sp>
        <p:nvSpPr>
          <p:cNvPr id="52" name="Rectangle 51">
            <a:extLst>
              <a:ext uri="{FF2B5EF4-FFF2-40B4-BE49-F238E27FC236}">
                <a16:creationId xmlns:a16="http://schemas.microsoft.com/office/drawing/2014/main" id="{07487D01-8CFD-460B-9A7E-00A3EE83A852}"/>
              </a:ext>
            </a:extLst>
          </p:cNvPr>
          <p:cNvSpPr/>
          <p:nvPr/>
        </p:nvSpPr>
        <p:spPr>
          <a:xfrm>
            <a:off x="0" y="6198198"/>
            <a:ext cx="9144000" cy="666195"/>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3" name="TextBox 52">
            <a:extLst>
              <a:ext uri="{FF2B5EF4-FFF2-40B4-BE49-F238E27FC236}">
                <a16:creationId xmlns:a16="http://schemas.microsoft.com/office/drawing/2014/main" id="{4C3AD753-CF5D-447C-8B03-745600E57D78}"/>
              </a:ext>
            </a:extLst>
          </p:cNvPr>
          <p:cNvSpPr txBox="1"/>
          <p:nvPr/>
        </p:nvSpPr>
        <p:spPr>
          <a:xfrm>
            <a:off x="2140491" y="6403468"/>
            <a:ext cx="4565109" cy="253916"/>
          </a:xfrm>
          <a:prstGeom prst="rect">
            <a:avLst/>
          </a:prstGeom>
          <a:noFill/>
        </p:spPr>
        <p:txBody>
          <a:bodyPr wrap="square" rtlCol="0">
            <a:spAutoFit/>
          </a:bodyPr>
          <a:lstStyle/>
          <a:p>
            <a:pPr algn="ctr"/>
            <a:r>
              <a:rPr lang="en-ID" sz="1050" b="1" dirty="0">
                <a:solidFill>
                  <a:schemeClr val="bg2"/>
                </a:solidFill>
                <a:latin typeface="Montserrat" panose="00000500000000000000" pitchFamily="50" charset="0"/>
              </a:rPr>
              <a:t>WEST VIRGINIA DEPARTMENT OF AGRICULTURE</a:t>
            </a:r>
          </a:p>
        </p:txBody>
      </p:sp>
      <p:pic>
        <p:nvPicPr>
          <p:cNvPr id="54" name="Picture 53" descr="A picture containing logo&#10;&#10;Description automatically generated">
            <a:extLst>
              <a:ext uri="{FF2B5EF4-FFF2-40B4-BE49-F238E27FC236}">
                <a16:creationId xmlns:a16="http://schemas.microsoft.com/office/drawing/2014/main" id="{028EC517-EC67-46CB-B067-DDE6CA6784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8909" y="6313717"/>
            <a:ext cx="483985" cy="433419"/>
          </a:xfrm>
          <a:prstGeom prst="rect">
            <a:avLst/>
          </a:prstGeom>
        </p:spPr>
      </p:pic>
      <p:sp>
        <p:nvSpPr>
          <p:cNvPr id="19" name="Rectangle 18">
            <a:extLst>
              <a:ext uri="{FF2B5EF4-FFF2-40B4-BE49-F238E27FC236}">
                <a16:creationId xmlns:a16="http://schemas.microsoft.com/office/drawing/2014/main" id="{28549027-0741-4293-83D5-9C0E42A2F320}"/>
              </a:ext>
            </a:extLst>
          </p:cNvPr>
          <p:cNvSpPr/>
          <p:nvPr/>
        </p:nvSpPr>
        <p:spPr>
          <a:xfrm>
            <a:off x="4469570" y="1926276"/>
            <a:ext cx="2383987" cy="4247317"/>
          </a:xfrm>
          <a:prstGeom prst="rect">
            <a:avLst/>
          </a:prstGeom>
        </p:spPr>
        <p:txBody>
          <a:bodyPr wrap="square">
            <a:spAutoFit/>
          </a:bodyPr>
          <a:lstStyle/>
          <a:p>
            <a:r>
              <a:rPr lang="en-US" sz="1350" dirty="0">
                <a:solidFill>
                  <a:schemeClr val="tx2">
                    <a:lumMod val="50000"/>
                  </a:schemeClr>
                </a:solidFill>
                <a:latin typeface="Times New Roman" panose="02020603050405020304" pitchFamily="18" charset="0"/>
                <a:cs typeface="Times New Roman" panose="02020603050405020304" pitchFamily="18" charset="0"/>
              </a:rPr>
              <a:t>There is also new growth in the industry: </a:t>
            </a:r>
          </a:p>
          <a:p>
            <a:pPr marL="285750" indent="-285750">
              <a:buFont typeface="Arial" panose="020B0604020202020204" pitchFamily="34" charset="0"/>
              <a:buChar char="•"/>
            </a:pPr>
            <a:r>
              <a:rPr lang="en-US" sz="1350" dirty="0">
                <a:solidFill>
                  <a:schemeClr val="tx2">
                    <a:lumMod val="50000"/>
                  </a:schemeClr>
                </a:solidFill>
                <a:latin typeface="Times New Roman" panose="02020603050405020304" pitchFamily="18" charset="0"/>
                <a:cs typeface="Times New Roman" panose="02020603050405020304" pitchFamily="18" charset="0"/>
              </a:rPr>
              <a:t>Three (3) newly-constructed slaughter/processing plans are expected to begin operations in mid-2022, adding to the state’s processing capability. </a:t>
            </a:r>
          </a:p>
          <a:p>
            <a:pPr marL="285750" indent="-285750">
              <a:buFont typeface="Arial" panose="020B0604020202020204" pitchFamily="34" charset="0"/>
              <a:buChar char="•"/>
            </a:pPr>
            <a:r>
              <a:rPr lang="en-US" sz="1350" dirty="0">
                <a:solidFill>
                  <a:schemeClr val="tx2">
                    <a:lumMod val="50000"/>
                  </a:schemeClr>
                </a:solidFill>
                <a:latin typeface="Times New Roman" panose="02020603050405020304" pitchFamily="18" charset="0"/>
                <a:cs typeface="Times New Roman" panose="02020603050405020304" pitchFamily="18" charset="0"/>
              </a:rPr>
              <a:t>Two (2) new processing-only plants are expected to open in 2022, to provide value-added products and supply local grocery stores with source materials. </a:t>
            </a:r>
          </a:p>
          <a:p>
            <a:pPr marL="285750" indent="-285750">
              <a:buFont typeface="Arial" panose="020B0604020202020204" pitchFamily="34" charset="0"/>
              <a:buChar char="•"/>
            </a:pPr>
            <a:r>
              <a:rPr lang="en-US" sz="1350" dirty="0">
                <a:solidFill>
                  <a:schemeClr val="tx2">
                    <a:lumMod val="50000"/>
                  </a:schemeClr>
                </a:solidFill>
                <a:latin typeface="Times New Roman" panose="02020603050405020304" pitchFamily="18" charset="0"/>
                <a:cs typeface="Times New Roman" panose="02020603050405020304" pitchFamily="18" charset="0"/>
              </a:rPr>
              <a:t>Three (3) additional small slaughter plants are being planned that will likely become operational in 2023. </a:t>
            </a:r>
          </a:p>
        </p:txBody>
      </p:sp>
      <p:sp>
        <p:nvSpPr>
          <p:cNvPr id="22" name="Rectangle 21">
            <a:extLst>
              <a:ext uri="{FF2B5EF4-FFF2-40B4-BE49-F238E27FC236}">
                <a16:creationId xmlns:a16="http://schemas.microsoft.com/office/drawing/2014/main" id="{541267AA-114E-4D5F-81B2-19C41066B532}"/>
              </a:ext>
            </a:extLst>
          </p:cNvPr>
          <p:cNvSpPr/>
          <p:nvPr/>
        </p:nvSpPr>
        <p:spPr>
          <a:xfrm>
            <a:off x="2412241" y="1945005"/>
            <a:ext cx="2120615" cy="4185761"/>
          </a:xfrm>
          <a:prstGeom prst="rect">
            <a:avLst/>
          </a:prstGeom>
        </p:spPr>
        <p:txBody>
          <a:bodyPr wrap="square">
            <a:spAutoFit/>
          </a:bodyPr>
          <a:lstStyle/>
          <a:p>
            <a:r>
              <a:rPr lang="en-US" sz="1400" dirty="0">
                <a:latin typeface="Times New Roman" panose="02020603050405020304" pitchFamily="18" charset="0"/>
                <a:cs typeface="Times New Roman" panose="02020603050405020304" pitchFamily="18" charset="0"/>
              </a:rPr>
              <a:t>Existing processors expanded operations due to national supply chain issues and increased consumer interest in locally-sourced meat and poultry products. Increased demand has caused many processors to hire additional staff or change hours of operation. Calendar year 2020 had significant production increases as a result of the pandemic. 2021 saw overall production levels 40-50% higher than calendar year 2019 (pre-pandemic).  </a:t>
            </a:r>
          </a:p>
        </p:txBody>
      </p:sp>
      <p:sp>
        <p:nvSpPr>
          <p:cNvPr id="25" name="Rectangle 24">
            <a:extLst>
              <a:ext uri="{FF2B5EF4-FFF2-40B4-BE49-F238E27FC236}">
                <a16:creationId xmlns:a16="http://schemas.microsoft.com/office/drawing/2014/main" id="{F4313C13-FDE5-414E-84D7-223F6BDD9F40}"/>
              </a:ext>
            </a:extLst>
          </p:cNvPr>
          <p:cNvSpPr/>
          <p:nvPr/>
        </p:nvSpPr>
        <p:spPr>
          <a:xfrm>
            <a:off x="6821157" y="1926276"/>
            <a:ext cx="2120615" cy="3539430"/>
          </a:xfrm>
          <a:prstGeom prst="rect">
            <a:avLst/>
          </a:prstGeom>
        </p:spPr>
        <p:txBody>
          <a:bodyPr wrap="square">
            <a:spAutoFit/>
          </a:bodyPr>
          <a:lstStyle/>
          <a:p>
            <a:r>
              <a:rPr lang="en-US" sz="1400" dirty="0">
                <a:latin typeface="Times New Roman" panose="02020603050405020304" pitchFamily="18" charset="0"/>
                <a:cs typeface="Times New Roman" panose="02020603050405020304" pitchFamily="18" charset="0"/>
              </a:rPr>
              <a:t>Adequate staffing levels must be maintained in order to guarantee an inspection presence at each plant. The new plants will require inspectors 100% of the time so the plants can operate in accordance with federal standards. Federal funds have not yet been available for the typically 50/50 cost-shared positions with the USDA Food Safety Inspection Service. </a:t>
            </a:r>
          </a:p>
        </p:txBody>
      </p:sp>
    </p:spTree>
    <p:extLst>
      <p:ext uri="{BB962C8B-B14F-4D97-AF65-F5344CB8AC3E}">
        <p14:creationId xmlns:p14="http://schemas.microsoft.com/office/powerpoint/2010/main" val="671440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1000"/>
                                        <p:tgtEl>
                                          <p:spTgt spid="15"/>
                                        </p:tgtEl>
                                      </p:cBhvr>
                                    </p:animEffect>
                                    <p:anim calcmode="lin" valueType="num">
                                      <p:cBhvr>
                                        <p:cTn id="11" dur="1000" fill="hold"/>
                                        <p:tgtEl>
                                          <p:spTgt spid="15"/>
                                        </p:tgtEl>
                                        <p:attrNameLst>
                                          <p:attrName>ppt_x</p:attrName>
                                        </p:attrNameLst>
                                      </p:cBhvr>
                                      <p:tavLst>
                                        <p:tav tm="0">
                                          <p:val>
                                            <p:strVal val="#ppt_x"/>
                                          </p:val>
                                        </p:tav>
                                        <p:tav tm="100000">
                                          <p:val>
                                            <p:strVal val="#ppt_x"/>
                                          </p:val>
                                        </p:tav>
                                      </p:tavLst>
                                    </p:anim>
                                    <p:anim calcmode="lin" valueType="num">
                                      <p:cBhvr>
                                        <p:cTn id="12" dur="1000" fill="hold"/>
                                        <p:tgtEl>
                                          <p:spTgt spid="15"/>
                                        </p:tgtEl>
                                        <p:attrNameLst>
                                          <p:attrName>ppt_y</p:attrName>
                                        </p:attrNameLst>
                                      </p:cBhvr>
                                      <p:tavLst>
                                        <p:tav tm="0">
                                          <p:val>
                                            <p:strVal val="#ppt_y+.1"/>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46"/>
                                        </p:tgtEl>
                                        <p:attrNameLst>
                                          <p:attrName>style.visibility</p:attrName>
                                        </p:attrNameLst>
                                      </p:cBhvr>
                                      <p:to>
                                        <p:strVal val="visible"/>
                                      </p:to>
                                    </p:set>
                                    <p:animEffect transition="in" filter="fade">
                                      <p:cBhvr>
                                        <p:cTn id="16" dur="1000"/>
                                        <p:tgtEl>
                                          <p:spTgt spid="46"/>
                                        </p:tgtEl>
                                      </p:cBhvr>
                                    </p:animEffect>
                                    <p:anim calcmode="lin" valueType="num">
                                      <p:cBhvr>
                                        <p:cTn id="17" dur="1000" fill="hold"/>
                                        <p:tgtEl>
                                          <p:spTgt spid="46"/>
                                        </p:tgtEl>
                                        <p:attrNameLst>
                                          <p:attrName>ppt_x</p:attrName>
                                        </p:attrNameLst>
                                      </p:cBhvr>
                                      <p:tavLst>
                                        <p:tav tm="0">
                                          <p:val>
                                            <p:strVal val="#ppt_x"/>
                                          </p:val>
                                        </p:tav>
                                        <p:tav tm="100000">
                                          <p:val>
                                            <p:strVal val="#ppt_x"/>
                                          </p:val>
                                        </p:tav>
                                      </p:tavLst>
                                    </p:anim>
                                    <p:anim calcmode="lin" valueType="num">
                                      <p:cBhvr>
                                        <p:cTn id="18" dur="1000" fill="hold"/>
                                        <p:tgtEl>
                                          <p:spTgt spid="46"/>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7">
                                            <p:txEl>
                                              <p:pRg st="0" end="0"/>
                                            </p:txEl>
                                          </p:spTgt>
                                        </p:tgtEl>
                                        <p:attrNameLst>
                                          <p:attrName>style.visibility</p:attrName>
                                        </p:attrNameLst>
                                      </p:cBhvr>
                                      <p:to>
                                        <p:strVal val="visible"/>
                                      </p:to>
                                    </p:set>
                                    <p:animEffect transition="in" filter="fade">
                                      <p:cBhvr>
                                        <p:cTn id="21" dur="1000"/>
                                        <p:tgtEl>
                                          <p:spTgt spid="47">
                                            <p:txEl>
                                              <p:pRg st="0" end="0"/>
                                            </p:txEl>
                                          </p:spTgt>
                                        </p:tgtEl>
                                      </p:cBhvr>
                                    </p:animEffect>
                                    <p:anim calcmode="lin" valueType="num">
                                      <p:cBhvr>
                                        <p:cTn id="22" dur="100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7">
                                            <p:txEl>
                                              <p:pRg st="0" end="0"/>
                                            </p:txEl>
                                          </p:spTgt>
                                        </p:tgtEl>
                                        <p:attrNameLst>
                                          <p:attrName>ppt_y</p:attrName>
                                        </p:attrNameLst>
                                      </p:cBhvr>
                                      <p:tavLst>
                                        <p:tav tm="0">
                                          <p:val>
                                            <p:strVal val="#ppt_y+.1"/>
                                          </p:val>
                                        </p:tav>
                                        <p:tav tm="100000">
                                          <p:val>
                                            <p:strVal val="#ppt_y"/>
                                          </p:val>
                                        </p:tav>
                                      </p:tavLst>
                                    </p:anim>
                                  </p:childTnLst>
                                </p:cTn>
                              </p:par>
                              <p:par>
                                <p:cTn id="24" presetID="22" presetClass="entr" presetSubtype="4" fill="hold" grpId="0" nodeType="withEffect">
                                  <p:stCondLst>
                                    <p:cond delay="0"/>
                                  </p:stCondLst>
                                  <p:childTnLst>
                                    <p:set>
                                      <p:cBhvr>
                                        <p:cTn id="25" dur="1" fill="hold">
                                          <p:stCondLst>
                                            <p:cond delay="0"/>
                                          </p:stCondLst>
                                        </p:cTn>
                                        <p:tgtEl>
                                          <p:spTgt spid="52"/>
                                        </p:tgtEl>
                                        <p:attrNameLst>
                                          <p:attrName>style.visibility</p:attrName>
                                        </p:attrNameLst>
                                      </p:cBhvr>
                                      <p:to>
                                        <p:strVal val="visible"/>
                                      </p:to>
                                    </p:set>
                                    <p:animEffect transition="in" filter="wipe(down)">
                                      <p:cBhvr>
                                        <p:cTn id="26" dur="500"/>
                                        <p:tgtEl>
                                          <p:spTgt spid="52"/>
                                        </p:tgtEl>
                                      </p:cBhvr>
                                    </p:animEffect>
                                  </p:childTnLst>
                                </p:cTn>
                              </p:par>
                              <p:par>
                                <p:cTn id="27" presetID="16" presetClass="entr" presetSubtype="37" fill="hold" grpId="0" nodeType="withEffect">
                                  <p:stCondLst>
                                    <p:cond delay="0"/>
                                  </p:stCondLst>
                                  <p:childTnLst>
                                    <p:set>
                                      <p:cBhvr>
                                        <p:cTn id="28" dur="1" fill="hold">
                                          <p:stCondLst>
                                            <p:cond delay="0"/>
                                          </p:stCondLst>
                                        </p:cTn>
                                        <p:tgtEl>
                                          <p:spTgt spid="53"/>
                                        </p:tgtEl>
                                        <p:attrNameLst>
                                          <p:attrName>style.visibility</p:attrName>
                                        </p:attrNameLst>
                                      </p:cBhvr>
                                      <p:to>
                                        <p:strVal val="visible"/>
                                      </p:to>
                                    </p:set>
                                    <p:animEffect transition="in" filter="barn(outVertical)">
                                      <p:cBhvr>
                                        <p:cTn id="29" dur="500"/>
                                        <p:tgtEl>
                                          <p:spTgt spid="53"/>
                                        </p:tgtEl>
                                      </p:cBhvr>
                                    </p:animEffect>
                                  </p:childTnLst>
                                </p:cTn>
                              </p:par>
                              <p:par>
                                <p:cTn id="30" presetID="42" presetClass="entr" presetSubtype="0" fill="hold" grpId="0" nodeType="with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1000"/>
                                        <p:tgtEl>
                                          <p:spTgt spid="19"/>
                                        </p:tgtEl>
                                      </p:cBhvr>
                                    </p:animEffect>
                                    <p:anim calcmode="lin" valueType="num">
                                      <p:cBhvr>
                                        <p:cTn id="33" dur="1000" fill="hold"/>
                                        <p:tgtEl>
                                          <p:spTgt spid="19"/>
                                        </p:tgtEl>
                                        <p:attrNameLst>
                                          <p:attrName>ppt_x</p:attrName>
                                        </p:attrNameLst>
                                      </p:cBhvr>
                                      <p:tavLst>
                                        <p:tav tm="0">
                                          <p:val>
                                            <p:strVal val="#ppt_x"/>
                                          </p:val>
                                        </p:tav>
                                        <p:tav tm="100000">
                                          <p:val>
                                            <p:strVal val="#ppt_x"/>
                                          </p:val>
                                        </p:tav>
                                      </p:tavLst>
                                    </p:anim>
                                    <p:anim calcmode="lin" valueType="num">
                                      <p:cBhvr>
                                        <p:cTn id="34" dur="1000" fill="hold"/>
                                        <p:tgtEl>
                                          <p:spTgt spid="1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1000"/>
                                        <p:tgtEl>
                                          <p:spTgt spid="22"/>
                                        </p:tgtEl>
                                      </p:cBhvr>
                                    </p:animEffect>
                                    <p:anim calcmode="lin" valueType="num">
                                      <p:cBhvr>
                                        <p:cTn id="38" dur="1000" fill="hold"/>
                                        <p:tgtEl>
                                          <p:spTgt spid="22"/>
                                        </p:tgtEl>
                                        <p:attrNameLst>
                                          <p:attrName>ppt_x</p:attrName>
                                        </p:attrNameLst>
                                      </p:cBhvr>
                                      <p:tavLst>
                                        <p:tav tm="0">
                                          <p:val>
                                            <p:strVal val="#ppt_x"/>
                                          </p:val>
                                        </p:tav>
                                        <p:tav tm="100000">
                                          <p:val>
                                            <p:strVal val="#ppt_x"/>
                                          </p:val>
                                        </p:tav>
                                      </p:tavLst>
                                    </p:anim>
                                    <p:anim calcmode="lin" valueType="num">
                                      <p:cBhvr>
                                        <p:cTn id="39" dur="1000" fill="hold"/>
                                        <p:tgtEl>
                                          <p:spTgt spid="22"/>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1000"/>
                                        <p:tgtEl>
                                          <p:spTgt spid="25"/>
                                        </p:tgtEl>
                                      </p:cBhvr>
                                    </p:animEffect>
                                    <p:anim calcmode="lin" valueType="num">
                                      <p:cBhvr>
                                        <p:cTn id="43" dur="1000" fill="hold"/>
                                        <p:tgtEl>
                                          <p:spTgt spid="25"/>
                                        </p:tgtEl>
                                        <p:attrNameLst>
                                          <p:attrName>ppt_x</p:attrName>
                                        </p:attrNameLst>
                                      </p:cBhvr>
                                      <p:tavLst>
                                        <p:tav tm="0">
                                          <p:val>
                                            <p:strVal val="#ppt_x"/>
                                          </p:val>
                                        </p:tav>
                                        <p:tav tm="100000">
                                          <p:val>
                                            <p:strVal val="#ppt_x"/>
                                          </p:val>
                                        </p:tav>
                                      </p:tavLst>
                                    </p:anim>
                                    <p:anim calcmode="lin" valueType="num">
                                      <p:cBhvr>
                                        <p:cTn id="44"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46" grpId="0"/>
      <p:bldP spid="47" grpId="0" build="p"/>
      <p:bldP spid="15" grpId="0"/>
      <p:bldP spid="52" grpId="0" animBg="1"/>
      <p:bldP spid="53" grpId="0"/>
      <p:bldP spid="19" grpId="0"/>
      <p:bldP spid="22" grpId="0"/>
      <p:bldP spid="2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E3E41D8-56A1-4DC4-BD23-DB7319A5B6C6}"/>
              </a:ext>
            </a:extLst>
          </p:cNvPr>
          <p:cNvSpPr/>
          <p:nvPr/>
        </p:nvSpPr>
        <p:spPr>
          <a:xfrm>
            <a:off x="0" y="1918371"/>
            <a:ext cx="9144000" cy="37007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2">
                  <a:lumMod val="50000"/>
                </a:schemeClr>
              </a:solidFill>
            </a:endParaRPr>
          </a:p>
        </p:txBody>
      </p:sp>
      <p:sp>
        <p:nvSpPr>
          <p:cNvPr id="46" name="Title 2">
            <a:extLst>
              <a:ext uri="{FF2B5EF4-FFF2-40B4-BE49-F238E27FC236}">
                <a16:creationId xmlns:a16="http://schemas.microsoft.com/office/drawing/2014/main" id="{DE8BA11F-CC4A-454F-9E0B-0BC3C7CE1E27}"/>
              </a:ext>
            </a:extLst>
          </p:cNvPr>
          <p:cNvSpPr txBox="1">
            <a:spLocks/>
          </p:cNvSpPr>
          <p:nvPr/>
        </p:nvSpPr>
        <p:spPr>
          <a:xfrm>
            <a:off x="1091953" y="586203"/>
            <a:ext cx="6738152" cy="94456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300" b="1" kern="1200">
                <a:solidFill>
                  <a:schemeClr val="tx1"/>
                </a:solidFill>
                <a:latin typeface="+mj-lt"/>
                <a:ea typeface="+mj-ea"/>
                <a:cs typeface="+mj-cs"/>
              </a:defRPr>
            </a:lvl1pPr>
          </a:lstStyle>
          <a:p>
            <a:r>
              <a:rPr lang="en-US" sz="5400" dirty="0">
                <a:solidFill>
                  <a:srgbClr val="273C8D"/>
                </a:solidFill>
                <a:latin typeface="Times New Roman" panose="02020603050405020304" pitchFamily="18" charset="0"/>
                <a:cs typeface="Times New Roman" panose="02020603050405020304" pitchFamily="18" charset="0"/>
              </a:rPr>
              <a:t>WV Grown Program</a:t>
            </a:r>
          </a:p>
        </p:txBody>
      </p:sp>
      <p:sp>
        <p:nvSpPr>
          <p:cNvPr id="47" name="Subtitle 3">
            <a:extLst>
              <a:ext uri="{FF2B5EF4-FFF2-40B4-BE49-F238E27FC236}">
                <a16:creationId xmlns:a16="http://schemas.microsoft.com/office/drawing/2014/main" id="{F4FE915F-0BEE-46C8-951F-9DF323B3A113}"/>
              </a:ext>
            </a:extLst>
          </p:cNvPr>
          <p:cNvSpPr txBox="1">
            <a:spLocks/>
          </p:cNvSpPr>
          <p:nvPr/>
        </p:nvSpPr>
        <p:spPr>
          <a:xfrm>
            <a:off x="1993760" y="1405680"/>
            <a:ext cx="5145207" cy="350838"/>
          </a:xfrm>
          <a:prstGeom prst="rect">
            <a:avLst/>
          </a:prstGeom>
        </p:spPr>
        <p:txBody>
          <a:bodyPr vert="horz" lIns="91440" tIns="45720" rIns="9144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900" b="1" kern="1200" spc="0">
                <a:solidFill>
                  <a:schemeClr val="accent1"/>
                </a:solidFill>
                <a:latin typeface="+mn-lt"/>
                <a:ea typeface="+mn-ea"/>
                <a:cs typeface="+mn-cs"/>
              </a:defRPr>
            </a:lvl1pPr>
            <a:lvl2pPr marL="342900" indent="0" algn="ctr" defTabSz="914400" rtl="0" eaLnBrk="1" latinLnBrk="0" hangingPunct="1">
              <a:lnSpc>
                <a:spcPct val="90000"/>
              </a:lnSpc>
              <a:spcBef>
                <a:spcPts val="500"/>
              </a:spcBef>
              <a:buFont typeface="Arial" panose="020B0604020202020204" pitchFamily="34" charset="0"/>
              <a:buNone/>
              <a:defRPr sz="1500" kern="1200">
                <a:solidFill>
                  <a:schemeClr val="tx1"/>
                </a:solidFill>
                <a:latin typeface="+mn-lt"/>
                <a:ea typeface="+mn-ea"/>
                <a:cs typeface="+mn-cs"/>
              </a:defRPr>
            </a:lvl2pPr>
            <a:lvl3pPr marL="685800" indent="0" algn="ctr" defTabSz="914400" rtl="0" eaLnBrk="1" latinLnBrk="0" hangingPunct="1">
              <a:lnSpc>
                <a:spcPct val="90000"/>
              </a:lnSpc>
              <a:spcBef>
                <a:spcPts val="500"/>
              </a:spcBef>
              <a:buFont typeface="Arial" panose="020B0604020202020204" pitchFamily="34" charset="0"/>
              <a:buNone/>
              <a:defRPr sz="1350" kern="1200">
                <a:solidFill>
                  <a:schemeClr val="tx1"/>
                </a:solidFill>
                <a:latin typeface="+mn-lt"/>
                <a:ea typeface="+mn-ea"/>
                <a:cs typeface="+mn-cs"/>
              </a:defRPr>
            </a:lvl3pPr>
            <a:lvl4pPr marL="102870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37160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171450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05740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240030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2743200" indent="0" algn="ctr"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800" dirty="0"/>
              <a:t>Fund 0131 | $1,000,000 | FY23</a:t>
            </a:r>
            <a:endParaRPr lang="en-US" sz="1800" dirty="0">
              <a:solidFill>
                <a:srgbClr val="273C8D"/>
              </a:solidFill>
              <a:latin typeface="Montserrat" panose="00000500000000000000" pitchFamily="50" charset="0"/>
            </a:endParaRPr>
          </a:p>
        </p:txBody>
      </p:sp>
      <p:sp>
        <p:nvSpPr>
          <p:cNvPr id="15" name="Rectangle 14">
            <a:extLst>
              <a:ext uri="{FF2B5EF4-FFF2-40B4-BE49-F238E27FC236}">
                <a16:creationId xmlns:a16="http://schemas.microsoft.com/office/drawing/2014/main" id="{C861BC07-A4C5-4D20-838B-465FDA565EB7}"/>
              </a:ext>
            </a:extLst>
          </p:cNvPr>
          <p:cNvSpPr/>
          <p:nvPr/>
        </p:nvSpPr>
        <p:spPr>
          <a:xfrm>
            <a:off x="237876" y="2325767"/>
            <a:ext cx="2120615" cy="2462213"/>
          </a:xfrm>
          <a:prstGeom prst="rect">
            <a:avLst/>
          </a:prstGeom>
        </p:spPr>
        <p:txBody>
          <a:bodyPr wrap="square">
            <a:spAutoFit/>
          </a:bodyPr>
          <a:lstStyle/>
          <a:p>
            <a:r>
              <a:rPr lang="en-US" sz="1400" dirty="0">
                <a:solidFill>
                  <a:schemeClr val="tx2">
                    <a:lumMod val="50000"/>
                  </a:schemeClr>
                </a:solidFill>
                <a:latin typeface="Times New Roman" panose="02020603050405020304" pitchFamily="18" charset="0"/>
                <a:cs typeface="Times New Roman" panose="02020603050405020304" pitchFamily="18" charset="0"/>
              </a:rPr>
              <a:t>This Improvement Request will secure an ongoing, dedicated General Revenue funding source to fund a comprehensive approach, including 4.00 new FTEs and a marketing and branding program to fully develop the previously-unfunded West Virginia Grown initiative. </a:t>
            </a:r>
          </a:p>
        </p:txBody>
      </p:sp>
      <p:sp>
        <p:nvSpPr>
          <p:cNvPr id="52" name="Rectangle 51">
            <a:extLst>
              <a:ext uri="{FF2B5EF4-FFF2-40B4-BE49-F238E27FC236}">
                <a16:creationId xmlns:a16="http://schemas.microsoft.com/office/drawing/2014/main" id="{07487D01-8CFD-460B-9A7E-00A3EE83A852}"/>
              </a:ext>
            </a:extLst>
          </p:cNvPr>
          <p:cNvSpPr/>
          <p:nvPr/>
        </p:nvSpPr>
        <p:spPr>
          <a:xfrm>
            <a:off x="0" y="6198198"/>
            <a:ext cx="9144000" cy="666195"/>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3" name="TextBox 52">
            <a:extLst>
              <a:ext uri="{FF2B5EF4-FFF2-40B4-BE49-F238E27FC236}">
                <a16:creationId xmlns:a16="http://schemas.microsoft.com/office/drawing/2014/main" id="{4C3AD753-CF5D-447C-8B03-745600E57D78}"/>
              </a:ext>
            </a:extLst>
          </p:cNvPr>
          <p:cNvSpPr txBox="1"/>
          <p:nvPr/>
        </p:nvSpPr>
        <p:spPr>
          <a:xfrm>
            <a:off x="2140491" y="6403468"/>
            <a:ext cx="4565109" cy="253916"/>
          </a:xfrm>
          <a:prstGeom prst="rect">
            <a:avLst/>
          </a:prstGeom>
          <a:noFill/>
        </p:spPr>
        <p:txBody>
          <a:bodyPr wrap="square" rtlCol="0">
            <a:spAutoFit/>
          </a:bodyPr>
          <a:lstStyle/>
          <a:p>
            <a:pPr algn="ctr"/>
            <a:r>
              <a:rPr lang="en-ID" sz="1050" b="1" dirty="0">
                <a:solidFill>
                  <a:schemeClr val="bg2"/>
                </a:solidFill>
                <a:latin typeface="Montserrat" panose="00000500000000000000" pitchFamily="50" charset="0"/>
              </a:rPr>
              <a:t>WEST VIRGINIA DEPARTMENT OF AGRICULTURE</a:t>
            </a:r>
          </a:p>
        </p:txBody>
      </p:sp>
      <p:pic>
        <p:nvPicPr>
          <p:cNvPr id="54" name="Picture 53" descr="A picture containing logo&#10;&#10;Description automatically generated">
            <a:extLst>
              <a:ext uri="{FF2B5EF4-FFF2-40B4-BE49-F238E27FC236}">
                <a16:creationId xmlns:a16="http://schemas.microsoft.com/office/drawing/2014/main" id="{028EC517-EC67-46CB-B067-DDE6CA6784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8909" y="6313717"/>
            <a:ext cx="483985" cy="433419"/>
          </a:xfrm>
          <a:prstGeom prst="rect">
            <a:avLst/>
          </a:prstGeom>
        </p:spPr>
      </p:pic>
      <p:sp>
        <p:nvSpPr>
          <p:cNvPr id="19" name="Rectangle 18">
            <a:extLst>
              <a:ext uri="{FF2B5EF4-FFF2-40B4-BE49-F238E27FC236}">
                <a16:creationId xmlns:a16="http://schemas.microsoft.com/office/drawing/2014/main" id="{28549027-0741-4293-83D5-9C0E42A2F320}"/>
              </a:ext>
            </a:extLst>
          </p:cNvPr>
          <p:cNvSpPr/>
          <p:nvPr/>
        </p:nvSpPr>
        <p:spPr>
          <a:xfrm>
            <a:off x="4584984" y="2334645"/>
            <a:ext cx="2383987" cy="1962076"/>
          </a:xfrm>
          <a:prstGeom prst="rect">
            <a:avLst/>
          </a:prstGeom>
        </p:spPr>
        <p:txBody>
          <a:bodyPr wrap="square">
            <a:spAutoFit/>
          </a:bodyPr>
          <a:lstStyle/>
          <a:p>
            <a:r>
              <a:rPr lang="en-US" sz="1350" dirty="0">
                <a:solidFill>
                  <a:schemeClr val="tx2">
                    <a:lumMod val="50000"/>
                  </a:schemeClr>
                </a:solidFill>
                <a:latin typeface="Times New Roman" panose="02020603050405020304" pitchFamily="18" charset="0"/>
                <a:cs typeface="Times New Roman" panose="02020603050405020304" pitchFamily="18" charset="0"/>
              </a:rPr>
              <a:t>This marketing and branding program develops affordable, healthy, and locally-sourced products to support economic growth for producers, manufacturers, agribusinesses, addresses community food access and insecurity, and promotes public health. </a:t>
            </a:r>
          </a:p>
        </p:txBody>
      </p:sp>
      <p:sp>
        <p:nvSpPr>
          <p:cNvPr id="22" name="Rectangle 21">
            <a:extLst>
              <a:ext uri="{FF2B5EF4-FFF2-40B4-BE49-F238E27FC236}">
                <a16:creationId xmlns:a16="http://schemas.microsoft.com/office/drawing/2014/main" id="{541267AA-114E-4D5F-81B2-19C41066B532}"/>
              </a:ext>
            </a:extLst>
          </p:cNvPr>
          <p:cNvSpPr/>
          <p:nvPr/>
        </p:nvSpPr>
        <p:spPr>
          <a:xfrm>
            <a:off x="2483262" y="2335618"/>
            <a:ext cx="2120615" cy="2031325"/>
          </a:xfrm>
          <a:prstGeom prst="rect">
            <a:avLst/>
          </a:prstGeom>
        </p:spPr>
        <p:txBody>
          <a:bodyPr wrap="square">
            <a:spAutoFit/>
          </a:bodyPr>
          <a:lstStyle/>
          <a:p>
            <a:r>
              <a:rPr lang="en-US" sz="1400" dirty="0">
                <a:solidFill>
                  <a:schemeClr val="tx2">
                    <a:lumMod val="50000"/>
                  </a:schemeClr>
                </a:solidFill>
                <a:latin typeface="Times New Roman" panose="02020603050405020304" pitchFamily="18" charset="0"/>
                <a:cs typeface="Times New Roman" panose="02020603050405020304" pitchFamily="18" charset="0"/>
              </a:rPr>
              <a:t>Program staff funded by this appropriation will facilitate relationships and development opportunities for producers and buyers as well as provide public and producer education and other technical assistance.</a:t>
            </a:r>
          </a:p>
        </p:txBody>
      </p:sp>
      <p:sp>
        <p:nvSpPr>
          <p:cNvPr id="25" name="Rectangle 24">
            <a:extLst>
              <a:ext uri="{FF2B5EF4-FFF2-40B4-BE49-F238E27FC236}">
                <a16:creationId xmlns:a16="http://schemas.microsoft.com/office/drawing/2014/main" id="{F4313C13-FDE5-414E-84D7-223F6BDD9F40}"/>
              </a:ext>
            </a:extLst>
          </p:cNvPr>
          <p:cNvSpPr/>
          <p:nvPr/>
        </p:nvSpPr>
        <p:spPr>
          <a:xfrm>
            <a:off x="6812279" y="2352401"/>
            <a:ext cx="2120615" cy="738664"/>
          </a:xfrm>
          <a:prstGeom prst="rect">
            <a:avLst/>
          </a:prstGeom>
        </p:spPr>
        <p:txBody>
          <a:bodyPr wrap="square">
            <a:spAutoFit/>
          </a:bodyPr>
          <a:lstStyle/>
          <a:p>
            <a:r>
              <a:rPr lang="en-US" sz="1400" dirty="0">
                <a:solidFill>
                  <a:schemeClr val="tx2">
                    <a:lumMod val="50000"/>
                  </a:schemeClr>
                </a:solidFill>
                <a:latin typeface="Times New Roman" panose="02020603050405020304" pitchFamily="18" charset="0"/>
                <a:cs typeface="Times New Roman" panose="02020603050405020304" pitchFamily="18" charset="0"/>
              </a:rPr>
              <a:t>Reappropriation language is requested to secure ongoing use of funding.</a:t>
            </a:r>
          </a:p>
        </p:txBody>
      </p:sp>
    </p:spTree>
    <p:extLst>
      <p:ext uri="{BB962C8B-B14F-4D97-AF65-F5344CB8AC3E}">
        <p14:creationId xmlns:p14="http://schemas.microsoft.com/office/powerpoint/2010/main" val="195594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1000"/>
                                        <p:tgtEl>
                                          <p:spTgt spid="15"/>
                                        </p:tgtEl>
                                      </p:cBhvr>
                                    </p:animEffect>
                                    <p:anim calcmode="lin" valueType="num">
                                      <p:cBhvr>
                                        <p:cTn id="11" dur="1000" fill="hold"/>
                                        <p:tgtEl>
                                          <p:spTgt spid="15"/>
                                        </p:tgtEl>
                                        <p:attrNameLst>
                                          <p:attrName>ppt_x</p:attrName>
                                        </p:attrNameLst>
                                      </p:cBhvr>
                                      <p:tavLst>
                                        <p:tav tm="0">
                                          <p:val>
                                            <p:strVal val="#ppt_x"/>
                                          </p:val>
                                        </p:tav>
                                        <p:tav tm="100000">
                                          <p:val>
                                            <p:strVal val="#ppt_x"/>
                                          </p:val>
                                        </p:tav>
                                      </p:tavLst>
                                    </p:anim>
                                    <p:anim calcmode="lin" valueType="num">
                                      <p:cBhvr>
                                        <p:cTn id="12" dur="1000" fill="hold"/>
                                        <p:tgtEl>
                                          <p:spTgt spid="15"/>
                                        </p:tgtEl>
                                        <p:attrNameLst>
                                          <p:attrName>ppt_y</p:attrName>
                                        </p:attrNameLst>
                                      </p:cBhvr>
                                      <p:tavLst>
                                        <p:tav tm="0">
                                          <p:val>
                                            <p:strVal val="#ppt_y+.1"/>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46"/>
                                        </p:tgtEl>
                                        <p:attrNameLst>
                                          <p:attrName>style.visibility</p:attrName>
                                        </p:attrNameLst>
                                      </p:cBhvr>
                                      <p:to>
                                        <p:strVal val="visible"/>
                                      </p:to>
                                    </p:set>
                                    <p:animEffect transition="in" filter="fade">
                                      <p:cBhvr>
                                        <p:cTn id="16" dur="1000"/>
                                        <p:tgtEl>
                                          <p:spTgt spid="46"/>
                                        </p:tgtEl>
                                      </p:cBhvr>
                                    </p:animEffect>
                                    <p:anim calcmode="lin" valueType="num">
                                      <p:cBhvr>
                                        <p:cTn id="17" dur="1000" fill="hold"/>
                                        <p:tgtEl>
                                          <p:spTgt spid="46"/>
                                        </p:tgtEl>
                                        <p:attrNameLst>
                                          <p:attrName>ppt_x</p:attrName>
                                        </p:attrNameLst>
                                      </p:cBhvr>
                                      <p:tavLst>
                                        <p:tav tm="0">
                                          <p:val>
                                            <p:strVal val="#ppt_x"/>
                                          </p:val>
                                        </p:tav>
                                        <p:tav tm="100000">
                                          <p:val>
                                            <p:strVal val="#ppt_x"/>
                                          </p:val>
                                        </p:tav>
                                      </p:tavLst>
                                    </p:anim>
                                    <p:anim calcmode="lin" valueType="num">
                                      <p:cBhvr>
                                        <p:cTn id="18" dur="1000" fill="hold"/>
                                        <p:tgtEl>
                                          <p:spTgt spid="46"/>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7">
                                            <p:txEl>
                                              <p:pRg st="0" end="0"/>
                                            </p:txEl>
                                          </p:spTgt>
                                        </p:tgtEl>
                                        <p:attrNameLst>
                                          <p:attrName>style.visibility</p:attrName>
                                        </p:attrNameLst>
                                      </p:cBhvr>
                                      <p:to>
                                        <p:strVal val="visible"/>
                                      </p:to>
                                    </p:set>
                                    <p:animEffect transition="in" filter="fade">
                                      <p:cBhvr>
                                        <p:cTn id="21" dur="1000"/>
                                        <p:tgtEl>
                                          <p:spTgt spid="47">
                                            <p:txEl>
                                              <p:pRg st="0" end="0"/>
                                            </p:txEl>
                                          </p:spTgt>
                                        </p:tgtEl>
                                      </p:cBhvr>
                                    </p:animEffect>
                                    <p:anim calcmode="lin" valueType="num">
                                      <p:cBhvr>
                                        <p:cTn id="22" dur="100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7">
                                            <p:txEl>
                                              <p:pRg st="0" end="0"/>
                                            </p:txEl>
                                          </p:spTgt>
                                        </p:tgtEl>
                                        <p:attrNameLst>
                                          <p:attrName>ppt_y</p:attrName>
                                        </p:attrNameLst>
                                      </p:cBhvr>
                                      <p:tavLst>
                                        <p:tav tm="0">
                                          <p:val>
                                            <p:strVal val="#ppt_y+.1"/>
                                          </p:val>
                                        </p:tav>
                                        <p:tav tm="100000">
                                          <p:val>
                                            <p:strVal val="#ppt_y"/>
                                          </p:val>
                                        </p:tav>
                                      </p:tavLst>
                                    </p:anim>
                                  </p:childTnLst>
                                </p:cTn>
                              </p:par>
                              <p:par>
                                <p:cTn id="24" presetID="22" presetClass="entr" presetSubtype="4" fill="hold" grpId="0" nodeType="withEffect">
                                  <p:stCondLst>
                                    <p:cond delay="0"/>
                                  </p:stCondLst>
                                  <p:childTnLst>
                                    <p:set>
                                      <p:cBhvr>
                                        <p:cTn id="25" dur="1" fill="hold">
                                          <p:stCondLst>
                                            <p:cond delay="0"/>
                                          </p:stCondLst>
                                        </p:cTn>
                                        <p:tgtEl>
                                          <p:spTgt spid="52"/>
                                        </p:tgtEl>
                                        <p:attrNameLst>
                                          <p:attrName>style.visibility</p:attrName>
                                        </p:attrNameLst>
                                      </p:cBhvr>
                                      <p:to>
                                        <p:strVal val="visible"/>
                                      </p:to>
                                    </p:set>
                                    <p:animEffect transition="in" filter="wipe(down)">
                                      <p:cBhvr>
                                        <p:cTn id="26" dur="500"/>
                                        <p:tgtEl>
                                          <p:spTgt spid="52"/>
                                        </p:tgtEl>
                                      </p:cBhvr>
                                    </p:animEffect>
                                  </p:childTnLst>
                                </p:cTn>
                              </p:par>
                              <p:par>
                                <p:cTn id="27" presetID="16" presetClass="entr" presetSubtype="37" fill="hold" grpId="0" nodeType="withEffect">
                                  <p:stCondLst>
                                    <p:cond delay="0"/>
                                  </p:stCondLst>
                                  <p:childTnLst>
                                    <p:set>
                                      <p:cBhvr>
                                        <p:cTn id="28" dur="1" fill="hold">
                                          <p:stCondLst>
                                            <p:cond delay="0"/>
                                          </p:stCondLst>
                                        </p:cTn>
                                        <p:tgtEl>
                                          <p:spTgt spid="53"/>
                                        </p:tgtEl>
                                        <p:attrNameLst>
                                          <p:attrName>style.visibility</p:attrName>
                                        </p:attrNameLst>
                                      </p:cBhvr>
                                      <p:to>
                                        <p:strVal val="visible"/>
                                      </p:to>
                                    </p:set>
                                    <p:animEffect transition="in" filter="barn(outVertical)">
                                      <p:cBhvr>
                                        <p:cTn id="29" dur="500"/>
                                        <p:tgtEl>
                                          <p:spTgt spid="53"/>
                                        </p:tgtEl>
                                      </p:cBhvr>
                                    </p:animEffect>
                                  </p:childTnLst>
                                </p:cTn>
                              </p:par>
                              <p:par>
                                <p:cTn id="30" presetID="42" presetClass="entr" presetSubtype="0" fill="hold" grpId="0" nodeType="with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1000"/>
                                        <p:tgtEl>
                                          <p:spTgt spid="19"/>
                                        </p:tgtEl>
                                      </p:cBhvr>
                                    </p:animEffect>
                                    <p:anim calcmode="lin" valueType="num">
                                      <p:cBhvr>
                                        <p:cTn id="33" dur="1000" fill="hold"/>
                                        <p:tgtEl>
                                          <p:spTgt spid="19"/>
                                        </p:tgtEl>
                                        <p:attrNameLst>
                                          <p:attrName>ppt_x</p:attrName>
                                        </p:attrNameLst>
                                      </p:cBhvr>
                                      <p:tavLst>
                                        <p:tav tm="0">
                                          <p:val>
                                            <p:strVal val="#ppt_x"/>
                                          </p:val>
                                        </p:tav>
                                        <p:tav tm="100000">
                                          <p:val>
                                            <p:strVal val="#ppt_x"/>
                                          </p:val>
                                        </p:tav>
                                      </p:tavLst>
                                    </p:anim>
                                    <p:anim calcmode="lin" valueType="num">
                                      <p:cBhvr>
                                        <p:cTn id="34" dur="1000" fill="hold"/>
                                        <p:tgtEl>
                                          <p:spTgt spid="1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1000"/>
                                        <p:tgtEl>
                                          <p:spTgt spid="22"/>
                                        </p:tgtEl>
                                      </p:cBhvr>
                                    </p:animEffect>
                                    <p:anim calcmode="lin" valueType="num">
                                      <p:cBhvr>
                                        <p:cTn id="38" dur="1000" fill="hold"/>
                                        <p:tgtEl>
                                          <p:spTgt spid="22"/>
                                        </p:tgtEl>
                                        <p:attrNameLst>
                                          <p:attrName>ppt_x</p:attrName>
                                        </p:attrNameLst>
                                      </p:cBhvr>
                                      <p:tavLst>
                                        <p:tav tm="0">
                                          <p:val>
                                            <p:strVal val="#ppt_x"/>
                                          </p:val>
                                        </p:tav>
                                        <p:tav tm="100000">
                                          <p:val>
                                            <p:strVal val="#ppt_x"/>
                                          </p:val>
                                        </p:tav>
                                      </p:tavLst>
                                    </p:anim>
                                    <p:anim calcmode="lin" valueType="num">
                                      <p:cBhvr>
                                        <p:cTn id="39" dur="1000" fill="hold"/>
                                        <p:tgtEl>
                                          <p:spTgt spid="22"/>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1000"/>
                                        <p:tgtEl>
                                          <p:spTgt spid="25"/>
                                        </p:tgtEl>
                                      </p:cBhvr>
                                    </p:animEffect>
                                    <p:anim calcmode="lin" valueType="num">
                                      <p:cBhvr>
                                        <p:cTn id="43" dur="1000" fill="hold"/>
                                        <p:tgtEl>
                                          <p:spTgt spid="25"/>
                                        </p:tgtEl>
                                        <p:attrNameLst>
                                          <p:attrName>ppt_x</p:attrName>
                                        </p:attrNameLst>
                                      </p:cBhvr>
                                      <p:tavLst>
                                        <p:tav tm="0">
                                          <p:val>
                                            <p:strVal val="#ppt_x"/>
                                          </p:val>
                                        </p:tav>
                                        <p:tav tm="100000">
                                          <p:val>
                                            <p:strVal val="#ppt_x"/>
                                          </p:val>
                                        </p:tav>
                                      </p:tavLst>
                                    </p:anim>
                                    <p:anim calcmode="lin" valueType="num">
                                      <p:cBhvr>
                                        <p:cTn id="44"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46" grpId="0"/>
      <p:bldP spid="47" grpId="0" build="p"/>
      <p:bldP spid="15" grpId="0"/>
      <p:bldP spid="52" grpId="0" animBg="1"/>
      <p:bldP spid="53" grpId="0"/>
      <p:bldP spid="19" grpId="0"/>
      <p:bldP spid="22" grpId="0"/>
      <p:bldP spid="2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3D9D2-31EB-464C-A30F-0364A9C497E4}"/>
              </a:ext>
            </a:extLst>
          </p:cNvPr>
          <p:cNvSpPr>
            <a:spLocks noGrp="1"/>
          </p:cNvSpPr>
          <p:nvPr>
            <p:ph type="ctrTitle"/>
          </p:nvPr>
        </p:nvSpPr>
        <p:spPr>
          <a:xfrm>
            <a:off x="319597" y="471045"/>
            <a:ext cx="8613298" cy="944562"/>
          </a:xfrm>
        </p:spPr>
        <p:txBody>
          <a:bodyPr/>
          <a:lstStyle/>
          <a:p>
            <a:r>
              <a:rPr lang="en-US" sz="4800" dirty="0">
                <a:solidFill>
                  <a:srgbClr val="273C8D"/>
                </a:solidFill>
                <a:latin typeface="Times New Roman" panose="02020603050405020304" pitchFamily="18" charset="0"/>
                <a:cs typeface="Times New Roman" panose="02020603050405020304" pitchFamily="18" charset="0"/>
              </a:rPr>
              <a:t>Fresh Food Act</a:t>
            </a:r>
            <a:endParaRPr lang="en-US" sz="48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924C468D-1838-4660-9A68-A0EC5D996A6E}"/>
              </a:ext>
            </a:extLst>
          </p:cNvPr>
          <p:cNvSpPr>
            <a:spLocks noGrp="1"/>
          </p:cNvSpPr>
          <p:nvPr>
            <p:ph type="subTitle" idx="1"/>
          </p:nvPr>
        </p:nvSpPr>
        <p:spPr>
          <a:xfrm>
            <a:off x="1129547" y="1240188"/>
            <a:ext cx="7084802" cy="350838"/>
          </a:xfrm>
        </p:spPr>
        <p:txBody>
          <a:bodyPr>
            <a:normAutofit/>
          </a:bodyPr>
          <a:lstStyle/>
          <a:p>
            <a:r>
              <a:rPr lang="en-US" sz="1600" dirty="0"/>
              <a:t>Fund 0131 | $250,000 | FY23</a:t>
            </a:r>
            <a:endParaRPr lang="en-US" sz="1600" dirty="0">
              <a:solidFill>
                <a:srgbClr val="273C8D"/>
              </a:solidFill>
              <a:latin typeface="Montserrat" panose="00000500000000000000" pitchFamily="50" charset="0"/>
            </a:endParaRPr>
          </a:p>
        </p:txBody>
      </p:sp>
      <p:sp>
        <p:nvSpPr>
          <p:cNvPr id="8" name="Rectangle 7">
            <a:extLst>
              <a:ext uri="{FF2B5EF4-FFF2-40B4-BE49-F238E27FC236}">
                <a16:creationId xmlns:a16="http://schemas.microsoft.com/office/drawing/2014/main" id="{CE2DB866-AE57-49DB-B29A-973DC79A1755}"/>
              </a:ext>
            </a:extLst>
          </p:cNvPr>
          <p:cNvSpPr/>
          <p:nvPr/>
        </p:nvSpPr>
        <p:spPr>
          <a:xfrm>
            <a:off x="38875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1" name="Rectangle 30">
            <a:extLst>
              <a:ext uri="{FF2B5EF4-FFF2-40B4-BE49-F238E27FC236}">
                <a16:creationId xmlns:a16="http://schemas.microsoft.com/office/drawing/2014/main" id="{8F59C84D-C469-4C3A-835C-34C57DB953A8}"/>
              </a:ext>
            </a:extLst>
          </p:cNvPr>
          <p:cNvSpPr/>
          <p:nvPr/>
        </p:nvSpPr>
        <p:spPr>
          <a:xfrm>
            <a:off x="558276" y="2467963"/>
            <a:ext cx="2141351" cy="2800767"/>
          </a:xfrm>
          <a:prstGeom prst="rect">
            <a:avLst/>
          </a:prstGeom>
        </p:spPr>
        <p:txBody>
          <a:bodyPr wrap="square">
            <a:spAutoFit/>
          </a:bodyPr>
          <a:lstStyle/>
          <a:p>
            <a:r>
              <a:rPr lang="en-US" sz="1600" dirty="0">
                <a:latin typeface="Times New Roman" panose="02020603050405020304" pitchFamily="18" charset="0"/>
                <a:cs typeface="Times New Roman" panose="02020603050405020304" pitchFamily="18" charset="0"/>
              </a:rPr>
              <a:t>This Improvement Request will secure an ongoing, dedicated General Revenue funding source to fund 2.00 new FTEs and related costs to ensure maximum economic benefit from proper implementation of the Fresh Food Act. </a:t>
            </a:r>
          </a:p>
        </p:txBody>
      </p:sp>
      <p:sp>
        <p:nvSpPr>
          <p:cNvPr id="34" name="Rectangle 33">
            <a:extLst>
              <a:ext uri="{FF2B5EF4-FFF2-40B4-BE49-F238E27FC236}">
                <a16:creationId xmlns:a16="http://schemas.microsoft.com/office/drawing/2014/main" id="{E2FACC5D-18A1-4572-8A69-69121EEE17C6}"/>
              </a:ext>
            </a:extLst>
          </p:cNvPr>
          <p:cNvSpPr/>
          <p:nvPr/>
        </p:nvSpPr>
        <p:spPr>
          <a:xfrm>
            <a:off x="325190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Rectangle 39">
            <a:extLst>
              <a:ext uri="{FF2B5EF4-FFF2-40B4-BE49-F238E27FC236}">
                <a16:creationId xmlns:a16="http://schemas.microsoft.com/office/drawing/2014/main" id="{4375CC6B-3A65-44EC-89B4-BBD640271F34}"/>
              </a:ext>
            </a:extLst>
          </p:cNvPr>
          <p:cNvSpPr/>
          <p:nvPr/>
        </p:nvSpPr>
        <p:spPr>
          <a:xfrm>
            <a:off x="611824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9" name="Rectangle 48">
            <a:extLst>
              <a:ext uri="{FF2B5EF4-FFF2-40B4-BE49-F238E27FC236}">
                <a16:creationId xmlns:a16="http://schemas.microsoft.com/office/drawing/2014/main" id="{5D81D22C-0B1B-4843-BE55-C812F82724D8}"/>
              </a:ext>
            </a:extLst>
          </p:cNvPr>
          <p:cNvSpPr/>
          <p:nvPr/>
        </p:nvSpPr>
        <p:spPr>
          <a:xfrm>
            <a:off x="0" y="6198198"/>
            <a:ext cx="9144000" cy="666195"/>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0" name="TextBox 49">
            <a:extLst>
              <a:ext uri="{FF2B5EF4-FFF2-40B4-BE49-F238E27FC236}">
                <a16:creationId xmlns:a16="http://schemas.microsoft.com/office/drawing/2014/main" id="{9A4F5A2A-320B-4C13-88D6-EE327CCE4AB5}"/>
              </a:ext>
            </a:extLst>
          </p:cNvPr>
          <p:cNvSpPr txBox="1"/>
          <p:nvPr/>
        </p:nvSpPr>
        <p:spPr>
          <a:xfrm>
            <a:off x="2140491" y="6403468"/>
            <a:ext cx="4565109" cy="253916"/>
          </a:xfrm>
          <a:prstGeom prst="rect">
            <a:avLst/>
          </a:prstGeom>
          <a:noFill/>
        </p:spPr>
        <p:txBody>
          <a:bodyPr wrap="square" rtlCol="0">
            <a:spAutoFit/>
          </a:bodyPr>
          <a:lstStyle/>
          <a:p>
            <a:pPr algn="ctr"/>
            <a:r>
              <a:rPr lang="en-ID" sz="1050" b="1" dirty="0">
                <a:solidFill>
                  <a:schemeClr val="bg2"/>
                </a:solidFill>
                <a:latin typeface="Montserrat" panose="00000500000000000000" pitchFamily="50" charset="0"/>
              </a:rPr>
              <a:t>WEST VIRGINIA DEPARTMENT OF AGRICULTURE</a:t>
            </a:r>
          </a:p>
        </p:txBody>
      </p:sp>
      <p:pic>
        <p:nvPicPr>
          <p:cNvPr id="51" name="Picture 50" descr="A picture containing logo&#10;&#10;Description automatically generated">
            <a:extLst>
              <a:ext uri="{FF2B5EF4-FFF2-40B4-BE49-F238E27FC236}">
                <a16:creationId xmlns:a16="http://schemas.microsoft.com/office/drawing/2014/main" id="{9E61E234-4215-4070-BEE9-03E134F6B5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8909" y="6313717"/>
            <a:ext cx="483985" cy="433419"/>
          </a:xfrm>
          <a:prstGeom prst="rect">
            <a:avLst/>
          </a:prstGeom>
        </p:spPr>
      </p:pic>
      <p:sp>
        <p:nvSpPr>
          <p:cNvPr id="25" name="Rectangle 24">
            <a:extLst>
              <a:ext uri="{FF2B5EF4-FFF2-40B4-BE49-F238E27FC236}">
                <a16:creationId xmlns:a16="http://schemas.microsoft.com/office/drawing/2014/main" id="{7A158828-F487-4E00-B6CF-4601A7AAAE55}"/>
              </a:ext>
            </a:extLst>
          </p:cNvPr>
          <p:cNvSpPr/>
          <p:nvPr/>
        </p:nvSpPr>
        <p:spPr>
          <a:xfrm>
            <a:off x="3492446" y="2420829"/>
            <a:ext cx="2215895" cy="2970044"/>
          </a:xfrm>
          <a:prstGeom prst="rect">
            <a:avLst/>
          </a:prstGeom>
        </p:spPr>
        <p:txBody>
          <a:bodyPr wrap="square">
            <a:spAutoFit/>
          </a:bodyPr>
          <a:lstStyle/>
          <a:p>
            <a:r>
              <a:rPr lang="en-US" sz="1700" dirty="0">
                <a:latin typeface="Times New Roman" panose="02020603050405020304" pitchFamily="18" charset="0"/>
                <a:cs typeface="Times New Roman" panose="02020603050405020304" pitchFamily="18" charset="0"/>
              </a:rPr>
              <a:t>The Fresh Food Act is an important tool to assist with both economic development and access to locally-grown products, as it provides a method to direct in-state agricultural products to state-operated institutions. </a:t>
            </a:r>
          </a:p>
        </p:txBody>
      </p:sp>
      <p:sp>
        <p:nvSpPr>
          <p:cNvPr id="26" name="Rectangle 25">
            <a:extLst>
              <a:ext uri="{FF2B5EF4-FFF2-40B4-BE49-F238E27FC236}">
                <a16:creationId xmlns:a16="http://schemas.microsoft.com/office/drawing/2014/main" id="{52868D0B-B797-48F0-A250-B5B607DD17A1}"/>
              </a:ext>
            </a:extLst>
          </p:cNvPr>
          <p:cNvSpPr/>
          <p:nvPr/>
        </p:nvSpPr>
        <p:spPr>
          <a:xfrm>
            <a:off x="6367664" y="2321764"/>
            <a:ext cx="2141351" cy="3093154"/>
          </a:xfrm>
          <a:prstGeom prst="rect">
            <a:avLst/>
          </a:prstGeom>
        </p:spPr>
        <p:txBody>
          <a:bodyPr wrap="square">
            <a:spAutoFit/>
          </a:bodyPr>
          <a:lstStyle/>
          <a:p>
            <a:r>
              <a:rPr lang="en-US" sz="1500" dirty="0">
                <a:latin typeface="Times New Roman" panose="02020603050405020304" pitchFamily="18" charset="0"/>
                <a:cs typeface="Times New Roman" panose="02020603050405020304" pitchFamily="18" charset="0"/>
              </a:rPr>
              <a:t>Program staff funded by this appropriation will facilitate relationships between in-state producers and consumers (state institutions), educate producers looking to begin or expand agricultural production, and provide technical support to institutions that wish to grow their own produce.</a:t>
            </a:r>
          </a:p>
        </p:txBody>
      </p:sp>
    </p:spTree>
    <p:extLst>
      <p:ext uri="{BB962C8B-B14F-4D97-AF65-F5344CB8AC3E}">
        <p14:creationId xmlns:p14="http://schemas.microsoft.com/office/powerpoint/2010/main" val="4137318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1000"/>
                                        <p:tgtEl>
                                          <p:spTgt spid="34"/>
                                        </p:tgtEl>
                                      </p:cBhvr>
                                    </p:animEffect>
                                    <p:anim calcmode="lin" valueType="num">
                                      <p:cBhvr>
                                        <p:cTn id="13" dur="1000" fill="hold"/>
                                        <p:tgtEl>
                                          <p:spTgt spid="34"/>
                                        </p:tgtEl>
                                        <p:attrNameLst>
                                          <p:attrName>ppt_x</p:attrName>
                                        </p:attrNameLst>
                                      </p:cBhvr>
                                      <p:tavLst>
                                        <p:tav tm="0">
                                          <p:val>
                                            <p:strVal val="#ppt_x"/>
                                          </p:val>
                                        </p:tav>
                                        <p:tav tm="100000">
                                          <p:val>
                                            <p:strVal val="#ppt_x"/>
                                          </p:val>
                                        </p:tav>
                                      </p:tavLst>
                                    </p:anim>
                                    <p:anim calcmode="lin" valueType="num">
                                      <p:cBhvr>
                                        <p:cTn id="14" dur="1000" fill="hold"/>
                                        <p:tgtEl>
                                          <p:spTgt spid="3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1000"/>
                                        <p:tgtEl>
                                          <p:spTgt spid="40"/>
                                        </p:tgtEl>
                                      </p:cBhvr>
                                    </p:animEffect>
                                    <p:anim calcmode="lin" valueType="num">
                                      <p:cBhvr>
                                        <p:cTn id="18" dur="1000" fill="hold"/>
                                        <p:tgtEl>
                                          <p:spTgt spid="40"/>
                                        </p:tgtEl>
                                        <p:attrNameLst>
                                          <p:attrName>ppt_x</p:attrName>
                                        </p:attrNameLst>
                                      </p:cBhvr>
                                      <p:tavLst>
                                        <p:tav tm="0">
                                          <p:val>
                                            <p:strVal val="#ppt_x"/>
                                          </p:val>
                                        </p:tav>
                                        <p:tav tm="100000">
                                          <p:val>
                                            <p:strVal val="#ppt_x"/>
                                          </p:val>
                                        </p:tav>
                                      </p:tavLst>
                                    </p:anim>
                                    <p:anim calcmode="lin" valueType="num">
                                      <p:cBhvr>
                                        <p:cTn id="19" dur="1000" fill="hold"/>
                                        <p:tgtEl>
                                          <p:spTgt spid="40"/>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1000"/>
                                        <p:tgtEl>
                                          <p:spTgt spid="31"/>
                                        </p:tgtEl>
                                      </p:cBhvr>
                                    </p:animEffect>
                                    <p:anim calcmode="lin" valueType="num">
                                      <p:cBhvr>
                                        <p:cTn id="23" dur="1000" fill="hold"/>
                                        <p:tgtEl>
                                          <p:spTgt spid="31"/>
                                        </p:tgtEl>
                                        <p:attrNameLst>
                                          <p:attrName>ppt_x</p:attrName>
                                        </p:attrNameLst>
                                      </p:cBhvr>
                                      <p:tavLst>
                                        <p:tav tm="0">
                                          <p:val>
                                            <p:strVal val="#ppt_x"/>
                                          </p:val>
                                        </p:tav>
                                        <p:tav tm="100000">
                                          <p:val>
                                            <p:strVal val="#ppt_x"/>
                                          </p:val>
                                        </p:tav>
                                      </p:tavLst>
                                    </p:anim>
                                    <p:anim calcmode="lin" valueType="num">
                                      <p:cBhvr>
                                        <p:cTn id="24" dur="1000" fill="hold"/>
                                        <p:tgtEl>
                                          <p:spTgt spid="31"/>
                                        </p:tgtEl>
                                        <p:attrNameLst>
                                          <p:attrName>ppt_y</p:attrName>
                                        </p:attrNameLst>
                                      </p:cBhvr>
                                      <p:tavLst>
                                        <p:tav tm="0">
                                          <p:val>
                                            <p:strVal val="#ppt_y+.1"/>
                                          </p:val>
                                        </p:tav>
                                        <p:tav tm="100000">
                                          <p:val>
                                            <p:strVal val="#ppt_y"/>
                                          </p:val>
                                        </p:tav>
                                      </p:tavLst>
                                    </p:anim>
                                  </p:childTnLst>
                                </p:cTn>
                              </p:par>
                              <p:par>
                                <p:cTn id="25" presetID="22" presetClass="entr" presetSubtype="4" fill="hold" grpId="0" nodeType="with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wipe(down)">
                                      <p:cBhvr>
                                        <p:cTn id="27" dur="500"/>
                                        <p:tgtEl>
                                          <p:spTgt spid="49"/>
                                        </p:tgtEl>
                                      </p:cBhvr>
                                    </p:animEffect>
                                  </p:childTnLst>
                                </p:cTn>
                              </p:par>
                              <p:par>
                                <p:cTn id="28" presetID="16" presetClass="entr" presetSubtype="37" fill="hold" grpId="0" nodeType="withEffect">
                                  <p:stCondLst>
                                    <p:cond delay="0"/>
                                  </p:stCondLst>
                                  <p:childTnLst>
                                    <p:set>
                                      <p:cBhvr>
                                        <p:cTn id="29" dur="1" fill="hold">
                                          <p:stCondLst>
                                            <p:cond delay="0"/>
                                          </p:stCondLst>
                                        </p:cTn>
                                        <p:tgtEl>
                                          <p:spTgt spid="50"/>
                                        </p:tgtEl>
                                        <p:attrNameLst>
                                          <p:attrName>style.visibility</p:attrName>
                                        </p:attrNameLst>
                                      </p:cBhvr>
                                      <p:to>
                                        <p:strVal val="visible"/>
                                      </p:to>
                                    </p:set>
                                    <p:animEffect transition="in" filter="barn(outVertical)">
                                      <p:cBhvr>
                                        <p:cTn id="30" dur="500"/>
                                        <p:tgtEl>
                                          <p:spTgt spid="50"/>
                                        </p:tgtEl>
                                      </p:cBhvr>
                                    </p:animEffect>
                                  </p:childTnLst>
                                </p:cTn>
                              </p:par>
                              <p:par>
                                <p:cTn id="31" presetID="42"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anim calcmode="lin" valueType="num">
                                      <p:cBhvr>
                                        <p:cTn id="34" dur="1000" fill="hold"/>
                                        <p:tgtEl>
                                          <p:spTgt spid="25"/>
                                        </p:tgtEl>
                                        <p:attrNameLst>
                                          <p:attrName>ppt_x</p:attrName>
                                        </p:attrNameLst>
                                      </p:cBhvr>
                                      <p:tavLst>
                                        <p:tav tm="0">
                                          <p:val>
                                            <p:strVal val="#ppt_x"/>
                                          </p:val>
                                        </p:tav>
                                        <p:tav tm="100000">
                                          <p:val>
                                            <p:strVal val="#ppt_x"/>
                                          </p:val>
                                        </p:tav>
                                      </p:tavLst>
                                    </p:anim>
                                    <p:anim calcmode="lin" valueType="num">
                                      <p:cBhvr>
                                        <p:cTn id="35" dur="1000" fill="hold"/>
                                        <p:tgtEl>
                                          <p:spTgt spid="25"/>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1000"/>
                                        <p:tgtEl>
                                          <p:spTgt spid="26"/>
                                        </p:tgtEl>
                                      </p:cBhvr>
                                    </p:animEffect>
                                    <p:anim calcmode="lin" valueType="num">
                                      <p:cBhvr>
                                        <p:cTn id="39" dur="1000" fill="hold"/>
                                        <p:tgtEl>
                                          <p:spTgt spid="26"/>
                                        </p:tgtEl>
                                        <p:attrNameLst>
                                          <p:attrName>ppt_x</p:attrName>
                                        </p:attrNameLst>
                                      </p:cBhvr>
                                      <p:tavLst>
                                        <p:tav tm="0">
                                          <p:val>
                                            <p:strVal val="#ppt_x"/>
                                          </p:val>
                                        </p:tav>
                                        <p:tav tm="100000">
                                          <p:val>
                                            <p:strVal val="#ppt_x"/>
                                          </p:val>
                                        </p:tav>
                                      </p:tavLst>
                                    </p:anim>
                                    <p:anim calcmode="lin" valueType="num">
                                      <p:cBhvr>
                                        <p:cTn id="40"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1" grpId="0"/>
      <p:bldP spid="34" grpId="0" animBg="1"/>
      <p:bldP spid="40" grpId="0" animBg="1"/>
      <p:bldP spid="49" grpId="0" animBg="1"/>
      <p:bldP spid="50" grpId="0"/>
      <p:bldP spid="25" grpId="0"/>
      <p:bldP spid="2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3D9D2-31EB-464C-A30F-0364A9C497E4}"/>
              </a:ext>
            </a:extLst>
          </p:cNvPr>
          <p:cNvSpPr>
            <a:spLocks noGrp="1"/>
          </p:cNvSpPr>
          <p:nvPr>
            <p:ph type="ctrTitle"/>
          </p:nvPr>
        </p:nvSpPr>
        <p:spPr>
          <a:xfrm>
            <a:off x="319597" y="471045"/>
            <a:ext cx="8613298" cy="944562"/>
          </a:xfrm>
        </p:spPr>
        <p:txBody>
          <a:bodyPr/>
          <a:lstStyle/>
          <a:p>
            <a:r>
              <a:rPr lang="en-US" sz="4800" dirty="0">
                <a:solidFill>
                  <a:srgbClr val="273C8D"/>
                </a:solidFill>
                <a:latin typeface="Times New Roman" panose="02020603050405020304" pitchFamily="18" charset="0"/>
                <a:cs typeface="Times New Roman" panose="02020603050405020304" pitchFamily="18" charset="0"/>
              </a:rPr>
              <a:t>Salary Enhancement</a:t>
            </a:r>
            <a:endParaRPr lang="en-US" sz="48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924C468D-1838-4660-9A68-A0EC5D996A6E}"/>
              </a:ext>
            </a:extLst>
          </p:cNvPr>
          <p:cNvSpPr>
            <a:spLocks noGrp="1"/>
          </p:cNvSpPr>
          <p:nvPr>
            <p:ph type="subTitle" idx="1"/>
          </p:nvPr>
        </p:nvSpPr>
        <p:spPr>
          <a:xfrm>
            <a:off x="1129547" y="1240188"/>
            <a:ext cx="7084802" cy="350838"/>
          </a:xfrm>
        </p:spPr>
        <p:txBody>
          <a:bodyPr>
            <a:normAutofit/>
          </a:bodyPr>
          <a:lstStyle/>
          <a:p>
            <a:r>
              <a:rPr lang="en-US" sz="1600" dirty="0"/>
              <a:t>Fund 0131 | $250,000 | FY23</a:t>
            </a:r>
            <a:endParaRPr lang="en-US" sz="1600" dirty="0">
              <a:solidFill>
                <a:srgbClr val="273C8D"/>
              </a:solidFill>
              <a:latin typeface="Montserrat" panose="00000500000000000000" pitchFamily="50" charset="0"/>
            </a:endParaRPr>
          </a:p>
        </p:txBody>
      </p:sp>
      <p:sp>
        <p:nvSpPr>
          <p:cNvPr id="8" name="Rectangle 7">
            <a:extLst>
              <a:ext uri="{FF2B5EF4-FFF2-40B4-BE49-F238E27FC236}">
                <a16:creationId xmlns:a16="http://schemas.microsoft.com/office/drawing/2014/main" id="{CE2DB866-AE57-49DB-B29A-973DC79A1755}"/>
              </a:ext>
            </a:extLst>
          </p:cNvPr>
          <p:cNvSpPr/>
          <p:nvPr/>
        </p:nvSpPr>
        <p:spPr>
          <a:xfrm>
            <a:off x="38875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1" name="Rectangle 30">
            <a:extLst>
              <a:ext uri="{FF2B5EF4-FFF2-40B4-BE49-F238E27FC236}">
                <a16:creationId xmlns:a16="http://schemas.microsoft.com/office/drawing/2014/main" id="{8F59C84D-C469-4C3A-835C-34C57DB953A8}"/>
              </a:ext>
            </a:extLst>
          </p:cNvPr>
          <p:cNvSpPr/>
          <p:nvPr/>
        </p:nvSpPr>
        <p:spPr>
          <a:xfrm>
            <a:off x="638174" y="2444703"/>
            <a:ext cx="2141351" cy="2885405"/>
          </a:xfrm>
          <a:prstGeom prst="rect">
            <a:avLst/>
          </a:prstGeom>
        </p:spPr>
        <p:txBody>
          <a:bodyPr wrap="square">
            <a:spAutoFit/>
          </a:bodyPr>
          <a:lstStyle/>
          <a:p>
            <a:r>
              <a:rPr lang="en-US" sz="1600" dirty="0">
                <a:latin typeface="Times New Roman" panose="02020603050405020304" pitchFamily="18" charset="0"/>
                <a:cs typeface="Times New Roman" panose="02020603050405020304" pitchFamily="18" charset="0"/>
              </a:rPr>
              <a:t>An ongoing General Revenue Improvement Request for 0131-00100 (Personal Services) will provide resources to support adjustments to existing full-time positions to address compensation inequalities for in-demand positions.</a:t>
            </a:r>
          </a:p>
        </p:txBody>
      </p:sp>
      <p:sp>
        <p:nvSpPr>
          <p:cNvPr id="34" name="Rectangle 33">
            <a:extLst>
              <a:ext uri="{FF2B5EF4-FFF2-40B4-BE49-F238E27FC236}">
                <a16:creationId xmlns:a16="http://schemas.microsoft.com/office/drawing/2014/main" id="{E2FACC5D-18A1-4572-8A69-69121EEE17C6}"/>
              </a:ext>
            </a:extLst>
          </p:cNvPr>
          <p:cNvSpPr/>
          <p:nvPr/>
        </p:nvSpPr>
        <p:spPr>
          <a:xfrm>
            <a:off x="325190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Rectangle 39">
            <a:extLst>
              <a:ext uri="{FF2B5EF4-FFF2-40B4-BE49-F238E27FC236}">
                <a16:creationId xmlns:a16="http://schemas.microsoft.com/office/drawing/2014/main" id="{4375CC6B-3A65-44EC-89B4-BBD640271F34}"/>
              </a:ext>
            </a:extLst>
          </p:cNvPr>
          <p:cNvSpPr/>
          <p:nvPr/>
        </p:nvSpPr>
        <p:spPr>
          <a:xfrm>
            <a:off x="611824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9" name="Rectangle 48">
            <a:extLst>
              <a:ext uri="{FF2B5EF4-FFF2-40B4-BE49-F238E27FC236}">
                <a16:creationId xmlns:a16="http://schemas.microsoft.com/office/drawing/2014/main" id="{5D81D22C-0B1B-4843-BE55-C812F82724D8}"/>
              </a:ext>
            </a:extLst>
          </p:cNvPr>
          <p:cNvSpPr/>
          <p:nvPr/>
        </p:nvSpPr>
        <p:spPr>
          <a:xfrm>
            <a:off x="0" y="6198198"/>
            <a:ext cx="9144000" cy="666195"/>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0" name="TextBox 49">
            <a:extLst>
              <a:ext uri="{FF2B5EF4-FFF2-40B4-BE49-F238E27FC236}">
                <a16:creationId xmlns:a16="http://schemas.microsoft.com/office/drawing/2014/main" id="{9A4F5A2A-320B-4C13-88D6-EE327CCE4AB5}"/>
              </a:ext>
            </a:extLst>
          </p:cNvPr>
          <p:cNvSpPr txBox="1"/>
          <p:nvPr/>
        </p:nvSpPr>
        <p:spPr>
          <a:xfrm>
            <a:off x="2140491" y="6403468"/>
            <a:ext cx="4565109" cy="253916"/>
          </a:xfrm>
          <a:prstGeom prst="rect">
            <a:avLst/>
          </a:prstGeom>
          <a:noFill/>
        </p:spPr>
        <p:txBody>
          <a:bodyPr wrap="square" rtlCol="0">
            <a:spAutoFit/>
          </a:bodyPr>
          <a:lstStyle/>
          <a:p>
            <a:pPr algn="ctr"/>
            <a:r>
              <a:rPr lang="en-ID" sz="1050" b="1" dirty="0">
                <a:solidFill>
                  <a:schemeClr val="bg2"/>
                </a:solidFill>
                <a:latin typeface="Montserrat" panose="00000500000000000000" pitchFamily="50" charset="0"/>
              </a:rPr>
              <a:t>WEST VIRGINIA DEPARTMENT OF AGRICULTURE</a:t>
            </a:r>
          </a:p>
        </p:txBody>
      </p:sp>
      <p:pic>
        <p:nvPicPr>
          <p:cNvPr id="51" name="Picture 50" descr="A picture containing logo&#10;&#10;Description automatically generated">
            <a:extLst>
              <a:ext uri="{FF2B5EF4-FFF2-40B4-BE49-F238E27FC236}">
                <a16:creationId xmlns:a16="http://schemas.microsoft.com/office/drawing/2014/main" id="{9E61E234-4215-4070-BEE9-03E134F6B5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8909" y="6313717"/>
            <a:ext cx="483985" cy="433419"/>
          </a:xfrm>
          <a:prstGeom prst="rect">
            <a:avLst/>
          </a:prstGeom>
        </p:spPr>
      </p:pic>
      <p:sp>
        <p:nvSpPr>
          <p:cNvPr id="25" name="Rectangle 24">
            <a:extLst>
              <a:ext uri="{FF2B5EF4-FFF2-40B4-BE49-F238E27FC236}">
                <a16:creationId xmlns:a16="http://schemas.microsoft.com/office/drawing/2014/main" id="{7A158828-F487-4E00-B6CF-4601A7AAAE55}"/>
              </a:ext>
            </a:extLst>
          </p:cNvPr>
          <p:cNvSpPr/>
          <p:nvPr/>
        </p:nvSpPr>
        <p:spPr>
          <a:xfrm>
            <a:off x="3501324" y="2419532"/>
            <a:ext cx="2278039" cy="3046988"/>
          </a:xfrm>
          <a:prstGeom prst="rect">
            <a:avLst/>
          </a:prstGeom>
        </p:spPr>
        <p:txBody>
          <a:bodyPr wrap="square">
            <a:spAutoFit/>
          </a:bodyPr>
          <a:lstStyle/>
          <a:p>
            <a:r>
              <a:rPr lang="en-US" sz="1600" dirty="0">
                <a:latin typeface="Times New Roman" panose="02020603050405020304" pitchFamily="18" charset="0"/>
                <a:cs typeface="Times New Roman" panose="02020603050405020304" pitchFamily="18" charset="0"/>
              </a:rPr>
              <a:t>WVDA relies on a diverse workforce, including many highly-trained scientific positions, to carry out its breadth of programs. It is necessary to address positions that are compensated less than current market rates or less than peer state agencies. </a:t>
            </a:r>
          </a:p>
        </p:txBody>
      </p:sp>
      <p:sp>
        <p:nvSpPr>
          <p:cNvPr id="26" name="Rectangle 25">
            <a:extLst>
              <a:ext uri="{FF2B5EF4-FFF2-40B4-BE49-F238E27FC236}">
                <a16:creationId xmlns:a16="http://schemas.microsoft.com/office/drawing/2014/main" id="{52868D0B-B797-48F0-A250-B5B607DD17A1}"/>
              </a:ext>
            </a:extLst>
          </p:cNvPr>
          <p:cNvSpPr/>
          <p:nvPr/>
        </p:nvSpPr>
        <p:spPr>
          <a:xfrm>
            <a:off x="6444373" y="2419533"/>
            <a:ext cx="2141351" cy="2800767"/>
          </a:xfrm>
          <a:prstGeom prst="rect">
            <a:avLst/>
          </a:prstGeom>
        </p:spPr>
        <p:txBody>
          <a:bodyPr wrap="square">
            <a:spAutoFit/>
          </a:bodyPr>
          <a:lstStyle/>
          <a:p>
            <a:r>
              <a:rPr lang="en-US" sz="1600" dirty="0">
                <a:latin typeface="Times New Roman" panose="02020603050405020304" pitchFamily="18" charset="0"/>
                <a:cs typeface="Times New Roman" panose="02020603050405020304" pitchFamily="18" charset="0"/>
              </a:rPr>
              <a:t>Sufficient resources will allow WVDA to evaluate and adjust salaries to better recruit and retain personnel, especially in critical laboratory positions such as Chemists, Microbiologists, and other technical positions.</a:t>
            </a:r>
          </a:p>
        </p:txBody>
      </p:sp>
    </p:spTree>
    <p:extLst>
      <p:ext uri="{BB962C8B-B14F-4D97-AF65-F5344CB8AC3E}">
        <p14:creationId xmlns:p14="http://schemas.microsoft.com/office/powerpoint/2010/main" val="1652545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1000"/>
                                        <p:tgtEl>
                                          <p:spTgt spid="34"/>
                                        </p:tgtEl>
                                      </p:cBhvr>
                                    </p:animEffect>
                                    <p:anim calcmode="lin" valueType="num">
                                      <p:cBhvr>
                                        <p:cTn id="13" dur="1000" fill="hold"/>
                                        <p:tgtEl>
                                          <p:spTgt spid="34"/>
                                        </p:tgtEl>
                                        <p:attrNameLst>
                                          <p:attrName>ppt_x</p:attrName>
                                        </p:attrNameLst>
                                      </p:cBhvr>
                                      <p:tavLst>
                                        <p:tav tm="0">
                                          <p:val>
                                            <p:strVal val="#ppt_x"/>
                                          </p:val>
                                        </p:tav>
                                        <p:tav tm="100000">
                                          <p:val>
                                            <p:strVal val="#ppt_x"/>
                                          </p:val>
                                        </p:tav>
                                      </p:tavLst>
                                    </p:anim>
                                    <p:anim calcmode="lin" valueType="num">
                                      <p:cBhvr>
                                        <p:cTn id="14" dur="1000" fill="hold"/>
                                        <p:tgtEl>
                                          <p:spTgt spid="3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1000"/>
                                        <p:tgtEl>
                                          <p:spTgt spid="40"/>
                                        </p:tgtEl>
                                      </p:cBhvr>
                                    </p:animEffect>
                                    <p:anim calcmode="lin" valueType="num">
                                      <p:cBhvr>
                                        <p:cTn id="18" dur="1000" fill="hold"/>
                                        <p:tgtEl>
                                          <p:spTgt spid="40"/>
                                        </p:tgtEl>
                                        <p:attrNameLst>
                                          <p:attrName>ppt_x</p:attrName>
                                        </p:attrNameLst>
                                      </p:cBhvr>
                                      <p:tavLst>
                                        <p:tav tm="0">
                                          <p:val>
                                            <p:strVal val="#ppt_x"/>
                                          </p:val>
                                        </p:tav>
                                        <p:tav tm="100000">
                                          <p:val>
                                            <p:strVal val="#ppt_x"/>
                                          </p:val>
                                        </p:tav>
                                      </p:tavLst>
                                    </p:anim>
                                    <p:anim calcmode="lin" valueType="num">
                                      <p:cBhvr>
                                        <p:cTn id="19" dur="1000" fill="hold"/>
                                        <p:tgtEl>
                                          <p:spTgt spid="40"/>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1000"/>
                                        <p:tgtEl>
                                          <p:spTgt spid="31"/>
                                        </p:tgtEl>
                                      </p:cBhvr>
                                    </p:animEffect>
                                    <p:anim calcmode="lin" valueType="num">
                                      <p:cBhvr>
                                        <p:cTn id="23" dur="1000" fill="hold"/>
                                        <p:tgtEl>
                                          <p:spTgt spid="31"/>
                                        </p:tgtEl>
                                        <p:attrNameLst>
                                          <p:attrName>ppt_x</p:attrName>
                                        </p:attrNameLst>
                                      </p:cBhvr>
                                      <p:tavLst>
                                        <p:tav tm="0">
                                          <p:val>
                                            <p:strVal val="#ppt_x"/>
                                          </p:val>
                                        </p:tav>
                                        <p:tav tm="100000">
                                          <p:val>
                                            <p:strVal val="#ppt_x"/>
                                          </p:val>
                                        </p:tav>
                                      </p:tavLst>
                                    </p:anim>
                                    <p:anim calcmode="lin" valueType="num">
                                      <p:cBhvr>
                                        <p:cTn id="24" dur="1000" fill="hold"/>
                                        <p:tgtEl>
                                          <p:spTgt spid="31"/>
                                        </p:tgtEl>
                                        <p:attrNameLst>
                                          <p:attrName>ppt_y</p:attrName>
                                        </p:attrNameLst>
                                      </p:cBhvr>
                                      <p:tavLst>
                                        <p:tav tm="0">
                                          <p:val>
                                            <p:strVal val="#ppt_y+.1"/>
                                          </p:val>
                                        </p:tav>
                                        <p:tav tm="100000">
                                          <p:val>
                                            <p:strVal val="#ppt_y"/>
                                          </p:val>
                                        </p:tav>
                                      </p:tavLst>
                                    </p:anim>
                                  </p:childTnLst>
                                </p:cTn>
                              </p:par>
                              <p:par>
                                <p:cTn id="25" presetID="22" presetClass="entr" presetSubtype="4" fill="hold" grpId="0" nodeType="with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wipe(down)">
                                      <p:cBhvr>
                                        <p:cTn id="27" dur="500"/>
                                        <p:tgtEl>
                                          <p:spTgt spid="49"/>
                                        </p:tgtEl>
                                      </p:cBhvr>
                                    </p:animEffect>
                                  </p:childTnLst>
                                </p:cTn>
                              </p:par>
                              <p:par>
                                <p:cTn id="28" presetID="16" presetClass="entr" presetSubtype="37" fill="hold" grpId="0" nodeType="withEffect">
                                  <p:stCondLst>
                                    <p:cond delay="0"/>
                                  </p:stCondLst>
                                  <p:childTnLst>
                                    <p:set>
                                      <p:cBhvr>
                                        <p:cTn id="29" dur="1" fill="hold">
                                          <p:stCondLst>
                                            <p:cond delay="0"/>
                                          </p:stCondLst>
                                        </p:cTn>
                                        <p:tgtEl>
                                          <p:spTgt spid="50"/>
                                        </p:tgtEl>
                                        <p:attrNameLst>
                                          <p:attrName>style.visibility</p:attrName>
                                        </p:attrNameLst>
                                      </p:cBhvr>
                                      <p:to>
                                        <p:strVal val="visible"/>
                                      </p:to>
                                    </p:set>
                                    <p:animEffect transition="in" filter="barn(outVertical)">
                                      <p:cBhvr>
                                        <p:cTn id="30" dur="500"/>
                                        <p:tgtEl>
                                          <p:spTgt spid="50"/>
                                        </p:tgtEl>
                                      </p:cBhvr>
                                    </p:animEffect>
                                  </p:childTnLst>
                                </p:cTn>
                              </p:par>
                              <p:par>
                                <p:cTn id="31" presetID="42"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anim calcmode="lin" valueType="num">
                                      <p:cBhvr>
                                        <p:cTn id="34" dur="1000" fill="hold"/>
                                        <p:tgtEl>
                                          <p:spTgt spid="25"/>
                                        </p:tgtEl>
                                        <p:attrNameLst>
                                          <p:attrName>ppt_x</p:attrName>
                                        </p:attrNameLst>
                                      </p:cBhvr>
                                      <p:tavLst>
                                        <p:tav tm="0">
                                          <p:val>
                                            <p:strVal val="#ppt_x"/>
                                          </p:val>
                                        </p:tav>
                                        <p:tav tm="100000">
                                          <p:val>
                                            <p:strVal val="#ppt_x"/>
                                          </p:val>
                                        </p:tav>
                                      </p:tavLst>
                                    </p:anim>
                                    <p:anim calcmode="lin" valueType="num">
                                      <p:cBhvr>
                                        <p:cTn id="35" dur="1000" fill="hold"/>
                                        <p:tgtEl>
                                          <p:spTgt spid="25"/>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1000"/>
                                        <p:tgtEl>
                                          <p:spTgt spid="26"/>
                                        </p:tgtEl>
                                      </p:cBhvr>
                                    </p:animEffect>
                                    <p:anim calcmode="lin" valueType="num">
                                      <p:cBhvr>
                                        <p:cTn id="39" dur="1000" fill="hold"/>
                                        <p:tgtEl>
                                          <p:spTgt spid="26"/>
                                        </p:tgtEl>
                                        <p:attrNameLst>
                                          <p:attrName>ppt_x</p:attrName>
                                        </p:attrNameLst>
                                      </p:cBhvr>
                                      <p:tavLst>
                                        <p:tav tm="0">
                                          <p:val>
                                            <p:strVal val="#ppt_x"/>
                                          </p:val>
                                        </p:tav>
                                        <p:tav tm="100000">
                                          <p:val>
                                            <p:strVal val="#ppt_x"/>
                                          </p:val>
                                        </p:tav>
                                      </p:tavLst>
                                    </p:anim>
                                    <p:anim calcmode="lin" valueType="num">
                                      <p:cBhvr>
                                        <p:cTn id="40"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1" grpId="0"/>
      <p:bldP spid="34" grpId="0" animBg="1"/>
      <p:bldP spid="40" grpId="0" animBg="1"/>
      <p:bldP spid="49" grpId="0" animBg="1"/>
      <p:bldP spid="50"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3D9D2-31EB-464C-A30F-0364A9C497E4}"/>
              </a:ext>
            </a:extLst>
          </p:cNvPr>
          <p:cNvSpPr>
            <a:spLocks noGrp="1"/>
          </p:cNvSpPr>
          <p:nvPr>
            <p:ph type="ctrTitle"/>
          </p:nvPr>
        </p:nvSpPr>
        <p:spPr>
          <a:xfrm>
            <a:off x="319597" y="471045"/>
            <a:ext cx="8613298" cy="944562"/>
          </a:xfrm>
        </p:spPr>
        <p:txBody>
          <a:bodyPr/>
          <a:lstStyle/>
          <a:p>
            <a:r>
              <a:rPr lang="en-US" sz="4800" dirty="0">
                <a:solidFill>
                  <a:srgbClr val="273C8D"/>
                </a:solidFill>
                <a:latin typeface="Times New Roman" panose="02020603050405020304" pitchFamily="18" charset="0"/>
                <a:cs typeface="Times New Roman" panose="02020603050405020304" pitchFamily="18" charset="0"/>
              </a:rPr>
              <a:t>Agriculture in West Virginia</a:t>
            </a:r>
            <a:endParaRPr lang="en-US" sz="4800" dirty="0">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CE2DB866-AE57-49DB-B29A-973DC79A1755}"/>
              </a:ext>
            </a:extLst>
          </p:cNvPr>
          <p:cNvSpPr/>
          <p:nvPr/>
        </p:nvSpPr>
        <p:spPr>
          <a:xfrm>
            <a:off x="38875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1" name="Rectangle 30">
            <a:extLst>
              <a:ext uri="{FF2B5EF4-FFF2-40B4-BE49-F238E27FC236}">
                <a16:creationId xmlns:a16="http://schemas.microsoft.com/office/drawing/2014/main" id="{8F59C84D-C469-4C3A-835C-34C57DB953A8}"/>
              </a:ext>
            </a:extLst>
          </p:cNvPr>
          <p:cNvSpPr/>
          <p:nvPr/>
        </p:nvSpPr>
        <p:spPr>
          <a:xfrm>
            <a:off x="558276" y="2459085"/>
            <a:ext cx="2141351" cy="2970044"/>
          </a:xfrm>
          <a:prstGeom prst="rect">
            <a:avLst/>
          </a:prstGeom>
        </p:spPr>
        <p:txBody>
          <a:bodyPr wrap="square">
            <a:spAutoFit/>
          </a:bodyPr>
          <a:lstStyle/>
          <a:p>
            <a:r>
              <a:rPr lang="en-US" sz="1700" dirty="0">
                <a:latin typeface="Times New Roman" panose="02020603050405020304" pitchFamily="18" charset="0"/>
                <a:cs typeface="Times New Roman" panose="02020603050405020304" pitchFamily="18" charset="0"/>
              </a:rPr>
              <a:t>The Department of Agriculture (WVDA) continues its mission to foster economic development, ensure an adequate, safe, and wholesome food supply, and protect the health of the public, livestock, and agricultural products. </a:t>
            </a:r>
          </a:p>
        </p:txBody>
      </p:sp>
      <p:sp>
        <p:nvSpPr>
          <p:cNvPr id="34" name="Rectangle 33">
            <a:extLst>
              <a:ext uri="{FF2B5EF4-FFF2-40B4-BE49-F238E27FC236}">
                <a16:creationId xmlns:a16="http://schemas.microsoft.com/office/drawing/2014/main" id="{E2FACC5D-18A1-4572-8A69-69121EEE17C6}"/>
              </a:ext>
            </a:extLst>
          </p:cNvPr>
          <p:cNvSpPr/>
          <p:nvPr/>
        </p:nvSpPr>
        <p:spPr>
          <a:xfrm>
            <a:off x="325190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Rectangle 39">
            <a:extLst>
              <a:ext uri="{FF2B5EF4-FFF2-40B4-BE49-F238E27FC236}">
                <a16:creationId xmlns:a16="http://schemas.microsoft.com/office/drawing/2014/main" id="{4375CC6B-3A65-44EC-89B4-BBD640271F34}"/>
              </a:ext>
            </a:extLst>
          </p:cNvPr>
          <p:cNvSpPr/>
          <p:nvPr/>
        </p:nvSpPr>
        <p:spPr>
          <a:xfrm>
            <a:off x="611824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9" name="Rectangle 48">
            <a:extLst>
              <a:ext uri="{FF2B5EF4-FFF2-40B4-BE49-F238E27FC236}">
                <a16:creationId xmlns:a16="http://schemas.microsoft.com/office/drawing/2014/main" id="{5D81D22C-0B1B-4843-BE55-C812F82724D8}"/>
              </a:ext>
            </a:extLst>
          </p:cNvPr>
          <p:cNvSpPr/>
          <p:nvPr/>
        </p:nvSpPr>
        <p:spPr>
          <a:xfrm>
            <a:off x="0" y="6198198"/>
            <a:ext cx="9144000" cy="666195"/>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0" name="TextBox 49">
            <a:extLst>
              <a:ext uri="{FF2B5EF4-FFF2-40B4-BE49-F238E27FC236}">
                <a16:creationId xmlns:a16="http://schemas.microsoft.com/office/drawing/2014/main" id="{9A4F5A2A-320B-4C13-88D6-EE327CCE4AB5}"/>
              </a:ext>
            </a:extLst>
          </p:cNvPr>
          <p:cNvSpPr txBox="1"/>
          <p:nvPr/>
        </p:nvSpPr>
        <p:spPr>
          <a:xfrm>
            <a:off x="2140491" y="6403468"/>
            <a:ext cx="4565109" cy="253916"/>
          </a:xfrm>
          <a:prstGeom prst="rect">
            <a:avLst/>
          </a:prstGeom>
          <a:noFill/>
        </p:spPr>
        <p:txBody>
          <a:bodyPr wrap="square" rtlCol="0">
            <a:spAutoFit/>
          </a:bodyPr>
          <a:lstStyle/>
          <a:p>
            <a:pPr algn="ctr"/>
            <a:r>
              <a:rPr lang="en-ID" sz="1050" b="1" dirty="0">
                <a:solidFill>
                  <a:schemeClr val="bg2"/>
                </a:solidFill>
                <a:latin typeface="Montserrat" panose="00000500000000000000" pitchFamily="50" charset="0"/>
              </a:rPr>
              <a:t>WEST VIRGINIA DEPARTMENT OF AGRICULTURE</a:t>
            </a:r>
          </a:p>
        </p:txBody>
      </p:sp>
      <p:pic>
        <p:nvPicPr>
          <p:cNvPr id="51" name="Picture 50" descr="A picture containing logo&#10;&#10;Description automatically generated">
            <a:extLst>
              <a:ext uri="{FF2B5EF4-FFF2-40B4-BE49-F238E27FC236}">
                <a16:creationId xmlns:a16="http://schemas.microsoft.com/office/drawing/2014/main" id="{9E61E234-4215-4070-BEE9-03E134F6B5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8909" y="6313717"/>
            <a:ext cx="483985" cy="433419"/>
          </a:xfrm>
          <a:prstGeom prst="rect">
            <a:avLst/>
          </a:prstGeom>
        </p:spPr>
      </p:pic>
      <p:sp>
        <p:nvSpPr>
          <p:cNvPr id="25" name="Rectangle 24">
            <a:extLst>
              <a:ext uri="{FF2B5EF4-FFF2-40B4-BE49-F238E27FC236}">
                <a16:creationId xmlns:a16="http://schemas.microsoft.com/office/drawing/2014/main" id="{7A158828-F487-4E00-B6CF-4601A7AAAE55}"/>
              </a:ext>
            </a:extLst>
          </p:cNvPr>
          <p:cNvSpPr/>
          <p:nvPr/>
        </p:nvSpPr>
        <p:spPr>
          <a:xfrm>
            <a:off x="3501324" y="2409590"/>
            <a:ext cx="2141351" cy="2862322"/>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The COVID-19 pandemic emphasized the importance of access to safe, locally-sourced food products, which made the facets of WVDA’s mission even more critical. </a:t>
            </a:r>
          </a:p>
        </p:txBody>
      </p:sp>
      <p:sp>
        <p:nvSpPr>
          <p:cNvPr id="26" name="Rectangle 25">
            <a:extLst>
              <a:ext uri="{FF2B5EF4-FFF2-40B4-BE49-F238E27FC236}">
                <a16:creationId xmlns:a16="http://schemas.microsoft.com/office/drawing/2014/main" id="{52868D0B-B797-48F0-A250-B5B607DD17A1}"/>
              </a:ext>
            </a:extLst>
          </p:cNvPr>
          <p:cNvSpPr/>
          <p:nvPr/>
        </p:nvSpPr>
        <p:spPr>
          <a:xfrm>
            <a:off x="6444373" y="2419533"/>
            <a:ext cx="2141351" cy="2800767"/>
          </a:xfrm>
          <a:prstGeom prst="rect">
            <a:avLst/>
          </a:prstGeom>
        </p:spPr>
        <p:txBody>
          <a:bodyPr wrap="square">
            <a:spAutoFit/>
          </a:bodyPr>
          <a:lstStyle/>
          <a:p>
            <a:r>
              <a:rPr lang="en-US" sz="1600" dirty="0">
                <a:latin typeface="Times New Roman" panose="02020603050405020304" pitchFamily="18" charset="0"/>
                <a:cs typeface="Times New Roman" panose="02020603050405020304" pitchFamily="18" charset="0"/>
              </a:rPr>
              <a:t>Agriculture is key to the State's economy, with an annual contribution of $800 million, but WVDA has identified solutions to expand agricultural industries to further benefit EVERY WEST VIRGINIAN EVERY DAY.</a:t>
            </a:r>
          </a:p>
        </p:txBody>
      </p:sp>
    </p:spTree>
    <p:extLst>
      <p:ext uri="{BB962C8B-B14F-4D97-AF65-F5344CB8AC3E}">
        <p14:creationId xmlns:p14="http://schemas.microsoft.com/office/powerpoint/2010/main" val="1758942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1000"/>
                                        <p:tgtEl>
                                          <p:spTgt spid="34"/>
                                        </p:tgtEl>
                                      </p:cBhvr>
                                    </p:animEffect>
                                    <p:anim calcmode="lin" valueType="num">
                                      <p:cBhvr>
                                        <p:cTn id="13" dur="1000" fill="hold"/>
                                        <p:tgtEl>
                                          <p:spTgt spid="34"/>
                                        </p:tgtEl>
                                        <p:attrNameLst>
                                          <p:attrName>ppt_x</p:attrName>
                                        </p:attrNameLst>
                                      </p:cBhvr>
                                      <p:tavLst>
                                        <p:tav tm="0">
                                          <p:val>
                                            <p:strVal val="#ppt_x"/>
                                          </p:val>
                                        </p:tav>
                                        <p:tav tm="100000">
                                          <p:val>
                                            <p:strVal val="#ppt_x"/>
                                          </p:val>
                                        </p:tav>
                                      </p:tavLst>
                                    </p:anim>
                                    <p:anim calcmode="lin" valueType="num">
                                      <p:cBhvr>
                                        <p:cTn id="14" dur="1000" fill="hold"/>
                                        <p:tgtEl>
                                          <p:spTgt spid="3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1000"/>
                                        <p:tgtEl>
                                          <p:spTgt spid="40"/>
                                        </p:tgtEl>
                                      </p:cBhvr>
                                    </p:animEffect>
                                    <p:anim calcmode="lin" valueType="num">
                                      <p:cBhvr>
                                        <p:cTn id="18" dur="1000" fill="hold"/>
                                        <p:tgtEl>
                                          <p:spTgt spid="40"/>
                                        </p:tgtEl>
                                        <p:attrNameLst>
                                          <p:attrName>ppt_x</p:attrName>
                                        </p:attrNameLst>
                                      </p:cBhvr>
                                      <p:tavLst>
                                        <p:tav tm="0">
                                          <p:val>
                                            <p:strVal val="#ppt_x"/>
                                          </p:val>
                                        </p:tav>
                                        <p:tav tm="100000">
                                          <p:val>
                                            <p:strVal val="#ppt_x"/>
                                          </p:val>
                                        </p:tav>
                                      </p:tavLst>
                                    </p:anim>
                                    <p:anim calcmode="lin" valueType="num">
                                      <p:cBhvr>
                                        <p:cTn id="19" dur="1000" fill="hold"/>
                                        <p:tgtEl>
                                          <p:spTgt spid="40"/>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1000"/>
                                        <p:tgtEl>
                                          <p:spTgt spid="31"/>
                                        </p:tgtEl>
                                      </p:cBhvr>
                                    </p:animEffect>
                                    <p:anim calcmode="lin" valueType="num">
                                      <p:cBhvr>
                                        <p:cTn id="23" dur="1000" fill="hold"/>
                                        <p:tgtEl>
                                          <p:spTgt spid="31"/>
                                        </p:tgtEl>
                                        <p:attrNameLst>
                                          <p:attrName>ppt_x</p:attrName>
                                        </p:attrNameLst>
                                      </p:cBhvr>
                                      <p:tavLst>
                                        <p:tav tm="0">
                                          <p:val>
                                            <p:strVal val="#ppt_x"/>
                                          </p:val>
                                        </p:tav>
                                        <p:tav tm="100000">
                                          <p:val>
                                            <p:strVal val="#ppt_x"/>
                                          </p:val>
                                        </p:tav>
                                      </p:tavLst>
                                    </p:anim>
                                    <p:anim calcmode="lin" valueType="num">
                                      <p:cBhvr>
                                        <p:cTn id="24" dur="1000" fill="hold"/>
                                        <p:tgtEl>
                                          <p:spTgt spid="31"/>
                                        </p:tgtEl>
                                        <p:attrNameLst>
                                          <p:attrName>ppt_y</p:attrName>
                                        </p:attrNameLst>
                                      </p:cBhvr>
                                      <p:tavLst>
                                        <p:tav tm="0">
                                          <p:val>
                                            <p:strVal val="#ppt_y+.1"/>
                                          </p:val>
                                        </p:tav>
                                        <p:tav tm="100000">
                                          <p:val>
                                            <p:strVal val="#ppt_y"/>
                                          </p:val>
                                        </p:tav>
                                      </p:tavLst>
                                    </p:anim>
                                  </p:childTnLst>
                                </p:cTn>
                              </p:par>
                              <p:par>
                                <p:cTn id="25" presetID="22" presetClass="entr" presetSubtype="4" fill="hold" grpId="0" nodeType="with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wipe(down)">
                                      <p:cBhvr>
                                        <p:cTn id="27" dur="500"/>
                                        <p:tgtEl>
                                          <p:spTgt spid="49"/>
                                        </p:tgtEl>
                                      </p:cBhvr>
                                    </p:animEffect>
                                  </p:childTnLst>
                                </p:cTn>
                              </p:par>
                              <p:par>
                                <p:cTn id="28" presetID="16" presetClass="entr" presetSubtype="37" fill="hold" grpId="0" nodeType="withEffect">
                                  <p:stCondLst>
                                    <p:cond delay="0"/>
                                  </p:stCondLst>
                                  <p:childTnLst>
                                    <p:set>
                                      <p:cBhvr>
                                        <p:cTn id="29" dur="1" fill="hold">
                                          <p:stCondLst>
                                            <p:cond delay="0"/>
                                          </p:stCondLst>
                                        </p:cTn>
                                        <p:tgtEl>
                                          <p:spTgt spid="50"/>
                                        </p:tgtEl>
                                        <p:attrNameLst>
                                          <p:attrName>style.visibility</p:attrName>
                                        </p:attrNameLst>
                                      </p:cBhvr>
                                      <p:to>
                                        <p:strVal val="visible"/>
                                      </p:to>
                                    </p:set>
                                    <p:animEffect transition="in" filter="barn(outVertical)">
                                      <p:cBhvr>
                                        <p:cTn id="30" dur="500"/>
                                        <p:tgtEl>
                                          <p:spTgt spid="50"/>
                                        </p:tgtEl>
                                      </p:cBhvr>
                                    </p:animEffect>
                                  </p:childTnLst>
                                </p:cTn>
                              </p:par>
                              <p:par>
                                <p:cTn id="31" presetID="42"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anim calcmode="lin" valueType="num">
                                      <p:cBhvr>
                                        <p:cTn id="34" dur="1000" fill="hold"/>
                                        <p:tgtEl>
                                          <p:spTgt spid="25"/>
                                        </p:tgtEl>
                                        <p:attrNameLst>
                                          <p:attrName>ppt_x</p:attrName>
                                        </p:attrNameLst>
                                      </p:cBhvr>
                                      <p:tavLst>
                                        <p:tav tm="0">
                                          <p:val>
                                            <p:strVal val="#ppt_x"/>
                                          </p:val>
                                        </p:tav>
                                        <p:tav tm="100000">
                                          <p:val>
                                            <p:strVal val="#ppt_x"/>
                                          </p:val>
                                        </p:tav>
                                      </p:tavLst>
                                    </p:anim>
                                    <p:anim calcmode="lin" valueType="num">
                                      <p:cBhvr>
                                        <p:cTn id="35" dur="1000" fill="hold"/>
                                        <p:tgtEl>
                                          <p:spTgt spid="25"/>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1000"/>
                                        <p:tgtEl>
                                          <p:spTgt spid="26"/>
                                        </p:tgtEl>
                                      </p:cBhvr>
                                    </p:animEffect>
                                    <p:anim calcmode="lin" valueType="num">
                                      <p:cBhvr>
                                        <p:cTn id="39" dur="1000" fill="hold"/>
                                        <p:tgtEl>
                                          <p:spTgt spid="26"/>
                                        </p:tgtEl>
                                        <p:attrNameLst>
                                          <p:attrName>ppt_x</p:attrName>
                                        </p:attrNameLst>
                                      </p:cBhvr>
                                      <p:tavLst>
                                        <p:tav tm="0">
                                          <p:val>
                                            <p:strVal val="#ppt_x"/>
                                          </p:val>
                                        </p:tav>
                                        <p:tav tm="100000">
                                          <p:val>
                                            <p:strVal val="#ppt_x"/>
                                          </p:val>
                                        </p:tav>
                                      </p:tavLst>
                                    </p:anim>
                                    <p:anim calcmode="lin" valueType="num">
                                      <p:cBhvr>
                                        <p:cTn id="40"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1" grpId="0"/>
      <p:bldP spid="34" grpId="0" animBg="1"/>
      <p:bldP spid="40" grpId="0" animBg="1"/>
      <p:bldP spid="49" grpId="0" animBg="1"/>
      <p:bldP spid="50" grpId="0"/>
      <p:bldP spid="25" grpId="0"/>
      <p:bldP spid="2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3D9D2-31EB-464C-A30F-0364A9C497E4}"/>
              </a:ext>
            </a:extLst>
          </p:cNvPr>
          <p:cNvSpPr>
            <a:spLocks noGrp="1"/>
          </p:cNvSpPr>
          <p:nvPr>
            <p:ph type="ctrTitle"/>
          </p:nvPr>
        </p:nvSpPr>
        <p:spPr>
          <a:xfrm>
            <a:off x="319597" y="471045"/>
            <a:ext cx="8613298" cy="944562"/>
          </a:xfrm>
        </p:spPr>
        <p:txBody>
          <a:bodyPr/>
          <a:lstStyle/>
          <a:p>
            <a:r>
              <a:rPr lang="en-US" sz="4800" dirty="0">
                <a:solidFill>
                  <a:srgbClr val="273C8D"/>
                </a:solidFill>
                <a:latin typeface="Times New Roman" panose="02020603050405020304" pitchFamily="18" charset="0"/>
                <a:cs typeface="Times New Roman" panose="02020603050405020304" pitchFamily="18" charset="0"/>
              </a:rPr>
              <a:t>SNAP Stretch</a:t>
            </a:r>
            <a:endParaRPr lang="en-US" sz="48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924C468D-1838-4660-9A68-A0EC5D996A6E}"/>
              </a:ext>
            </a:extLst>
          </p:cNvPr>
          <p:cNvSpPr>
            <a:spLocks noGrp="1"/>
          </p:cNvSpPr>
          <p:nvPr>
            <p:ph type="subTitle" idx="1"/>
          </p:nvPr>
        </p:nvSpPr>
        <p:spPr>
          <a:xfrm>
            <a:off x="1129547" y="1240188"/>
            <a:ext cx="7084802" cy="350838"/>
          </a:xfrm>
        </p:spPr>
        <p:txBody>
          <a:bodyPr>
            <a:normAutofit/>
          </a:bodyPr>
          <a:lstStyle/>
          <a:p>
            <a:r>
              <a:rPr lang="en-US" sz="1600" dirty="0"/>
              <a:t>Fund 0131 | $200,000 | FY23</a:t>
            </a:r>
            <a:endParaRPr lang="en-US" sz="1600" dirty="0">
              <a:solidFill>
                <a:srgbClr val="273C8D"/>
              </a:solidFill>
              <a:latin typeface="Montserrat" panose="00000500000000000000" pitchFamily="50" charset="0"/>
            </a:endParaRPr>
          </a:p>
        </p:txBody>
      </p:sp>
      <p:sp>
        <p:nvSpPr>
          <p:cNvPr id="8" name="Rectangle 7">
            <a:extLst>
              <a:ext uri="{FF2B5EF4-FFF2-40B4-BE49-F238E27FC236}">
                <a16:creationId xmlns:a16="http://schemas.microsoft.com/office/drawing/2014/main" id="{CE2DB866-AE57-49DB-B29A-973DC79A1755}"/>
              </a:ext>
            </a:extLst>
          </p:cNvPr>
          <p:cNvSpPr/>
          <p:nvPr/>
        </p:nvSpPr>
        <p:spPr>
          <a:xfrm>
            <a:off x="38875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1" name="Rectangle 30">
            <a:extLst>
              <a:ext uri="{FF2B5EF4-FFF2-40B4-BE49-F238E27FC236}">
                <a16:creationId xmlns:a16="http://schemas.microsoft.com/office/drawing/2014/main" id="{8F59C84D-C469-4C3A-835C-34C57DB953A8}"/>
              </a:ext>
            </a:extLst>
          </p:cNvPr>
          <p:cNvSpPr/>
          <p:nvPr/>
        </p:nvSpPr>
        <p:spPr>
          <a:xfrm>
            <a:off x="558276" y="2467963"/>
            <a:ext cx="2141351" cy="2800767"/>
          </a:xfrm>
          <a:prstGeom prst="rect">
            <a:avLst/>
          </a:prstGeom>
        </p:spPr>
        <p:txBody>
          <a:bodyPr wrap="square">
            <a:spAutoFit/>
          </a:bodyPr>
          <a:lstStyle/>
          <a:p>
            <a:r>
              <a:rPr lang="en-US" sz="1600" dirty="0">
                <a:latin typeface="Times New Roman" panose="02020603050405020304" pitchFamily="18" charset="0"/>
                <a:cs typeface="Times New Roman" panose="02020603050405020304" pitchFamily="18" charset="0"/>
              </a:rPr>
              <a:t>This Improvement Request will secure an ongoing, dedicated General Revenue funding source to support a partnership with the WV Food and Farm Coalition to expand food purchases for federal SNAP recipients.</a:t>
            </a:r>
          </a:p>
        </p:txBody>
      </p:sp>
      <p:sp>
        <p:nvSpPr>
          <p:cNvPr id="34" name="Rectangle 33">
            <a:extLst>
              <a:ext uri="{FF2B5EF4-FFF2-40B4-BE49-F238E27FC236}">
                <a16:creationId xmlns:a16="http://schemas.microsoft.com/office/drawing/2014/main" id="{E2FACC5D-18A1-4572-8A69-69121EEE17C6}"/>
              </a:ext>
            </a:extLst>
          </p:cNvPr>
          <p:cNvSpPr/>
          <p:nvPr/>
        </p:nvSpPr>
        <p:spPr>
          <a:xfrm>
            <a:off x="325190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Rectangle 39">
            <a:extLst>
              <a:ext uri="{FF2B5EF4-FFF2-40B4-BE49-F238E27FC236}">
                <a16:creationId xmlns:a16="http://schemas.microsoft.com/office/drawing/2014/main" id="{4375CC6B-3A65-44EC-89B4-BBD640271F34}"/>
              </a:ext>
            </a:extLst>
          </p:cNvPr>
          <p:cNvSpPr/>
          <p:nvPr/>
        </p:nvSpPr>
        <p:spPr>
          <a:xfrm>
            <a:off x="611824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9" name="Rectangle 48">
            <a:extLst>
              <a:ext uri="{FF2B5EF4-FFF2-40B4-BE49-F238E27FC236}">
                <a16:creationId xmlns:a16="http://schemas.microsoft.com/office/drawing/2014/main" id="{5D81D22C-0B1B-4843-BE55-C812F82724D8}"/>
              </a:ext>
            </a:extLst>
          </p:cNvPr>
          <p:cNvSpPr/>
          <p:nvPr/>
        </p:nvSpPr>
        <p:spPr>
          <a:xfrm>
            <a:off x="0" y="6198198"/>
            <a:ext cx="9144000" cy="666195"/>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0" name="TextBox 49">
            <a:extLst>
              <a:ext uri="{FF2B5EF4-FFF2-40B4-BE49-F238E27FC236}">
                <a16:creationId xmlns:a16="http://schemas.microsoft.com/office/drawing/2014/main" id="{9A4F5A2A-320B-4C13-88D6-EE327CCE4AB5}"/>
              </a:ext>
            </a:extLst>
          </p:cNvPr>
          <p:cNvSpPr txBox="1"/>
          <p:nvPr/>
        </p:nvSpPr>
        <p:spPr>
          <a:xfrm>
            <a:off x="2140491" y="6403468"/>
            <a:ext cx="4565109" cy="253916"/>
          </a:xfrm>
          <a:prstGeom prst="rect">
            <a:avLst/>
          </a:prstGeom>
          <a:noFill/>
        </p:spPr>
        <p:txBody>
          <a:bodyPr wrap="square" rtlCol="0">
            <a:spAutoFit/>
          </a:bodyPr>
          <a:lstStyle/>
          <a:p>
            <a:pPr algn="ctr"/>
            <a:r>
              <a:rPr lang="en-ID" sz="1050" b="1" dirty="0">
                <a:solidFill>
                  <a:schemeClr val="bg2"/>
                </a:solidFill>
                <a:latin typeface="Montserrat" panose="00000500000000000000" pitchFamily="50" charset="0"/>
              </a:rPr>
              <a:t>WEST VIRGINIA DEPARTMENT OF AGRICULTURE</a:t>
            </a:r>
          </a:p>
        </p:txBody>
      </p:sp>
      <p:pic>
        <p:nvPicPr>
          <p:cNvPr id="51" name="Picture 50" descr="A picture containing logo&#10;&#10;Description automatically generated">
            <a:extLst>
              <a:ext uri="{FF2B5EF4-FFF2-40B4-BE49-F238E27FC236}">
                <a16:creationId xmlns:a16="http://schemas.microsoft.com/office/drawing/2014/main" id="{9E61E234-4215-4070-BEE9-03E134F6B5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8909" y="6313717"/>
            <a:ext cx="483985" cy="433419"/>
          </a:xfrm>
          <a:prstGeom prst="rect">
            <a:avLst/>
          </a:prstGeom>
        </p:spPr>
      </p:pic>
      <p:sp>
        <p:nvSpPr>
          <p:cNvPr id="25" name="Rectangle 24">
            <a:extLst>
              <a:ext uri="{FF2B5EF4-FFF2-40B4-BE49-F238E27FC236}">
                <a16:creationId xmlns:a16="http://schemas.microsoft.com/office/drawing/2014/main" id="{7A158828-F487-4E00-B6CF-4601A7AAAE55}"/>
              </a:ext>
            </a:extLst>
          </p:cNvPr>
          <p:cNvSpPr/>
          <p:nvPr/>
        </p:nvSpPr>
        <p:spPr>
          <a:xfrm>
            <a:off x="3483568" y="2428296"/>
            <a:ext cx="2215895" cy="2862322"/>
          </a:xfrm>
          <a:prstGeom prst="rect">
            <a:avLst/>
          </a:prstGeom>
        </p:spPr>
        <p:txBody>
          <a:bodyPr wrap="square">
            <a:spAutoFit/>
          </a:bodyPr>
          <a:lstStyle/>
          <a:p>
            <a:r>
              <a:rPr lang="en-US" sz="1500" dirty="0">
                <a:latin typeface="Times New Roman" panose="02020603050405020304" pitchFamily="18" charset="0"/>
                <a:cs typeface="Times New Roman" panose="02020603050405020304" pitchFamily="18" charset="0"/>
              </a:rPr>
              <a:t>A one-time $100,000 award of CARES Act funding via the Governor’s Office in 2020 allowed 6,000+ households better access to meat, poultry, and eggs (in addition to the regular SNAP fresh produce). Dedicated funding will allow that initiative to be continued and expanded. </a:t>
            </a:r>
          </a:p>
        </p:txBody>
      </p:sp>
      <p:sp>
        <p:nvSpPr>
          <p:cNvPr id="26" name="Rectangle 25">
            <a:extLst>
              <a:ext uri="{FF2B5EF4-FFF2-40B4-BE49-F238E27FC236}">
                <a16:creationId xmlns:a16="http://schemas.microsoft.com/office/drawing/2014/main" id="{52868D0B-B797-48F0-A250-B5B607DD17A1}"/>
              </a:ext>
            </a:extLst>
          </p:cNvPr>
          <p:cNvSpPr/>
          <p:nvPr/>
        </p:nvSpPr>
        <p:spPr>
          <a:xfrm>
            <a:off x="6444373" y="2419533"/>
            <a:ext cx="2141351" cy="1631216"/>
          </a:xfrm>
          <a:prstGeom prst="rect">
            <a:avLst/>
          </a:prstGeom>
        </p:spPr>
        <p:txBody>
          <a:bodyPr wrap="square">
            <a:spAutoFit/>
          </a:bodyPr>
          <a:lstStyle/>
          <a:p>
            <a:r>
              <a:rPr lang="en-US" sz="2000" dirty="0">
                <a:latin typeface="Times New Roman" panose="02020603050405020304" pitchFamily="18" charset="0"/>
                <a:cs typeface="Times New Roman" panose="02020603050405020304" pitchFamily="18" charset="0"/>
              </a:rPr>
              <a:t>Reappropriation language is requested to secure ongoing use of funding.</a:t>
            </a:r>
          </a:p>
        </p:txBody>
      </p:sp>
    </p:spTree>
    <p:extLst>
      <p:ext uri="{BB962C8B-B14F-4D97-AF65-F5344CB8AC3E}">
        <p14:creationId xmlns:p14="http://schemas.microsoft.com/office/powerpoint/2010/main" val="2484606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1000"/>
                                        <p:tgtEl>
                                          <p:spTgt spid="34"/>
                                        </p:tgtEl>
                                      </p:cBhvr>
                                    </p:animEffect>
                                    <p:anim calcmode="lin" valueType="num">
                                      <p:cBhvr>
                                        <p:cTn id="13" dur="1000" fill="hold"/>
                                        <p:tgtEl>
                                          <p:spTgt spid="34"/>
                                        </p:tgtEl>
                                        <p:attrNameLst>
                                          <p:attrName>ppt_x</p:attrName>
                                        </p:attrNameLst>
                                      </p:cBhvr>
                                      <p:tavLst>
                                        <p:tav tm="0">
                                          <p:val>
                                            <p:strVal val="#ppt_x"/>
                                          </p:val>
                                        </p:tav>
                                        <p:tav tm="100000">
                                          <p:val>
                                            <p:strVal val="#ppt_x"/>
                                          </p:val>
                                        </p:tav>
                                      </p:tavLst>
                                    </p:anim>
                                    <p:anim calcmode="lin" valueType="num">
                                      <p:cBhvr>
                                        <p:cTn id="14" dur="1000" fill="hold"/>
                                        <p:tgtEl>
                                          <p:spTgt spid="3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1000"/>
                                        <p:tgtEl>
                                          <p:spTgt spid="40"/>
                                        </p:tgtEl>
                                      </p:cBhvr>
                                    </p:animEffect>
                                    <p:anim calcmode="lin" valueType="num">
                                      <p:cBhvr>
                                        <p:cTn id="18" dur="1000" fill="hold"/>
                                        <p:tgtEl>
                                          <p:spTgt spid="40"/>
                                        </p:tgtEl>
                                        <p:attrNameLst>
                                          <p:attrName>ppt_x</p:attrName>
                                        </p:attrNameLst>
                                      </p:cBhvr>
                                      <p:tavLst>
                                        <p:tav tm="0">
                                          <p:val>
                                            <p:strVal val="#ppt_x"/>
                                          </p:val>
                                        </p:tav>
                                        <p:tav tm="100000">
                                          <p:val>
                                            <p:strVal val="#ppt_x"/>
                                          </p:val>
                                        </p:tav>
                                      </p:tavLst>
                                    </p:anim>
                                    <p:anim calcmode="lin" valueType="num">
                                      <p:cBhvr>
                                        <p:cTn id="19" dur="1000" fill="hold"/>
                                        <p:tgtEl>
                                          <p:spTgt spid="40"/>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1000"/>
                                        <p:tgtEl>
                                          <p:spTgt spid="31"/>
                                        </p:tgtEl>
                                      </p:cBhvr>
                                    </p:animEffect>
                                    <p:anim calcmode="lin" valueType="num">
                                      <p:cBhvr>
                                        <p:cTn id="23" dur="1000" fill="hold"/>
                                        <p:tgtEl>
                                          <p:spTgt spid="31"/>
                                        </p:tgtEl>
                                        <p:attrNameLst>
                                          <p:attrName>ppt_x</p:attrName>
                                        </p:attrNameLst>
                                      </p:cBhvr>
                                      <p:tavLst>
                                        <p:tav tm="0">
                                          <p:val>
                                            <p:strVal val="#ppt_x"/>
                                          </p:val>
                                        </p:tav>
                                        <p:tav tm="100000">
                                          <p:val>
                                            <p:strVal val="#ppt_x"/>
                                          </p:val>
                                        </p:tav>
                                      </p:tavLst>
                                    </p:anim>
                                    <p:anim calcmode="lin" valueType="num">
                                      <p:cBhvr>
                                        <p:cTn id="24" dur="1000" fill="hold"/>
                                        <p:tgtEl>
                                          <p:spTgt spid="31"/>
                                        </p:tgtEl>
                                        <p:attrNameLst>
                                          <p:attrName>ppt_y</p:attrName>
                                        </p:attrNameLst>
                                      </p:cBhvr>
                                      <p:tavLst>
                                        <p:tav tm="0">
                                          <p:val>
                                            <p:strVal val="#ppt_y+.1"/>
                                          </p:val>
                                        </p:tav>
                                        <p:tav tm="100000">
                                          <p:val>
                                            <p:strVal val="#ppt_y"/>
                                          </p:val>
                                        </p:tav>
                                      </p:tavLst>
                                    </p:anim>
                                  </p:childTnLst>
                                </p:cTn>
                              </p:par>
                              <p:par>
                                <p:cTn id="25" presetID="22" presetClass="entr" presetSubtype="4" fill="hold" grpId="0" nodeType="with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wipe(down)">
                                      <p:cBhvr>
                                        <p:cTn id="27" dur="500"/>
                                        <p:tgtEl>
                                          <p:spTgt spid="49"/>
                                        </p:tgtEl>
                                      </p:cBhvr>
                                    </p:animEffect>
                                  </p:childTnLst>
                                </p:cTn>
                              </p:par>
                              <p:par>
                                <p:cTn id="28" presetID="16" presetClass="entr" presetSubtype="37" fill="hold" grpId="0" nodeType="withEffect">
                                  <p:stCondLst>
                                    <p:cond delay="0"/>
                                  </p:stCondLst>
                                  <p:childTnLst>
                                    <p:set>
                                      <p:cBhvr>
                                        <p:cTn id="29" dur="1" fill="hold">
                                          <p:stCondLst>
                                            <p:cond delay="0"/>
                                          </p:stCondLst>
                                        </p:cTn>
                                        <p:tgtEl>
                                          <p:spTgt spid="50"/>
                                        </p:tgtEl>
                                        <p:attrNameLst>
                                          <p:attrName>style.visibility</p:attrName>
                                        </p:attrNameLst>
                                      </p:cBhvr>
                                      <p:to>
                                        <p:strVal val="visible"/>
                                      </p:to>
                                    </p:set>
                                    <p:animEffect transition="in" filter="barn(outVertical)">
                                      <p:cBhvr>
                                        <p:cTn id="30" dur="500"/>
                                        <p:tgtEl>
                                          <p:spTgt spid="50"/>
                                        </p:tgtEl>
                                      </p:cBhvr>
                                    </p:animEffect>
                                  </p:childTnLst>
                                </p:cTn>
                              </p:par>
                              <p:par>
                                <p:cTn id="31" presetID="42"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anim calcmode="lin" valueType="num">
                                      <p:cBhvr>
                                        <p:cTn id="34" dur="1000" fill="hold"/>
                                        <p:tgtEl>
                                          <p:spTgt spid="25"/>
                                        </p:tgtEl>
                                        <p:attrNameLst>
                                          <p:attrName>ppt_x</p:attrName>
                                        </p:attrNameLst>
                                      </p:cBhvr>
                                      <p:tavLst>
                                        <p:tav tm="0">
                                          <p:val>
                                            <p:strVal val="#ppt_x"/>
                                          </p:val>
                                        </p:tav>
                                        <p:tav tm="100000">
                                          <p:val>
                                            <p:strVal val="#ppt_x"/>
                                          </p:val>
                                        </p:tav>
                                      </p:tavLst>
                                    </p:anim>
                                    <p:anim calcmode="lin" valueType="num">
                                      <p:cBhvr>
                                        <p:cTn id="35" dur="1000" fill="hold"/>
                                        <p:tgtEl>
                                          <p:spTgt spid="25"/>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1000"/>
                                        <p:tgtEl>
                                          <p:spTgt spid="26"/>
                                        </p:tgtEl>
                                      </p:cBhvr>
                                    </p:animEffect>
                                    <p:anim calcmode="lin" valueType="num">
                                      <p:cBhvr>
                                        <p:cTn id="39" dur="1000" fill="hold"/>
                                        <p:tgtEl>
                                          <p:spTgt spid="26"/>
                                        </p:tgtEl>
                                        <p:attrNameLst>
                                          <p:attrName>ppt_x</p:attrName>
                                        </p:attrNameLst>
                                      </p:cBhvr>
                                      <p:tavLst>
                                        <p:tav tm="0">
                                          <p:val>
                                            <p:strVal val="#ppt_x"/>
                                          </p:val>
                                        </p:tav>
                                        <p:tav tm="100000">
                                          <p:val>
                                            <p:strVal val="#ppt_x"/>
                                          </p:val>
                                        </p:tav>
                                      </p:tavLst>
                                    </p:anim>
                                    <p:anim calcmode="lin" valueType="num">
                                      <p:cBhvr>
                                        <p:cTn id="40"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1" grpId="0"/>
      <p:bldP spid="34" grpId="0" animBg="1"/>
      <p:bldP spid="40" grpId="0" animBg="1"/>
      <p:bldP spid="49" grpId="0" animBg="1"/>
      <p:bldP spid="50" grpId="0"/>
      <p:bldP spid="25" grpId="0"/>
      <p:bldP spid="2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951B30E-9A31-43DD-9C18-5C3D37846016}"/>
              </a:ext>
            </a:extLst>
          </p:cNvPr>
          <p:cNvSpPr/>
          <p:nvPr/>
        </p:nvSpPr>
        <p:spPr>
          <a:xfrm>
            <a:off x="251670" y="276227"/>
            <a:ext cx="8635155" cy="5812630"/>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3" name="Rectangle 12">
            <a:extLst>
              <a:ext uri="{FF2B5EF4-FFF2-40B4-BE49-F238E27FC236}">
                <a16:creationId xmlns:a16="http://schemas.microsoft.com/office/drawing/2014/main" id="{37622B53-05FB-4C44-8A38-3ACF3EE5C61F}"/>
              </a:ext>
            </a:extLst>
          </p:cNvPr>
          <p:cNvSpPr/>
          <p:nvPr/>
        </p:nvSpPr>
        <p:spPr>
          <a:xfrm>
            <a:off x="1679699" y="1950468"/>
            <a:ext cx="5795299" cy="1938992"/>
          </a:xfrm>
          <a:prstGeom prst="rect">
            <a:avLst/>
          </a:prstGeom>
        </p:spPr>
        <p:txBody>
          <a:bodyPr wrap="square" lIns="91440" tIns="45720" rIns="91440" bIns="45720" anchor="t">
            <a:spAutoFit/>
          </a:bodyPr>
          <a:lstStyle/>
          <a:p>
            <a:pPr algn="ctr"/>
            <a:r>
              <a:rPr lang="en-US" sz="6000" b="1" dirty="0">
                <a:solidFill>
                  <a:schemeClr val="bg1"/>
                </a:solidFill>
                <a:latin typeface="Times New Roman"/>
                <a:cs typeface="Times New Roman"/>
              </a:rPr>
              <a:t>Special Revenue Requests</a:t>
            </a:r>
          </a:p>
        </p:txBody>
      </p:sp>
      <p:pic>
        <p:nvPicPr>
          <p:cNvPr id="38" name="Picture 37" descr="A picture containing logo&#10;&#10;Description automatically generated">
            <a:extLst>
              <a:ext uri="{FF2B5EF4-FFF2-40B4-BE49-F238E27FC236}">
                <a16:creationId xmlns:a16="http://schemas.microsoft.com/office/drawing/2014/main" id="{9F2DEB1F-BD5F-4403-B46C-C3C77B0723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4805" y="5642208"/>
            <a:ext cx="854389" cy="765124"/>
          </a:xfrm>
          <a:prstGeom prst="rect">
            <a:avLst/>
          </a:prstGeom>
        </p:spPr>
      </p:pic>
    </p:spTree>
    <p:extLst>
      <p:ext uri="{BB962C8B-B14F-4D97-AF65-F5344CB8AC3E}">
        <p14:creationId xmlns:p14="http://schemas.microsoft.com/office/powerpoint/2010/main" val="1405532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outVertical)">
                                      <p:cBhvr>
                                        <p:cTn id="7" dur="500"/>
                                        <p:tgtEl>
                                          <p:spTgt spid="8"/>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up)">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3D9D2-31EB-464C-A30F-0364A9C497E4}"/>
              </a:ext>
            </a:extLst>
          </p:cNvPr>
          <p:cNvSpPr>
            <a:spLocks noGrp="1"/>
          </p:cNvSpPr>
          <p:nvPr>
            <p:ph type="ctrTitle"/>
          </p:nvPr>
        </p:nvSpPr>
        <p:spPr>
          <a:xfrm>
            <a:off x="319597" y="471045"/>
            <a:ext cx="8613298" cy="944562"/>
          </a:xfrm>
        </p:spPr>
        <p:txBody>
          <a:bodyPr/>
          <a:lstStyle/>
          <a:p>
            <a:r>
              <a:rPr lang="en-US" sz="4000" dirty="0">
                <a:solidFill>
                  <a:srgbClr val="273C8D"/>
                </a:solidFill>
                <a:latin typeface="Times New Roman" panose="02020603050405020304" pitchFamily="18" charset="0"/>
                <a:cs typeface="Times New Roman" panose="02020603050405020304" pitchFamily="18" charset="0"/>
              </a:rPr>
              <a:t>Spay Neuter Assistance Program Fund</a:t>
            </a:r>
            <a:endParaRPr lang="en-US" sz="40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924C468D-1838-4660-9A68-A0EC5D996A6E}"/>
              </a:ext>
            </a:extLst>
          </p:cNvPr>
          <p:cNvSpPr>
            <a:spLocks noGrp="1"/>
          </p:cNvSpPr>
          <p:nvPr>
            <p:ph type="subTitle" idx="1"/>
          </p:nvPr>
        </p:nvSpPr>
        <p:spPr>
          <a:xfrm>
            <a:off x="1129547" y="1240188"/>
            <a:ext cx="7084802" cy="350838"/>
          </a:xfrm>
        </p:spPr>
        <p:txBody>
          <a:bodyPr>
            <a:normAutofit/>
          </a:bodyPr>
          <a:lstStyle/>
          <a:p>
            <a:r>
              <a:rPr lang="en-US" sz="1600" dirty="0"/>
              <a:t>Fund 1481 | $100,000 (Spending Authority Only) | FY22 and FY23</a:t>
            </a:r>
          </a:p>
        </p:txBody>
      </p:sp>
      <p:sp>
        <p:nvSpPr>
          <p:cNvPr id="8" name="Rectangle 7">
            <a:extLst>
              <a:ext uri="{FF2B5EF4-FFF2-40B4-BE49-F238E27FC236}">
                <a16:creationId xmlns:a16="http://schemas.microsoft.com/office/drawing/2014/main" id="{CE2DB866-AE57-49DB-B29A-973DC79A1755}"/>
              </a:ext>
            </a:extLst>
          </p:cNvPr>
          <p:cNvSpPr/>
          <p:nvPr/>
        </p:nvSpPr>
        <p:spPr>
          <a:xfrm>
            <a:off x="38875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1" name="Rectangle 30">
            <a:extLst>
              <a:ext uri="{FF2B5EF4-FFF2-40B4-BE49-F238E27FC236}">
                <a16:creationId xmlns:a16="http://schemas.microsoft.com/office/drawing/2014/main" id="{8F59C84D-C469-4C3A-835C-34C57DB953A8}"/>
              </a:ext>
            </a:extLst>
          </p:cNvPr>
          <p:cNvSpPr/>
          <p:nvPr/>
        </p:nvSpPr>
        <p:spPr>
          <a:xfrm>
            <a:off x="558276" y="2467963"/>
            <a:ext cx="2291456" cy="2800767"/>
          </a:xfrm>
          <a:prstGeom prst="rect">
            <a:avLst/>
          </a:prstGeom>
        </p:spPr>
        <p:txBody>
          <a:bodyPr wrap="square">
            <a:spAutoFit/>
          </a:bodyPr>
          <a:lstStyle/>
          <a:p>
            <a:r>
              <a:rPr lang="en-US" sz="1600" dirty="0">
                <a:latin typeface="Times New Roman" panose="02020603050405020304" pitchFamily="18" charset="0"/>
                <a:cs typeface="Times New Roman" panose="02020603050405020304" pitchFamily="18" charset="0"/>
              </a:rPr>
              <a:t>Ongoing Improvement and Supplemental Requests will increase existing spending authority for the Special Revenue fund which serves as the sole funding source for the WV Spay and Neuter Assistance Program under WV Code § 19-20C-1. </a:t>
            </a:r>
          </a:p>
        </p:txBody>
      </p:sp>
      <p:sp>
        <p:nvSpPr>
          <p:cNvPr id="34" name="Rectangle 33">
            <a:extLst>
              <a:ext uri="{FF2B5EF4-FFF2-40B4-BE49-F238E27FC236}">
                <a16:creationId xmlns:a16="http://schemas.microsoft.com/office/drawing/2014/main" id="{E2FACC5D-18A1-4572-8A69-69121EEE17C6}"/>
              </a:ext>
            </a:extLst>
          </p:cNvPr>
          <p:cNvSpPr/>
          <p:nvPr/>
        </p:nvSpPr>
        <p:spPr>
          <a:xfrm>
            <a:off x="325190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Rectangle 39">
            <a:extLst>
              <a:ext uri="{FF2B5EF4-FFF2-40B4-BE49-F238E27FC236}">
                <a16:creationId xmlns:a16="http://schemas.microsoft.com/office/drawing/2014/main" id="{4375CC6B-3A65-44EC-89B4-BBD640271F34}"/>
              </a:ext>
            </a:extLst>
          </p:cNvPr>
          <p:cNvSpPr/>
          <p:nvPr/>
        </p:nvSpPr>
        <p:spPr>
          <a:xfrm>
            <a:off x="611824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9" name="Rectangle 48">
            <a:extLst>
              <a:ext uri="{FF2B5EF4-FFF2-40B4-BE49-F238E27FC236}">
                <a16:creationId xmlns:a16="http://schemas.microsoft.com/office/drawing/2014/main" id="{5D81D22C-0B1B-4843-BE55-C812F82724D8}"/>
              </a:ext>
            </a:extLst>
          </p:cNvPr>
          <p:cNvSpPr/>
          <p:nvPr/>
        </p:nvSpPr>
        <p:spPr>
          <a:xfrm>
            <a:off x="0" y="6198198"/>
            <a:ext cx="9144000" cy="666195"/>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0" name="TextBox 49">
            <a:extLst>
              <a:ext uri="{FF2B5EF4-FFF2-40B4-BE49-F238E27FC236}">
                <a16:creationId xmlns:a16="http://schemas.microsoft.com/office/drawing/2014/main" id="{9A4F5A2A-320B-4C13-88D6-EE327CCE4AB5}"/>
              </a:ext>
            </a:extLst>
          </p:cNvPr>
          <p:cNvSpPr txBox="1"/>
          <p:nvPr/>
        </p:nvSpPr>
        <p:spPr>
          <a:xfrm>
            <a:off x="2140491" y="6403468"/>
            <a:ext cx="4565109" cy="253916"/>
          </a:xfrm>
          <a:prstGeom prst="rect">
            <a:avLst/>
          </a:prstGeom>
          <a:noFill/>
        </p:spPr>
        <p:txBody>
          <a:bodyPr wrap="square" rtlCol="0">
            <a:spAutoFit/>
          </a:bodyPr>
          <a:lstStyle/>
          <a:p>
            <a:pPr algn="ctr"/>
            <a:r>
              <a:rPr lang="en-ID" sz="1050" b="1" dirty="0">
                <a:solidFill>
                  <a:schemeClr val="bg2"/>
                </a:solidFill>
                <a:latin typeface="Montserrat" panose="00000500000000000000" pitchFamily="50" charset="0"/>
              </a:rPr>
              <a:t>WEST VIRGINIA DEPARTMENT OF AGRICULTURE</a:t>
            </a:r>
          </a:p>
        </p:txBody>
      </p:sp>
      <p:pic>
        <p:nvPicPr>
          <p:cNvPr id="51" name="Picture 50" descr="A picture containing logo&#10;&#10;Description automatically generated">
            <a:extLst>
              <a:ext uri="{FF2B5EF4-FFF2-40B4-BE49-F238E27FC236}">
                <a16:creationId xmlns:a16="http://schemas.microsoft.com/office/drawing/2014/main" id="{9E61E234-4215-4070-BEE9-03E134F6B5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8909" y="6313717"/>
            <a:ext cx="483985" cy="433419"/>
          </a:xfrm>
          <a:prstGeom prst="rect">
            <a:avLst/>
          </a:prstGeom>
        </p:spPr>
      </p:pic>
      <p:sp>
        <p:nvSpPr>
          <p:cNvPr id="25" name="Rectangle 24">
            <a:extLst>
              <a:ext uri="{FF2B5EF4-FFF2-40B4-BE49-F238E27FC236}">
                <a16:creationId xmlns:a16="http://schemas.microsoft.com/office/drawing/2014/main" id="{7A158828-F487-4E00-B6CF-4601A7AAAE55}"/>
              </a:ext>
            </a:extLst>
          </p:cNvPr>
          <p:cNvSpPr/>
          <p:nvPr/>
        </p:nvSpPr>
        <p:spPr>
          <a:xfrm>
            <a:off x="3501324" y="2409590"/>
            <a:ext cx="2141351" cy="2862322"/>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The number of annual grants to eligible organizations continues to increase and currently supports 9,000+ annual spay/neuter procedures for cats and dogs.</a:t>
            </a:r>
          </a:p>
        </p:txBody>
      </p:sp>
      <p:sp>
        <p:nvSpPr>
          <p:cNvPr id="26" name="Rectangle 25">
            <a:extLst>
              <a:ext uri="{FF2B5EF4-FFF2-40B4-BE49-F238E27FC236}">
                <a16:creationId xmlns:a16="http://schemas.microsoft.com/office/drawing/2014/main" id="{52868D0B-B797-48F0-A250-B5B607DD17A1}"/>
              </a:ext>
            </a:extLst>
          </p:cNvPr>
          <p:cNvSpPr/>
          <p:nvPr/>
        </p:nvSpPr>
        <p:spPr>
          <a:xfrm>
            <a:off x="6364473" y="2419533"/>
            <a:ext cx="2141351" cy="2308324"/>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Additional spending authority will allow full utilization of fund resources to maximize statewide support for addressing stray and feral populations.</a:t>
            </a:r>
          </a:p>
        </p:txBody>
      </p:sp>
    </p:spTree>
    <p:extLst>
      <p:ext uri="{BB962C8B-B14F-4D97-AF65-F5344CB8AC3E}">
        <p14:creationId xmlns:p14="http://schemas.microsoft.com/office/powerpoint/2010/main" val="3207302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1000"/>
                                        <p:tgtEl>
                                          <p:spTgt spid="34"/>
                                        </p:tgtEl>
                                      </p:cBhvr>
                                    </p:animEffect>
                                    <p:anim calcmode="lin" valueType="num">
                                      <p:cBhvr>
                                        <p:cTn id="13" dur="1000" fill="hold"/>
                                        <p:tgtEl>
                                          <p:spTgt spid="34"/>
                                        </p:tgtEl>
                                        <p:attrNameLst>
                                          <p:attrName>ppt_x</p:attrName>
                                        </p:attrNameLst>
                                      </p:cBhvr>
                                      <p:tavLst>
                                        <p:tav tm="0">
                                          <p:val>
                                            <p:strVal val="#ppt_x"/>
                                          </p:val>
                                        </p:tav>
                                        <p:tav tm="100000">
                                          <p:val>
                                            <p:strVal val="#ppt_x"/>
                                          </p:val>
                                        </p:tav>
                                      </p:tavLst>
                                    </p:anim>
                                    <p:anim calcmode="lin" valueType="num">
                                      <p:cBhvr>
                                        <p:cTn id="14" dur="1000" fill="hold"/>
                                        <p:tgtEl>
                                          <p:spTgt spid="3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1000"/>
                                        <p:tgtEl>
                                          <p:spTgt spid="40"/>
                                        </p:tgtEl>
                                      </p:cBhvr>
                                    </p:animEffect>
                                    <p:anim calcmode="lin" valueType="num">
                                      <p:cBhvr>
                                        <p:cTn id="18" dur="1000" fill="hold"/>
                                        <p:tgtEl>
                                          <p:spTgt spid="40"/>
                                        </p:tgtEl>
                                        <p:attrNameLst>
                                          <p:attrName>ppt_x</p:attrName>
                                        </p:attrNameLst>
                                      </p:cBhvr>
                                      <p:tavLst>
                                        <p:tav tm="0">
                                          <p:val>
                                            <p:strVal val="#ppt_x"/>
                                          </p:val>
                                        </p:tav>
                                        <p:tav tm="100000">
                                          <p:val>
                                            <p:strVal val="#ppt_x"/>
                                          </p:val>
                                        </p:tav>
                                      </p:tavLst>
                                    </p:anim>
                                    <p:anim calcmode="lin" valueType="num">
                                      <p:cBhvr>
                                        <p:cTn id="19" dur="1000" fill="hold"/>
                                        <p:tgtEl>
                                          <p:spTgt spid="40"/>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1000"/>
                                        <p:tgtEl>
                                          <p:spTgt spid="31"/>
                                        </p:tgtEl>
                                      </p:cBhvr>
                                    </p:animEffect>
                                    <p:anim calcmode="lin" valueType="num">
                                      <p:cBhvr>
                                        <p:cTn id="23" dur="1000" fill="hold"/>
                                        <p:tgtEl>
                                          <p:spTgt spid="31"/>
                                        </p:tgtEl>
                                        <p:attrNameLst>
                                          <p:attrName>ppt_x</p:attrName>
                                        </p:attrNameLst>
                                      </p:cBhvr>
                                      <p:tavLst>
                                        <p:tav tm="0">
                                          <p:val>
                                            <p:strVal val="#ppt_x"/>
                                          </p:val>
                                        </p:tav>
                                        <p:tav tm="100000">
                                          <p:val>
                                            <p:strVal val="#ppt_x"/>
                                          </p:val>
                                        </p:tav>
                                      </p:tavLst>
                                    </p:anim>
                                    <p:anim calcmode="lin" valueType="num">
                                      <p:cBhvr>
                                        <p:cTn id="24" dur="1000" fill="hold"/>
                                        <p:tgtEl>
                                          <p:spTgt spid="31"/>
                                        </p:tgtEl>
                                        <p:attrNameLst>
                                          <p:attrName>ppt_y</p:attrName>
                                        </p:attrNameLst>
                                      </p:cBhvr>
                                      <p:tavLst>
                                        <p:tav tm="0">
                                          <p:val>
                                            <p:strVal val="#ppt_y+.1"/>
                                          </p:val>
                                        </p:tav>
                                        <p:tav tm="100000">
                                          <p:val>
                                            <p:strVal val="#ppt_y"/>
                                          </p:val>
                                        </p:tav>
                                      </p:tavLst>
                                    </p:anim>
                                  </p:childTnLst>
                                </p:cTn>
                              </p:par>
                              <p:par>
                                <p:cTn id="25" presetID="22" presetClass="entr" presetSubtype="4" fill="hold" grpId="0" nodeType="with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wipe(down)">
                                      <p:cBhvr>
                                        <p:cTn id="27" dur="500"/>
                                        <p:tgtEl>
                                          <p:spTgt spid="49"/>
                                        </p:tgtEl>
                                      </p:cBhvr>
                                    </p:animEffect>
                                  </p:childTnLst>
                                </p:cTn>
                              </p:par>
                              <p:par>
                                <p:cTn id="28" presetID="16" presetClass="entr" presetSubtype="37" fill="hold" grpId="0" nodeType="withEffect">
                                  <p:stCondLst>
                                    <p:cond delay="0"/>
                                  </p:stCondLst>
                                  <p:childTnLst>
                                    <p:set>
                                      <p:cBhvr>
                                        <p:cTn id="29" dur="1" fill="hold">
                                          <p:stCondLst>
                                            <p:cond delay="0"/>
                                          </p:stCondLst>
                                        </p:cTn>
                                        <p:tgtEl>
                                          <p:spTgt spid="50"/>
                                        </p:tgtEl>
                                        <p:attrNameLst>
                                          <p:attrName>style.visibility</p:attrName>
                                        </p:attrNameLst>
                                      </p:cBhvr>
                                      <p:to>
                                        <p:strVal val="visible"/>
                                      </p:to>
                                    </p:set>
                                    <p:animEffect transition="in" filter="barn(outVertical)">
                                      <p:cBhvr>
                                        <p:cTn id="30" dur="500"/>
                                        <p:tgtEl>
                                          <p:spTgt spid="50"/>
                                        </p:tgtEl>
                                      </p:cBhvr>
                                    </p:animEffect>
                                  </p:childTnLst>
                                </p:cTn>
                              </p:par>
                              <p:par>
                                <p:cTn id="31" presetID="42"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anim calcmode="lin" valueType="num">
                                      <p:cBhvr>
                                        <p:cTn id="34" dur="1000" fill="hold"/>
                                        <p:tgtEl>
                                          <p:spTgt spid="25"/>
                                        </p:tgtEl>
                                        <p:attrNameLst>
                                          <p:attrName>ppt_x</p:attrName>
                                        </p:attrNameLst>
                                      </p:cBhvr>
                                      <p:tavLst>
                                        <p:tav tm="0">
                                          <p:val>
                                            <p:strVal val="#ppt_x"/>
                                          </p:val>
                                        </p:tav>
                                        <p:tav tm="100000">
                                          <p:val>
                                            <p:strVal val="#ppt_x"/>
                                          </p:val>
                                        </p:tav>
                                      </p:tavLst>
                                    </p:anim>
                                    <p:anim calcmode="lin" valueType="num">
                                      <p:cBhvr>
                                        <p:cTn id="35" dur="1000" fill="hold"/>
                                        <p:tgtEl>
                                          <p:spTgt spid="25"/>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1000"/>
                                        <p:tgtEl>
                                          <p:spTgt spid="26"/>
                                        </p:tgtEl>
                                      </p:cBhvr>
                                    </p:animEffect>
                                    <p:anim calcmode="lin" valueType="num">
                                      <p:cBhvr>
                                        <p:cTn id="39" dur="1000" fill="hold"/>
                                        <p:tgtEl>
                                          <p:spTgt spid="26"/>
                                        </p:tgtEl>
                                        <p:attrNameLst>
                                          <p:attrName>ppt_x</p:attrName>
                                        </p:attrNameLst>
                                      </p:cBhvr>
                                      <p:tavLst>
                                        <p:tav tm="0">
                                          <p:val>
                                            <p:strVal val="#ppt_x"/>
                                          </p:val>
                                        </p:tav>
                                        <p:tav tm="100000">
                                          <p:val>
                                            <p:strVal val="#ppt_x"/>
                                          </p:val>
                                        </p:tav>
                                      </p:tavLst>
                                    </p:anim>
                                    <p:anim calcmode="lin" valueType="num">
                                      <p:cBhvr>
                                        <p:cTn id="40"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1" grpId="0"/>
      <p:bldP spid="34" grpId="0" animBg="1"/>
      <p:bldP spid="40" grpId="0" animBg="1"/>
      <p:bldP spid="49" grpId="0" animBg="1"/>
      <p:bldP spid="50" grpId="0"/>
      <p:bldP spid="25" grpId="0"/>
      <p:bldP spid="2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40AD787-50C6-4619-82BF-D3C2C5703257}"/>
              </a:ext>
            </a:extLst>
          </p:cNvPr>
          <p:cNvSpPr/>
          <p:nvPr/>
        </p:nvSpPr>
        <p:spPr>
          <a:xfrm>
            <a:off x="1" y="2813517"/>
            <a:ext cx="9144000" cy="2295378"/>
          </a:xfrm>
          <a:prstGeom prst="rect">
            <a:avLst/>
          </a:prstGeom>
          <a:solidFill>
            <a:srgbClr val="273C8D">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5" name="Rectangle 14">
            <a:extLst>
              <a:ext uri="{FF2B5EF4-FFF2-40B4-BE49-F238E27FC236}">
                <a16:creationId xmlns:a16="http://schemas.microsoft.com/office/drawing/2014/main" id="{5CCDE644-6FFD-4B90-B47B-50C5BD9E99C7}"/>
              </a:ext>
            </a:extLst>
          </p:cNvPr>
          <p:cNvSpPr/>
          <p:nvPr/>
        </p:nvSpPr>
        <p:spPr>
          <a:xfrm>
            <a:off x="497707" y="2226374"/>
            <a:ext cx="3958492" cy="3344395"/>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6" name="Rectangle 15">
            <a:extLst>
              <a:ext uri="{FF2B5EF4-FFF2-40B4-BE49-F238E27FC236}">
                <a16:creationId xmlns:a16="http://schemas.microsoft.com/office/drawing/2014/main" id="{048142AC-7410-4D44-BED8-896B41019018}"/>
              </a:ext>
            </a:extLst>
          </p:cNvPr>
          <p:cNvSpPr/>
          <p:nvPr/>
        </p:nvSpPr>
        <p:spPr>
          <a:xfrm>
            <a:off x="4803744" y="2273417"/>
            <a:ext cx="3958492" cy="3344395"/>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0" name="Rectangle 29">
            <a:extLst>
              <a:ext uri="{FF2B5EF4-FFF2-40B4-BE49-F238E27FC236}">
                <a16:creationId xmlns:a16="http://schemas.microsoft.com/office/drawing/2014/main" id="{BDE144BB-499F-4692-A1B0-CC004C2985BF}"/>
              </a:ext>
            </a:extLst>
          </p:cNvPr>
          <p:cNvSpPr/>
          <p:nvPr/>
        </p:nvSpPr>
        <p:spPr>
          <a:xfrm>
            <a:off x="696114" y="2525336"/>
            <a:ext cx="3561678" cy="2893100"/>
          </a:xfrm>
          <a:prstGeom prst="rect">
            <a:avLst/>
          </a:prstGeom>
        </p:spPr>
        <p:txBody>
          <a:bodyPr wrap="square">
            <a:spAutoFit/>
          </a:bodyPr>
          <a:lstStyle/>
          <a:p>
            <a:pPr>
              <a:lnSpc>
                <a:spcPct val="150000"/>
              </a:lnSpc>
            </a:pPr>
            <a:r>
              <a:rPr lang="en-US" sz="1600" dirty="0">
                <a:latin typeface="Times New Roman" panose="02020603050405020304" pitchFamily="18" charset="0"/>
                <a:cs typeface="Times New Roman" panose="02020603050405020304" pitchFamily="18" charset="0"/>
              </a:rPr>
              <a:t>These ongoing Improvement and Supplemental Requests will establish initial spending authority for the fund created under WV Code § 19-2-12 as a dedicated Special Revenue funding source for supporting the growth of West Virginia’s hard cider industry.</a:t>
            </a:r>
          </a:p>
          <a:p>
            <a:pPr algn="ctr">
              <a:lnSpc>
                <a:spcPct val="150000"/>
              </a:lnSpc>
            </a:pPr>
            <a:endParaRPr lang="en-US" sz="1050" dirty="0"/>
          </a:p>
        </p:txBody>
      </p:sp>
      <p:sp>
        <p:nvSpPr>
          <p:cNvPr id="34" name="Rectangle 33">
            <a:extLst>
              <a:ext uri="{FF2B5EF4-FFF2-40B4-BE49-F238E27FC236}">
                <a16:creationId xmlns:a16="http://schemas.microsoft.com/office/drawing/2014/main" id="{C5A8CE57-673C-4939-BAC4-7CDB6CE454D4}"/>
              </a:ext>
            </a:extLst>
          </p:cNvPr>
          <p:cNvSpPr/>
          <p:nvPr/>
        </p:nvSpPr>
        <p:spPr>
          <a:xfrm>
            <a:off x="5024761" y="2498187"/>
            <a:ext cx="3490822" cy="2800767"/>
          </a:xfrm>
          <a:prstGeom prst="rect">
            <a:avLst/>
          </a:prstGeom>
        </p:spPr>
        <p:txBody>
          <a:bodyPr wrap="square">
            <a:spAutoFit/>
          </a:bodyPr>
          <a:lstStyle/>
          <a:p>
            <a:r>
              <a:rPr lang="en-US" sz="2200" dirty="0">
                <a:latin typeface="Times New Roman" panose="02020603050405020304" pitchFamily="18" charset="0"/>
                <a:cs typeface="Times New Roman" panose="02020603050405020304" pitchFamily="18" charset="0"/>
              </a:rPr>
              <a:t>Dedicated revenue into this fund is provided by the established hard cider tax rate and will be used in turn to facilitate fruit production and other initiatives specifically targeted at this emerging industry. </a:t>
            </a:r>
          </a:p>
        </p:txBody>
      </p:sp>
      <p:sp>
        <p:nvSpPr>
          <p:cNvPr id="56" name="Title 2">
            <a:extLst>
              <a:ext uri="{FF2B5EF4-FFF2-40B4-BE49-F238E27FC236}">
                <a16:creationId xmlns:a16="http://schemas.microsoft.com/office/drawing/2014/main" id="{C355A2E2-EE64-4376-9D30-2E81ADC2B84B}"/>
              </a:ext>
            </a:extLst>
          </p:cNvPr>
          <p:cNvSpPr>
            <a:spLocks noGrp="1"/>
          </p:cNvSpPr>
          <p:nvPr>
            <p:ph type="ctrTitle"/>
          </p:nvPr>
        </p:nvSpPr>
        <p:spPr>
          <a:xfrm>
            <a:off x="463490" y="483298"/>
            <a:ext cx="7985419" cy="944562"/>
          </a:xfrm>
        </p:spPr>
        <p:txBody>
          <a:bodyPr/>
          <a:lstStyle/>
          <a:p>
            <a:r>
              <a:rPr lang="en-US" sz="4400" dirty="0">
                <a:solidFill>
                  <a:srgbClr val="273C8D"/>
                </a:solidFill>
                <a:latin typeface="Times New Roman" panose="02020603050405020304" pitchFamily="18" charset="0"/>
                <a:cs typeface="Times New Roman" panose="02020603050405020304" pitchFamily="18" charset="0"/>
              </a:rPr>
              <a:t>Agriculture Development Fund</a:t>
            </a:r>
          </a:p>
        </p:txBody>
      </p:sp>
      <p:sp>
        <p:nvSpPr>
          <p:cNvPr id="57" name="Subtitle 3">
            <a:extLst>
              <a:ext uri="{FF2B5EF4-FFF2-40B4-BE49-F238E27FC236}">
                <a16:creationId xmlns:a16="http://schemas.microsoft.com/office/drawing/2014/main" id="{C0FF6572-ACFE-4E1B-BC4D-15B94780FB6E}"/>
              </a:ext>
            </a:extLst>
          </p:cNvPr>
          <p:cNvSpPr>
            <a:spLocks noGrp="1"/>
          </p:cNvSpPr>
          <p:nvPr>
            <p:ph type="subTitle" idx="1"/>
          </p:nvPr>
        </p:nvSpPr>
        <p:spPr>
          <a:xfrm>
            <a:off x="1313595" y="1302775"/>
            <a:ext cx="6303446" cy="350838"/>
          </a:xfrm>
        </p:spPr>
        <p:txBody>
          <a:bodyPr>
            <a:noAutofit/>
          </a:bodyPr>
          <a:lstStyle/>
          <a:p>
            <a:r>
              <a:rPr lang="en-US" sz="1600" dirty="0"/>
              <a:t>Fund 1423 | $500,000 (Spending Authority Only) | FY22 and FY23</a:t>
            </a:r>
            <a:endParaRPr lang="en-US" sz="1600" dirty="0">
              <a:solidFill>
                <a:srgbClr val="273C8D"/>
              </a:solidFill>
              <a:latin typeface="Montserrat" panose="00000500000000000000" pitchFamily="50" charset="0"/>
            </a:endParaRPr>
          </a:p>
        </p:txBody>
      </p:sp>
      <p:sp>
        <p:nvSpPr>
          <p:cNvPr id="60" name="Rectangle 59">
            <a:extLst>
              <a:ext uri="{FF2B5EF4-FFF2-40B4-BE49-F238E27FC236}">
                <a16:creationId xmlns:a16="http://schemas.microsoft.com/office/drawing/2014/main" id="{44267192-DA68-4CC6-BE1B-C90DDE5F82C1}"/>
              </a:ext>
            </a:extLst>
          </p:cNvPr>
          <p:cNvSpPr/>
          <p:nvPr/>
        </p:nvSpPr>
        <p:spPr>
          <a:xfrm>
            <a:off x="0" y="6198198"/>
            <a:ext cx="9144000" cy="666195"/>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1" name="TextBox 60">
            <a:extLst>
              <a:ext uri="{FF2B5EF4-FFF2-40B4-BE49-F238E27FC236}">
                <a16:creationId xmlns:a16="http://schemas.microsoft.com/office/drawing/2014/main" id="{31FE1D30-9145-408A-B5B8-5CEA7FB9F99B}"/>
              </a:ext>
            </a:extLst>
          </p:cNvPr>
          <p:cNvSpPr txBox="1"/>
          <p:nvPr/>
        </p:nvSpPr>
        <p:spPr>
          <a:xfrm>
            <a:off x="2140491" y="6403468"/>
            <a:ext cx="4565109" cy="253916"/>
          </a:xfrm>
          <a:prstGeom prst="rect">
            <a:avLst/>
          </a:prstGeom>
          <a:noFill/>
        </p:spPr>
        <p:txBody>
          <a:bodyPr wrap="square" rtlCol="0">
            <a:spAutoFit/>
          </a:bodyPr>
          <a:lstStyle/>
          <a:p>
            <a:pPr algn="ctr"/>
            <a:r>
              <a:rPr lang="en-ID" sz="1050" b="1" dirty="0">
                <a:solidFill>
                  <a:schemeClr val="bg2"/>
                </a:solidFill>
                <a:latin typeface="Montserrat" panose="00000500000000000000" pitchFamily="50" charset="0"/>
              </a:rPr>
              <a:t>WEST VIRGINIA DEPARTMENT OF AGRICULTURE</a:t>
            </a:r>
          </a:p>
        </p:txBody>
      </p:sp>
      <p:pic>
        <p:nvPicPr>
          <p:cNvPr id="62" name="Picture 61" descr="A picture containing logo&#10;&#10;Description automatically generated">
            <a:extLst>
              <a:ext uri="{FF2B5EF4-FFF2-40B4-BE49-F238E27FC236}">
                <a16:creationId xmlns:a16="http://schemas.microsoft.com/office/drawing/2014/main" id="{A7C8FA26-9CFF-4077-90C6-264753A2FB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8909" y="6313717"/>
            <a:ext cx="483985" cy="433419"/>
          </a:xfrm>
          <a:prstGeom prst="rect">
            <a:avLst/>
          </a:prstGeom>
        </p:spPr>
      </p:pic>
    </p:spTree>
    <p:extLst>
      <p:ext uri="{BB962C8B-B14F-4D97-AF65-F5344CB8AC3E}">
        <p14:creationId xmlns:p14="http://schemas.microsoft.com/office/powerpoint/2010/main" val="2841965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ppt_w</p:attrName>
                                        </p:attrNameLst>
                                      </p:cBhvr>
                                      <p:tavLst>
                                        <p:tav tm="0">
                                          <p:val>
                                            <p:fltVal val="0"/>
                                          </p:val>
                                        </p:tav>
                                        <p:tav tm="100000">
                                          <p:val>
                                            <p:strVal val="#ppt_w"/>
                                          </p:val>
                                        </p:tav>
                                      </p:tavLst>
                                    </p:anim>
                                    <p:anim calcmode="lin" valueType="num">
                                      <p:cBhvr>
                                        <p:cTn id="12" dur="500" fill="hold"/>
                                        <p:tgtEl>
                                          <p:spTgt spid="15"/>
                                        </p:tgtEl>
                                        <p:attrNameLst>
                                          <p:attrName>ppt_h</p:attrName>
                                        </p:attrNameLst>
                                      </p:cBhvr>
                                      <p:tavLst>
                                        <p:tav tm="0">
                                          <p:val>
                                            <p:fltVal val="0"/>
                                          </p:val>
                                        </p:tav>
                                        <p:tav tm="100000">
                                          <p:val>
                                            <p:strVal val="#ppt_h"/>
                                          </p:val>
                                        </p:tav>
                                      </p:tavLst>
                                    </p:anim>
                                    <p:animEffect transition="in" filter="fade">
                                      <p:cBhvr>
                                        <p:cTn id="13" dur="500"/>
                                        <p:tgtEl>
                                          <p:spTgt spid="1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fltVal val="0"/>
                                          </p:val>
                                        </p:tav>
                                        <p:tav tm="100000">
                                          <p:val>
                                            <p:strVal val="#ppt_w"/>
                                          </p:val>
                                        </p:tav>
                                      </p:tavLst>
                                    </p:anim>
                                    <p:anim calcmode="lin" valueType="num">
                                      <p:cBhvr>
                                        <p:cTn id="17" dur="500" fill="hold"/>
                                        <p:tgtEl>
                                          <p:spTgt spid="16"/>
                                        </p:tgtEl>
                                        <p:attrNameLst>
                                          <p:attrName>ppt_h</p:attrName>
                                        </p:attrNameLst>
                                      </p:cBhvr>
                                      <p:tavLst>
                                        <p:tav tm="0">
                                          <p:val>
                                            <p:fltVal val="0"/>
                                          </p:val>
                                        </p:tav>
                                        <p:tav tm="100000">
                                          <p:val>
                                            <p:strVal val="#ppt_h"/>
                                          </p:val>
                                        </p:tav>
                                      </p:tavLst>
                                    </p:anim>
                                    <p:animEffect transition="in" filter="fade">
                                      <p:cBhvr>
                                        <p:cTn id="18" dur="500"/>
                                        <p:tgtEl>
                                          <p:spTgt spid="16"/>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fade">
                                      <p:cBhvr>
                                        <p:cTn id="21" dur="1000"/>
                                        <p:tgtEl>
                                          <p:spTgt spid="30"/>
                                        </p:tgtEl>
                                      </p:cBhvr>
                                    </p:animEffect>
                                    <p:anim calcmode="lin" valueType="num">
                                      <p:cBhvr>
                                        <p:cTn id="22" dur="1000" fill="hold"/>
                                        <p:tgtEl>
                                          <p:spTgt spid="30"/>
                                        </p:tgtEl>
                                        <p:attrNameLst>
                                          <p:attrName>ppt_x</p:attrName>
                                        </p:attrNameLst>
                                      </p:cBhvr>
                                      <p:tavLst>
                                        <p:tav tm="0">
                                          <p:val>
                                            <p:strVal val="#ppt_x"/>
                                          </p:val>
                                        </p:tav>
                                        <p:tav tm="100000">
                                          <p:val>
                                            <p:strVal val="#ppt_x"/>
                                          </p:val>
                                        </p:tav>
                                      </p:tavLst>
                                    </p:anim>
                                    <p:anim calcmode="lin" valueType="num">
                                      <p:cBhvr>
                                        <p:cTn id="23" dur="1000" fill="hold"/>
                                        <p:tgtEl>
                                          <p:spTgt spid="30"/>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fade">
                                      <p:cBhvr>
                                        <p:cTn id="26" dur="1000"/>
                                        <p:tgtEl>
                                          <p:spTgt spid="34"/>
                                        </p:tgtEl>
                                      </p:cBhvr>
                                    </p:animEffect>
                                    <p:anim calcmode="lin" valueType="num">
                                      <p:cBhvr>
                                        <p:cTn id="27" dur="1000" fill="hold"/>
                                        <p:tgtEl>
                                          <p:spTgt spid="34"/>
                                        </p:tgtEl>
                                        <p:attrNameLst>
                                          <p:attrName>ppt_x</p:attrName>
                                        </p:attrNameLst>
                                      </p:cBhvr>
                                      <p:tavLst>
                                        <p:tav tm="0">
                                          <p:val>
                                            <p:strVal val="#ppt_x"/>
                                          </p:val>
                                        </p:tav>
                                        <p:tav tm="100000">
                                          <p:val>
                                            <p:strVal val="#ppt_x"/>
                                          </p:val>
                                        </p:tav>
                                      </p:tavLst>
                                    </p:anim>
                                    <p:anim calcmode="lin" valueType="num">
                                      <p:cBhvr>
                                        <p:cTn id="28" dur="1000" fill="hold"/>
                                        <p:tgtEl>
                                          <p:spTgt spid="34"/>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42" presetClass="entr" presetSubtype="0" fill="hold" grpId="0" nodeType="afterEffect">
                                  <p:stCondLst>
                                    <p:cond delay="0"/>
                                  </p:stCondLst>
                                  <p:childTnLst>
                                    <p:set>
                                      <p:cBhvr>
                                        <p:cTn id="31" dur="1" fill="hold">
                                          <p:stCondLst>
                                            <p:cond delay="0"/>
                                          </p:stCondLst>
                                        </p:cTn>
                                        <p:tgtEl>
                                          <p:spTgt spid="56"/>
                                        </p:tgtEl>
                                        <p:attrNameLst>
                                          <p:attrName>style.visibility</p:attrName>
                                        </p:attrNameLst>
                                      </p:cBhvr>
                                      <p:to>
                                        <p:strVal val="visible"/>
                                      </p:to>
                                    </p:set>
                                    <p:animEffect transition="in" filter="fade">
                                      <p:cBhvr>
                                        <p:cTn id="32" dur="1000"/>
                                        <p:tgtEl>
                                          <p:spTgt spid="56"/>
                                        </p:tgtEl>
                                      </p:cBhvr>
                                    </p:animEffect>
                                    <p:anim calcmode="lin" valueType="num">
                                      <p:cBhvr>
                                        <p:cTn id="33" dur="1000" fill="hold"/>
                                        <p:tgtEl>
                                          <p:spTgt spid="56"/>
                                        </p:tgtEl>
                                        <p:attrNameLst>
                                          <p:attrName>ppt_x</p:attrName>
                                        </p:attrNameLst>
                                      </p:cBhvr>
                                      <p:tavLst>
                                        <p:tav tm="0">
                                          <p:val>
                                            <p:strVal val="#ppt_x"/>
                                          </p:val>
                                        </p:tav>
                                        <p:tav tm="100000">
                                          <p:val>
                                            <p:strVal val="#ppt_x"/>
                                          </p:val>
                                        </p:tav>
                                      </p:tavLst>
                                    </p:anim>
                                    <p:anim calcmode="lin" valueType="num">
                                      <p:cBhvr>
                                        <p:cTn id="34" dur="1000" fill="hold"/>
                                        <p:tgtEl>
                                          <p:spTgt spid="56"/>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57">
                                            <p:txEl>
                                              <p:pRg st="0" end="0"/>
                                            </p:txEl>
                                          </p:spTgt>
                                        </p:tgtEl>
                                        <p:attrNameLst>
                                          <p:attrName>style.visibility</p:attrName>
                                        </p:attrNameLst>
                                      </p:cBhvr>
                                      <p:to>
                                        <p:strVal val="visible"/>
                                      </p:to>
                                    </p:set>
                                    <p:animEffect transition="in" filter="fade">
                                      <p:cBhvr>
                                        <p:cTn id="37" dur="1000"/>
                                        <p:tgtEl>
                                          <p:spTgt spid="57">
                                            <p:txEl>
                                              <p:pRg st="0" end="0"/>
                                            </p:txEl>
                                          </p:spTgt>
                                        </p:tgtEl>
                                      </p:cBhvr>
                                    </p:animEffect>
                                    <p:anim calcmode="lin" valueType="num">
                                      <p:cBhvr>
                                        <p:cTn id="38" dur="1000" fill="hold"/>
                                        <p:tgtEl>
                                          <p:spTgt spid="57">
                                            <p:txEl>
                                              <p:pRg st="0" end="0"/>
                                            </p:txEl>
                                          </p:spTgt>
                                        </p:tgtEl>
                                        <p:attrNameLst>
                                          <p:attrName>ppt_x</p:attrName>
                                        </p:attrNameLst>
                                      </p:cBhvr>
                                      <p:tavLst>
                                        <p:tav tm="0">
                                          <p:val>
                                            <p:strVal val="#ppt_x"/>
                                          </p:val>
                                        </p:tav>
                                        <p:tav tm="100000">
                                          <p:val>
                                            <p:strVal val="#ppt_x"/>
                                          </p:val>
                                        </p:tav>
                                      </p:tavLst>
                                    </p:anim>
                                    <p:anim calcmode="lin" valueType="num">
                                      <p:cBhvr>
                                        <p:cTn id="39" dur="1000" fill="hold"/>
                                        <p:tgtEl>
                                          <p:spTgt spid="57">
                                            <p:txEl>
                                              <p:pRg st="0" end="0"/>
                                            </p:txEl>
                                          </p:spTgt>
                                        </p:tgtEl>
                                        <p:attrNameLst>
                                          <p:attrName>ppt_y</p:attrName>
                                        </p:attrNameLst>
                                      </p:cBhvr>
                                      <p:tavLst>
                                        <p:tav tm="0">
                                          <p:val>
                                            <p:strVal val="#ppt_y+.1"/>
                                          </p:val>
                                        </p:tav>
                                        <p:tav tm="100000">
                                          <p:val>
                                            <p:strVal val="#ppt_y"/>
                                          </p:val>
                                        </p:tav>
                                      </p:tavLst>
                                    </p:anim>
                                  </p:childTnLst>
                                </p:cTn>
                              </p:par>
                              <p:par>
                                <p:cTn id="40" presetID="22" presetClass="entr" presetSubtype="4" fill="hold" grpId="0" nodeType="withEffect">
                                  <p:stCondLst>
                                    <p:cond delay="0"/>
                                  </p:stCondLst>
                                  <p:childTnLst>
                                    <p:set>
                                      <p:cBhvr>
                                        <p:cTn id="41" dur="1" fill="hold">
                                          <p:stCondLst>
                                            <p:cond delay="0"/>
                                          </p:stCondLst>
                                        </p:cTn>
                                        <p:tgtEl>
                                          <p:spTgt spid="60"/>
                                        </p:tgtEl>
                                        <p:attrNameLst>
                                          <p:attrName>style.visibility</p:attrName>
                                        </p:attrNameLst>
                                      </p:cBhvr>
                                      <p:to>
                                        <p:strVal val="visible"/>
                                      </p:to>
                                    </p:set>
                                    <p:animEffect transition="in" filter="wipe(down)">
                                      <p:cBhvr>
                                        <p:cTn id="42" dur="500"/>
                                        <p:tgtEl>
                                          <p:spTgt spid="60"/>
                                        </p:tgtEl>
                                      </p:cBhvr>
                                    </p:animEffect>
                                  </p:childTnLst>
                                </p:cTn>
                              </p:par>
                              <p:par>
                                <p:cTn id="43" presetID="16" presetClass="entr" presetSubtype="37" fill="hold" grpId="0" nodeType="withEffect">
                                  <p:stCondLst>
                                    <p:cond delay="0"/>
                                  </p:stCondLst>
                                  <p:childTnLst>
                                    <p:set>
                                      <p:cBhvr>
                                        <p:cTn id="44" dur="1" fill="hold">
                                          <p:stCondLst>
                                            <p:cond delay="0"/>
                                          </p:stCondLst>
                                        </p:cTn>
                                        <p:tgtEl>
                                          <p:spTgt spid="61"/>
                                        </p:tgtEl>
                                        <p:attrNameLst>
                                          <p:attrName>style.visibility</p:attrName>
                                        </p:attrNameLst>
                                      </p:cBhvr>
                                      <p:to>
                                        <p:strVal val="visible"/>
                                      </p:to>
                                    </p:set>
                                    <p:animEffect transition="in" filter="barn(outVertical)">
                                      <p:cBhvr>
                                        <p:cTn id="45"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30" grpId="0"/>
      <p:bldP spid="34" grpId="0"/>
      <p:bldP spid="56" grpId="0"/>
      <p:bldP spid="57" grpId="0" build="p"/>
      <p:bldP spid="60" grpId="0" animBg="1"/>
      <p:bldP spid="6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3D9D2-31EB-464C-A30F-0364A9C497E4}"/>
              </a:ext>
            </a:extLst>
          </p:cNvPr>
          <p:cNvSpPr>
            <a:spLocks noGrp="1"/>
          </p:cNvSpPr>
          <p:nvPr>
            <p:ph type="ctrTitle"/>
          </p:nvPr>
        </p:nvSpPr>
        <p:spPr>
          <a:xfrm>
            <a:off x="319597" y="471045"/>
            <a:ext cx="8613298" cy="944562"/>
          </a:xfrm>
        </p:spPr>
        <p:txBody>
          <a:bodyPr/>
          <a:lstStyle/>
          <a:p>
            <a:r>
              <a:rPr lang="en-US" sz="4800" dirty="0">
                <a:solidFill>
                  <a:srgbClr val="273C8D"/>
                </a:solidFill>
                <a:latin typeface="Times New Roman" panose="02020603050405020304" pitchFamily="18" charset="0"/>
                <a:cs typeface="Times New Roman" panose="02020603050405020304" pitchFamily="18" charset="0"/>
              </a:rPr>
              <a:t>Agriculture Investment Fund</a:t>
            </a:r>
            <a:endParaRPr lang="en-US" sz="48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924C468D-1838-4660-9A68-A0EC5D996A6E}"/>
              </a:ext>
            </a:extLst>
          </p:cNvPr>
          <p:cNvSpPr>
            <a:spLocks noGrp="1"/>
          </p:cNvSpPr>
          <p:nvPr>
            <p:ph type="subTitle" idx="1"/>
          </p:nvPr>
        </p:nvSpPr>
        <p:spPr>
          <a:xfrm>
            <a:off x="1129547" y="1240188"/>
            <a:ext cx="7084802" cy="350838"/>
          </a:xfrm>
        </p:spPr>
        <p:txBody>
          <a:bodyPr>
            <a:normAutofit/>
          </a:bodyPr>
          <a:lstStyle/>
          <a:p>
            <a:r>
              <a:rPr lang="en-US" sz="1600" dirty="0"/>
              <a:t>Fund 1422 | $500,000 (Spending Authority Only) | FY22 and FY23</a:t>
            </a:r>
            <a:endParaRPr lang="en-US" sz="1600" dirty="0">
              <a:solidFill>
                <a:srgbClr val="273C8D"/>
              </a:solidFill>
              <a:latin typeface="Montserrat" panose="00000500000000000000" pitchFamily="50" charset="0"/>
            </a:endParaRPr>
          </a:p>
        </p:txBody>
      </p:sp>
      <p:sp>
        <p:nvSpPr>
          <p:cNvPr id="8" name="Rectangle 7">
            <a:extLst>
              <a:ext uri="{FF2B5EF4-FFF2-40B4-BE49-F238E27FC236}">
                <a16:creationId xmlns:a16="http://schemas.microsoft.com/office/drawing/2014/main" id="{CE2DB866-AE57-49DB-B29A-973DC79A1755}"/>
              </a:ext>
            </a:extLst>
          </p:cNvPr>
          <p:cNvSpPr/>
          <p:nvPr/>
        </p:nvSpPr>
        <p:spPr>
          <a:xfrm>
            <a:off x="38875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1" name="Rectangle 30">
            <a:extLst>
              <a:ext uri="{FF2B5EF4-FFF2-40B4-BE49-F238E27FC236}">
                <a16:creationId xmlns:a16="http://schemas.microsoft.com/office/drawing/2014/main" id="{8F59C84D-C469-4C3A-835C-34C57DB953A8}"/>
              </a:ext>
            </a:extLst>
          </p:cNvPr>
          <p:cNvSpPr/>
          <p:nvPr/>
        </p:nvSpPr>
        <p:spPr>
          <a:xfrm>
            <a:off x="558276" y="2467963"/>
            <a:ext cx="2141351" cy="2800767"/>
          </a:xfrm>
          <a:prstGeom prst="rect">
            <a:avLst/>
          </a:prstGeom>
        </p:spPr>
        <p:txBody>
          <a:bodyPr wrap="square">
            <a:spAutoFit/>
          </a:bodyPr>
          <a:lstStyle/>
          <a:p>
            <a:r>
              <a:rPr lang="en-US" sz="1600" dirty="0">
                <a:latin typeface="Times New Roman" panose="02020603050405020304" pitchFamily="18" charset="0"/>
                <a:cs typeface="Times New Roman" panose="02020603050405020304" pitchFamily="18" charset="0"/>
              </a:rPr>
              <a:t>Improvement and Supplemental Requests will establish ongoing spending authority for the fund created under WV Code § 19-38 to function as a dedicated Special Revenue funding source to support the Agriculture Investment Program.</a:t>
            </a:r>
          </a:p>
        </p:txBody>
      </p:sp>
      <p:sp>
        <p:nvSpPr>
          <p:cNvPr id="34" name="Rectangle 33">
            <a:extLst>
              <a:ext uri="{FF2B5EF4-FFF2-40B4-BE49-F238E27FC236}">
                <a16:creationId xmlns:a16="http://schemas.microsoft.com/office/drawing/2014/main" id="{E2FACC5D-18A1-4572-8A69-69121EEE17C6}"/>
              </a:ext>
            </a:extLst>
          </p:cNvPr>
          <p:cNvSpPr/>
          <p:nvPr/>
        </p:nvSpPr>
        <p:spPr>
          <a:xfrm>
            <a:off x="325190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Rectangle 39">
            <a:extLst>
              <a:ext uri="{FF2B5EF4-FFF2-40B4-BE49-F238E27FC236}">
                <a16:creationId xmlns:a16="http://schemas.microsoft.com/office/drawing/2014/main" id="{4375CC6B-3A65-44EC-89B4-BBD640271F34}"/>
              </a:ext>
            </a:extLst>
          </p:cNvPr>
          <p:cNvSpPr/>
          <p:nvPr/>
        </p:nvSpPr>
        <p:spPr>
          <a:xfrm>
            <a:off x="611824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9" name="Rectangle 48">
            <a:extLst>
              <a:ext uri="{FF2B5EF4-FFF2-40B4-BE49-F238E27FC236}">
                <a16:creationId xmlns:a16="http://schemas.microsoft.com/office/drawing/2014/main" id="{5D81D22C-0B1B-4843-BE55-C812F82724D8}"/>
              </a:ext>
            </a:extLst>
          </p:cNvPr>
          <p:cNvSpPr/>
          <p:nvPr/>
        </p:nvSpPr>
        <p:spPr>
          <a:xfrm>
            <a:off x="0" y="6198198"/>
            <a:ext cx="9144000" cy="666195"/>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0" name="TextBox 49">
            <a:extLst>
              <a:ext uri="{FF2B5EF4-FFF2-40B4-BE49-F238E27FC236}">
                <a16:creationId xmlns:a16="http://schemas.microsoft.com/office/drawing/2014/main" id="{9A4F5A2A-320B-4C13-88D6-EE327CCE4AB5}"/>
              </a:ext>
            </a:extLst>
          </p:cNvPr>
          <p:cNvSpPr txBox="1"/>
          <p:nvPr/>
        </p:nvSpPr>
        <p:spPr>
          <a:xfrm>
            <a:off x="2140491" y="6403468"/>
            <a:ext cx="4565109" cy="253916"/>
          </a:xfrm>
          <a:prstGeom prst="rect">
            <a:avLst/>
          </a:prstGeom>
          <a:noFill/>
        </p:spPr>
        <p:txBody>
          <a:bodyPr wrap="square" rtlCol="0">
            <a:spAutoFit/>
          </a:bodyPr>
          <a:lstStyle/>
          <a:p>
            <a:pPr algn="ctr"/>
            <a:r>
              <a:rPr lang="en-ID" sz="1050" b="1" dirty="0">
                <a:solidFill>
                  <a:schemeClr val="bg2"/>
                </a:solidFill>
                <a:latin typeface="Montserrat" panose="00000500000000000000" pitchFamily="50" charset="0"/>
              </a:rPr>
              <a:t>WEST VIRGINIA DEPARTMENT OF AGRICULTURE</a:t>
            </a:r>
          </a:p>
        </p:txBody>
      </p:sp>
      <p:pic>
        <p:nvPicPr>
          <p:cNvPr id="51" name="Picture 50" descr="A picture containing logo&#10;&#10;Description automatically generated">
            <a:extLst>
              <a:ext uri="{FF2B5EF4-FFF2-40B4-BE49-F238E27FC236}">
                <a16:creationId xmlns:a16="http://schemas.microsoft.com/office/drawing/2014/main" id="{9E61E234-4215-4070-BEE9-03E134F6B5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8909" y="6313717"/>
            <a:ext cx="483985" cy="433419"/>
          </a:xfrm>
          <a:prstGeom prst="rect">
            <a:avLst/>
          </a:prstGeom>
        </p:spPr>
      </p:pic>
      <p:sp>
        <p:nvSpPr>
          <p:cNvPr id="25" name="Rectangle 24">
            <a:extLst>
              <a:ext uri="{FF2B5EF4-FFF2-40B4-BE49-F238E27FC236}">
                <a16:creationId xmlns:a16="http://schemas.microsoft.com/office/drawing/2014/main" id="{7A158828-F487-4E00-B6CF-4601A7AAAE55}"/>
              </a:ext>
            </a:extLst>
          </p:cNvPr>
          <p:cNvSpPr/>
          <p:nvPr/>
        </p:nvSpPr>
        <p:spPr>
          <a:xfrm>
            <a:off x="3501324" y="2409590"/>
            <a:ext cx="2141351" cy="2970044"/>
          </a:xfrm>
          <a:prstGeom prst="rect">
            <a:avLst/>
          </a:prstGeom>
        </p:spPr>
        <p:txBody>
          <a:bodyPr wrap="square">
            <a:spAutoFit/>
          </a:bodyPr>
          <a:lstStyle/>
          <a:p>
            <a:r>
              <a:rPr lang="en-US" sz="1700" dirty="0">
                <a:latin typeface="Times New Roman" panose="02020603050405020304" pitchFamily="18" charset="0"/>
                <a:cs typeface="Times New Roman" panose="02020603050405020304" pitchFamily="18" charset="0"/>
              </a:rPr>
              <a:t>Investment in the agriculture community is necessary for economic growth and diversification in the agribusiness sector by expanding existing enterprises or attracting new entities.</a:t>
            </a:r>
          </a:p>
        </p:txBody>
      </p:sp>
      <p:sp>
        <p:nvSpPr>
          <p:cNvPr id="26" name="Rectangle 25">
            <a:extLst>
              <a:ext uri="{FF2B5EF4-FFF2-40B4-BE49-F238E27FC236}">
                <a16:creationId xmlns:a16="http://schemas.microsoft.com/office/drawing/2014/main" id="{52868D0B-B797-48F0-A250-B5B607DD17A1}"/>
              </a:ext>
            </a:extLst>
          </p:cNvPr>
          <p:cNvSpPr/>
          <p:nvPr/>
        </p:nvSpPr>
        <p:spPr>
          <a:xfrm>
            <a:off x="6444373" y="2419533"/>
            <a:ext cx="2141351" cy="2862322"/>
          </a:xfrm>
          <a:prstGeom prst="rect">
            <a:avLst/>
          </a:prstGeom>
        </p:spPr>
        <p:txBody>
          <a:bodyPr wrap="square">
            <a:spAutoFit/>
          </a:bodyPr>
          <a:lstStyle/>
          <a:p>
            <a:r>
              <a:rPr lang="en-US" sz="2000" dirty="0">
                <a:latin typeface="Times New Roman" panose="02020603050405020304" pitchFamily="18" charset="0"/>
                <a:cs typeface="Times New Roman" panose="02020603050405020304" pitchFamily="18" charset="0"/>
              </a:rPr>
              <a:t>In addition to economic benefits, this furthers public access to locally grown food and other locally produced or valued-added products.</a:t>
            </a:r>
          </a:p>
        </p:txBody>
      </p:sp>
    </p:spTree>
    <p:extLst>
      <p:ext uri="{BB962C8B-B14F-4D97-AF65-F5344CB8AC3E}">
        <p14:creationId xmlns:p14="http://schemas.microsoft.com/office/powerpoint/2010/main" val="2336837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1000"/>
                                        <p:tgtEl>
                                          <p:spTgt spid="34"/>
                                        </p:tgtEl>
                                      </p:cBhvr>
                                    </p:animEffect>
                                    <p:anim calcmode="lin" valueType="num">
                                      <p:cBhvr>
                                        <p:cTn id="13" dur="1000" fill="hold"/>
                                        <p:tgtEl>
                                          <p:spTgt spid="34"/>
                                        </p:tgtEl>
                                        <p:attrNameLst>
                                          <p:attrName>ppt_x</p:attrName>
                                        </p:attrNameLst>
                                      </p:cBhvr>
                                      <p:tavLst>
                                        <p:tav tm="0">
                                          <p:val>
                                            <p:strVal val="#ppt_x"/>
                                          </p:val>
                                        </p:tav>
                                        <p:tav tm="100000">
                                          <p:val>
                                            <p:strVal val="#ppt_x"/>
                                          </p:val>
                                        </p:tav>
                                      </p:tavLst>
                                    </p:anim>
                                    <p:anim calcmode="lin" valueType="num">
                                      <p:cBhvr>
                                        <p:cTn id="14" dur="1000" fill="hold"/>
                                        <p:tgtEl>
                                          <p:spTgt spid="3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1000"/>
                                        <p:tgtEl>
                                          <p:spTgt spid="40"/>
                                        </p:tgtEl>
                                      </p:cBhvr>
                                    </p:animEffect>
                                    <p:anim calcmode="lin" valueType="num">
                                      <p:cBhvr>
                                        <p:cTn id="18" dur="1000" fill="hold"/>
                                        <p:tgtEl>
                                          <p:spTgt spid="40"/>
                                        </p:tgtEl>
                                        <p:attrNameLst>
                                          <p:attrName>ppt_x</p:attrName>
                                        </p:attrNameLst>
                                      </p:cBhvr>
                                      <p:tavLst>
                                        <p:tav tm="0">
                                          <p:val>
                                            <p:strVal val="#ppt_x"/>
                                          </p:val>
                                        </p:tav>
                                        <p:tav tm="100000">
                                          <p:val>
                                            <p:strVal val="#ppt_x"/>
                                          </p:val>
                                        </p:tav>
                                      </p:tavLst>
                                    </p:anim>
                                    <p:anim calcmode="lin" valueType="num">
                                      <p:cBhvr>
                                        <p:cTn id="19" dur="1000" fill="hold"/>
                                        <p:tgtEl>
                                          <p:spTgt spid="40"/>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1000"/>
                                        <p:tgtEl>
                                          <p:spTgt spid="31"/>
                                        </p:tgtEl>
                                      </p:cBhvr>
                                    </p:animEffect>
                                    <p:anim calcmode="lin" valueType="num">
                                      <p:cBhvr>
                                        <p:cTn id="23" dur="1000" fill="hold"/>
                                        <p:tgtEl>
                                          <p:spTgt spid="31"/>
                                        </p:tgtEl>
                                        <p:attrNameLst>
                                          <p:attrName>ppt_x</p:attrName>
                                        </p:attrNameLst>
                                      </p:cBhvr>
                                      <p:tavLst>
                                        <p:tav tm="0">
                                          <p:val>
                                            <p:strVal val="#ppt_x"/>
                                          </p:val>
                                        </p:tav>
                                        <p:tav tm="100000">
                                          <p:val>
                                            <p:strVal val="#ppt_x"/>
                                          </p:val>
                                        </p:tav>
                                      </p:tavLst>
                                    </p:anim>
                                    <p:anim calcmode="lin" valueType="num">
                                      <p:cBhvr>
                                        <p:cTn id="24" dur="1000" fill="hold"/>
                                        <p:tgtEl>
                                          <p:spTgt spid="31"/>
                                        </p:tgtEl>
                                        <p:attrNameLst>
                                          <p:attrName>ppt_y</p:attrName>
                                        </p:attrNameLst>
                                      </p:cBhvr>
                                      <p:tavLst>
                                        <p:tav tm="0">
                                          <p:val>
                                            <p:strVal val="#ppt_y+.1"/>
                                          </p:val>
                                        </p:tav>
                                        <p:tav tm="100000">
                                          <p:val>
                                            <p:strVal val="#ppt_y"/>
                                          </p:val>
                                        </p:tav>
                                      </p:tavLst>
                                    </p:anim>
                                  </p:childTnLst>
                                </p:cTn>
                              </p:par>
                              <p:par>
                                <p:cTn id="25" presetID="22" presetClass="entr" presetSubtype="4" fill="hold" grpId="0" nodeType="with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wipe(down)">
                                      <p:cBhvr>
                                        <p:cTn id="27" dur="500"/>
                                        <p:tgtEl>
                                          <p:spTgt spid="49"/>
                                        </p:tgtEl>
                                      </p:cBhvr>
                                    </p:animEffect>
                                  </p:childTnLst>
                                </p:cTn>
                              </p:par>
                              <p:par>
                                <p:cTn id="28" presetID="16" presetClass="entr" presetSubtype="37" fill="hold" grpId="0" nodeType="withEffect">
                                  <p:stCondLst>
                                    <p:cond delay="0"/>
                                  </p:stCondLst>
                                  <p:childTnLst>
                                    <p:set>
                                      <p:cBhvr>
                                        <p:cTn id="29" dur="1" fill="hold">
                                          <p:stCondLst>
                                            <p:cond delay="0"/>
                                          </p:stCondLst>
                                        </p:cTn>
                                        <p:tgtEl>
                                          <p:spTgt spid="50"/>
                                        </p:tgtEl>
                                        <p:attrNameLst>
                                          <p:attrName>style.visibility</p:attrName>
                                        </p:attrNameLst>
                                      </p:cBhvr>
                                      <p:to>
                                        <p:strVal val="visible"/>
                                      </p:to>
                                    </p:set>
                                    <p:animEffect transition="in" filter="barn(outVertical)">
                                      <p:cBhvr>
                                        <p:cTn id="30" dur="500"/>
                                        <p:tgtEl>
                                          <p:spTgt spid="50"/>
                                        </p:tgtEl>
                                      </p:cBhvr>
                                    </p:animEffect>
                                  </p:childTnLst>
                                </p:cTn>
                              </p:par>
                              <p:par>
                                <p:cTn id="31" presetID="42"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anim calcmode="lin" valueType="num">
                                      <p:cBhvr>
                                        <p:cTn id="34" dur="1000" fill="hold"/>
                                        <p:tgtEl>
                                          <p:spTgt spid="25"/>
                                        </p:tgtEl>
                                        <p:attrNameLst>
                                          <p:attrName>ppt_x</p:attrName>
                                        </p:attrNameLst>
                                      </p:cBhvr>
                                      <p:tavLst>
                                        <p:tav tm="0">
                                          <p:val>
                                            <p:strVal val="#ppt_x"/>
                                          </p:val>
                                        </p:tav>
                                        <p:tav tm="100000">
                                          <p:val>
                                            <p:strVal val="#ppt_x"/>
                                          </p:val>
                                        </p:tav>
                                      </p:tavLst>
                                    </p:anim>
                                    <p:anim calcmode="lin" valueType="num">
                                      <p:cBhvr>
                                        <p:cTn id="35" dur="1000" fill="hold"/>
                                        <p:tgtEl>
                                          <p:spTgt spid="25"/>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1000"/>
                                        <p:tgtEl>
                                          <p:spTgt spid="26"/>
                                        </p:tgtEl>
                                      </p:cBhvr>
                                    </p:animEffect>
                                    <p:anim calcmode="lin" valueType="num">
                                      <p:cBhvr>
                                        <p:cTn id="39" dur="1000" fill="hold"/>
                                        <p:tgtEl>
                                          <p:spTgt spid="26"/>
                                        </p:tgtEl>
                                        <p:attrNameLst>
                                          <p:attrName>ppt_x</p:attrName>
                                        </p:attrNameLst>
                                      </p:cBhvr>
                                      <p:tavLst>
                                        <p:tav tm="0">
                                          <p:val>
                                            <p:strVal val="#ppt_x"/>
                                          </p:val>
                                        </p:tav>
                                        <p:tav tm="100000">
                                          <p:val>
                                            <p:strVal val="#ppt_x"/>
                                          </p:val>
                                        </p:tav>
                                      </p:tavLst>
                                    </p:anim>
                                    <p:anim calcmode="lin" valueType="num">
                                      <p:cBhvr>
                                        <p:cTn id="40"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1" grpId="0"/>
      <p:bldP spid="34" grpId="0" animBg="1"/>
      <p:bldP spid="40" grpId="0" animBg="1"/>
      <p:bldP spid="49" grpId="0" animBg="1"/>
      <p:bldP spid="50" grpId="0"/>
      <p:bldP spid="25" grpId="0"/>
      <p:bldP spid="2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icture Placeholder 4">
            <a:extLst>
              <a:ext uri="{FF2B5EF4-FFF2-40B4-BE49-F238E27FC236}">
                <a16:creationId xmlns:a16="http://schemas.microsoft.com/office/drawing/2014/main" id="{8C4FB727-30BC-490C-BCBB-A4D07CADAC24}"/>
              </a:ext>
            </a:extLst>
          </p:cNvPr>
          <p:cNvSpPr>
            <a:spLocks noGrp="1"/>
          </p:cNvSpPr>
          <p:nvPr>
            <p:ph type="pic" sz="quarter" idx="10"/>
          </p:nvPr>
        </p:nvSpPr>
        <p:spPr>
          <a:xfrm>
            <a:off x="-2" y="-24596"/>
            <a:ext cx="9144001" cy="6882596"/>
          </a:xfrm>
          <a:solidFill>
            <a:srgbClr val="273C8D"/>
          </a:solidFill>
        </p:spPr>
      </p:sp>
      <p:sp>
        <p:nvSpPr>
          <p:cNvPr id="2" name="TextBox 1">
            <a:extLst>
              <a:ext uri="{FF2B5EF4-FFF2-40B4-BE49-F238E27FC236}">
                <a16:creationId xmlns:a16="http://schemas.microsoft.com/office/drawing/2014/main" id="{62ADEB4B-031E-454B-9A31-058B5137DB15}"/>
              </a:ext>
            </a:extLst>
          </p:cNvPr>
          <p:cNvSpPr txBox="1"/>
          <p:nvPr/>
        </p:nvSpPr>
        <p:spPr>
          <a:xfrm>
            <a:off x="284085" y="661194"/>
            <a:ext cx="9028591" cy="1446550"/>
          </a:xfrm>
          <a:prstGeom prst="rect">
            <a:avLst/>
          </a:prstGeom>
          <a:noFill/>
        </p:spPr>
        <p:txBody>
          <a:bodyPr wrap="square" rtlCol="0">
            <a:spAutoFit/>
          </a:bodyPr>
          <a:lstStyle/>
          <a:p>
            <a:pPr algn="ctr"/>
            <a:r>
              <a:rPr lang="en-US" sz="8800" dirty="0">
                <a:solidFill>
                  <a:srgbClr val="FFFFFF"/>
                </a:solidFill>
                <a:latin typeface="Times New Roman" panose="02020603050405020304" pitchFamily="18" charset="0"/>
                <a:cs typeface="Times New Roman" panose="02020603050405020304" pitchFamily="18" charset="0"/>
              </a:rPr>
              <a:t>Have Questions?</a:t>
            </a:r>
            <a:endParaRPr lang="en-US" sz="8800" b="1" dirty="0">
              <a:solidFill>
                <a:srgbClr val="FFFFFF"/>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0AE04420-2D5D-47E4-9581-A87061FAF840}"/>
              </a:ext>
            </a:extLst>
          </p:cNvPr>
          <p:cNvSpPr txBox="1"/>
          <p:nvPr/>
        </p:nvSpPr>
        <p:spPr>
          <a:xfrm>
            <a:off x="855328" y="2393895"/>
            <a:ext cx="2991778" cy="4431983"/>
          </a:xfrm>
          <a:prstGeom prst="rect">
            <a:avLst/>
          </a:prstGeom>
          <a:noFill/>
        </p:spPr>
        <p:txBody>
          <a:bodyPr wrap="square" lIns="91440" tIns="45720" rIns="91440" bIns="45720" rtlCol="0" anchor="t">
            <a:spAutoFit/>
          </a:bodyPr>
          <a:lstStyle/>
          <a:p>
            <a:pPr fontAlgn="t"/>
            <a:r>
              <a:rPr lang="en-US" b="1" dirty="0">
                <a:solidFill>
                  <a:srgbClr val="FFFFFF"/>
                </a:solidFill>
                <a:latin typeface="Times New Roman" panose="02020603050405020304" pitchFamily="18" charset="0"/>
                <a:cs typeface="Times New Roman" panose="02020603050405020304" pitchFamily="18" charset="0"/>
              </a:rPr>
              <a:t>Kent A. Leonhardt</a:t>
            </a:r>
            <a:endParaRPr lang="en-US" dirty="0">
              <a:solidFill>
                <a:srgbClr val="FFFFFF"/>
              </a:solidFill>
              <a:latin typeface="Times New Roman" panose="02020603050405020304" pitchFamily="18" charset="0"/>
              <a:cs typeface="Times New Roman" panose="02020603050405020304" pitchFamily="18" charset="0"/>
            </a:endParaRPr>
          </a:p>
          <a:p>
            <a:pPr fontAlgn="t"/>
            <a:r>
              <a:rPr lang="en-US" dirty="0">
                <a:solidFill>
                  <a:srgbClr val="FFFFFF"/>
                </a:solidFill>
                <a:latin typeface="Times New Roman" panose="02020603050405020304" pitchFamily="18" charset="0"/>
                <a:cs typeface="Times New Roman" panose="02020603050405020304" pitchFamily="18" charset="0"/>
              </a:rPr>
              <a:t>Commissioner</a:t>
            </a:r>
          </a:p>
          <a:p>
            <a:pPr fontAlgn="t"/>
            <a:r>
              <a:rPr lang="en-US" dirty="0">
                <a:solidFill>
                  <a:srgbClr val="FFFFFF"/>
                </a:solidFill>
                <a:latin typeface="Times New Roman" panose="02020603050405020304" pitchFamily="18" charset="0"/>
                <a:cs typeface="Times New Roman" panose="02020603050405020304" pitchFamily="18" charset="0"/>
              </a:rPr>
              <a:t>(304) 558-3200</a:t>
            </a:r>
          </a:p>
          <a:p>
            <a:pPr fontAlgn="t"/>
            <a:r>
              <a:rPr lang="en-US" dirty="0">
                <a:solidFill>
                  <a:schemeClr val="bg1"/>
                </a:solidFill>
                <a:latin typeface="Times New Roman"/>
                <a:cs typeface="Times New Roman"/>
              </a:rPr>
              <a:t>kleonhardt@wvda.us</a:t>
            </a:r>
          </a:p>
          <a:p>
            <a:pPr fontAlgn="t"/>
            <a:endParaRPr lang="en-US" b="1" dirty="0">
              <a:solidFill>
                <a:schemeClr val="bg1"/>
              </a:solidFill>
              <a:latin typeface="Times New Roman" panose="02020603050405020304" pitchFamily="18" charset="0"/>
              <a:cs typeface="Times New Roman" panose="02020603050405020304" pitchFamily="18" charset="0"/>
            </a:endParaRPr>
          </a:p>
          <a:p>
            <a:pPr fontAlgn="t"/>
            <a:r>
              <a:rPr lang="en-US" b="1" dirty="0">
                <a:solidFill>
                  <a:srgbClr val="FFFFFF"/>
                </a:solidFill>
                <a:latin typeface="Times New Roman" panose="02020603050405020304" pitchFamily="18" charset="0"/>
                <a:cs typeface="Times New Roman" panose="02020603050405020304" pitchFamily="18" charset="0"/>
              </a:rPr>
              <a:t>Joseph L. Hatton</a:t>
            </a:r>
            <a:br>
              <a:rPr lang="en-US" dirty="0">
                <a:solidFill>
                  <a:srgbClr val="FFFFFF"/>
                </a:solidFill>
                <a:latin typeface="Times New Roman" panose="02020603050405020304" pitchFamily="18" charset="0"/>
                <a:cs typeface="Times New Roman" panose="02020603050405020304" pitchFamily="18" charset="0"/>
              </a:rPr>
            </a:br>
            <a:r>
              <a:rPr lang="en-US" dirty="0">
                <a:solidFill>
                  <a:srgbClr val="FFFFFF"/>
                </a:solidFill>
                <a:latin typeface="Times New Roman" panose="02020603050405020304" pitchFamily="18" charset="0"/>
                <a:cs typeface="Times New Roman" panose="02020603050405020304" pitchFamily="18" charset="0"/>
              </a:rPr>
              <a:t>Deputy Commissioner</a:t>
            </a:r>
          </a:p>
          <a:p>
            <a:pPr fontAlgn="t"/>
            <a:r>
              <a:rPr lang="en-US" dirty="0">
                <a:solidFill>
                  <a:srgbClr val="FFFFFF"/>
                </a:solidFill>
                <a:latin typeface="Times New Roman" panose="02020603050405020304" pitchFamily="18" charset="0"/>
                <a:cs typeface="Times New Roman" panose="02020603050405020304" pitchFamily="18" charset="0"/>
              </a:rPr>
              <a:t>(304) 558-3200</a:t>
            </a:r>
          </a:p>
          <a:p>
            <a:pPr fontAlgn="t"/>
            <a:r>
              <a:rPr lang="en-US" dirty="0">
                <a:solidFill>
                  <a:srgbClr val="FFFFFF"/>
                </a:solidFill>
                <a:latin typeface="Times New Roman"/>
                <a:cs typeface="Times New Roman"/>
              </a:rPr>
              <a:t>jhatton@wvda.us </a:t>
            </a:r>
            <a:endParaRPr lang="en-US" dirty="0">
              <a:solidFill>
                <a:srgbClr val="FFFFFF"/>
              </a:solidFill>
              <a:latin typeface="Times New Roman" panose="02020603050405020304" pitchFamily="18" charset="0"/>
              <a:cs typeface="Times New Roman" panose="02020603050405020304" pitchFamily="18" charset="0"/>
            </a:endParaRPr>
          </a:p>
          <a:p>
            <a:pPr fontAlgn="t"/>
            <a:endParaRPr lang="en-US" b="1" dirty="0">
              <a:solidFill>
                <a:srgbClr val="FFFFFF"/>
              </a:solidFill>
              <a:latin typeface="Times New Roman" panose="02020603050405020304" pitchFamily="18" charset="0"/>
              <a:cs typeface="Times New Roman" panose="02020603050405020304" pitchFamily="18" charset="0"/>
            </a:endParaRPr>
          </a:p>
          <a:p>
            <a:pPr fontAlgn="t"/>
            <a:r>
              <a:rPr lang="en-US" b="1" dirty="0">
                <a:solidFill>
                  <a:srgbClr val="FFFFFF"/>
                </a:solidFill>
                <a:latin typeface="Times New Roman" panose="02020603050405020304" pitchFamily="18" charset="0"/>
                <a:cs typeface="Times New Roman" panose="02020603050405020304" pitchFamily="18" charset="0"/>
              </a:rPr>
              <a:t>Norman Bailey</a:t>
            </a:r>
            <a:br>
              <a:rPr lang="en-US" dirty="0">
                <a:solidFill>
                  <a:srgbClr val="FFFFFF"/>
                </a:solidFill>
                <a:latin typeface="Times New Roman" panose="02020603050405020304" pitchFamily="18" charset="0"/>
                <a:cs typeface="Times New Roman" panose="02020603050405020304" pitchFamily="18" charset="0"/>
              </a:rPr>
            </a:br>
            <a:r>
              <a:rPr lang="en-US" dirty="0">
                <a:solidFill>
                  <a:srgbClr val="FFFFFF"/>
                </a:solidFill>
                <a:latin typeface="Times New Roman" panose="02020603050405020304" pitchFamily="18" charset="0"/>
                <a:cs typeface="Times New Roman" panose="02020603050405020304" pitchFamily="18" charset="0"/>
              </a:rPr>
              <a:t>Chief of Staff</a:t>
            </a:r>
            <a:br>
              <a:rPr lang="en-US" dirty="0">
                <a:solidFill>
                  <a:srgbClr val="FFFFFF"/>
                </a:solidFill>
                <a:latin typeface="Times New Roman" panose="02020603050405020304" pitchFamily="18" charset="0"/>
                <a:cs typeface="Times New Roman" panose="02020603050405020304" pitchFamily="18" charset="0"/>
              </a:rPr>
            </a:br>
            <a:r>
              <a:rPr lang="en-US" dirty="0">
                <a:solidFill>
                  <a:srgbClr val="FFFFFF"/>
                </a:solidFill>
                <a:latin typeface="Times New Roman" panose="02020603050405020304" pitchFamily="18" charset="0"/>
                <a:cs typeface="Times New Roman" panose="02020603050405020304" pitchFamily="18" charset="0"/>
              </a:rPr>
              <a:t>(304) 558-3200</a:t>
            </a:r>
          </a:p>
          <a:p>
            <a:pPr fontAlgn="t"/>
            <a:r>
              <a:rPr lang="en-US" dirty="0">
                <a:solidFill>
                  <a:srgbClr val="FFFFFF"/>
                </a:solidFill>
                <a:latin typeface="Times New Roman"/>
                <a:cs typeface="Times New Roman"/>
              </a:rPr>
              <a:t>nbailey@wvda.us </a:t>
            </a:r>
            <a:endParaRPr lang="en-US" dirty="0">
              <a:solidFill>
                <a:srgbClr val="FFFFFF"/>
              </a:solidFill>
              <a:latin typeface="Times New Roman" panose="02020603050405020304" pitchFamily="18" charset="0"/>
              <a:cs typeface="Times New Roman" panose="02020603050405020304" pitchFamily="18" charset="0"/>
            </a:endParaRPr>
          </a:p>
          <a:p>
            <a:pPr fontAlgn="t"/>
            <a:endParaRPr lang="en-US" dirty="0">
              <a:solidFill>
                <a:srgbClr val="FFFFFF"/>
              </a:solidFill>
            </a:endParaRPr>
          </a:p>
          <a:p>
            <a:pPr algn="ctr"/>
            <a:endParaRPr lang="en-US" sz="1200" dirty="0">
              <a:solidFill>
                <a:srgbClr val="FFFFFF"/>
              </a:solidFill>
              <a:latin typeface="Montserrat" panose="00000500000000000000" pitchFamily="50" charset="0"/>
            </a:endParaRPr>
          </a:p>
        </p:txBody>
      </p:sp>
      <p:sp>
        <p:nvSpPr>
          <p:cNvPr id="20" name="Rectangle 19">
            <a:extLst>
              <a:ext uri="{FF2B5EF4-FFF2-40B4-BE49-F238E27FC236}">
                <a16:creationId xmlns:a16="http://schemas.microsoft.com/office/drawing/2014/main" id="{2F220C58-CF77-48F4-B5CB-9193C719C746}"/>
              </a:ext>
            </a:extLst>
          </p:cNvPr>
          <p:cNvSpPr/>
          <p:nvPr/>
        </p:nvSpPr>
        <p:spPr>
          <a:xfrm>
            <a:off x="1519184" y="3028436"/>
            <a:ext cx="5715000" cy="338554"/>
          </a:xfrm>
          <a:prstGeom prst="rect">
            <a:avLst/>
          </a:prstGeom>
        </p:spPr>
        <p:txBody>
          <a:bodyPr wrap="square">
            <a:spAutoFit/>
          </a:bodyPr>
          <a:lstStyle/>
          <a:p>
            <a:pPr algn="ctr">
              <a:lnSpc>
                <a:spcPct val="150000"/>
              </a:lnSpc>
            </a:pPr>
            <a:r>
              <a:rPr lang="en-US" sz="1200" dirty="0">
                <a:solidFill>
                  <a:srgbClr val="FFFFFF"/>
                </a:solidFill>
              </a:rPr>
              <a:t>. </a:t>
            </a:r>
          </a:p>
        </p:txBody>
      </p:sp>
      <p:pic>
        <p:nvPicPr>
          <p:cNvPr id="5" name="Picture 4" descr="A picture containing logo&#10;&#10;Description automatically generated">
            <a:extLst>
              <a:ext uri="{FF2B5EF4-FFF2-40B4-BE49-F238E27FC236}">
                <a16:creationId xmlns:a16="http://schemas.microsoft.com/office/drawing/2014/main" id="{280402CA-DB5A-4A68-ADF1-EF86C95B04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5504" y="3408201"/>
            <a:ext cx="1341882" cy="1201685"/>
          </a:xfrm>
          <a:prstGeom prst="rect">
            <a:avLst/>
          </a:prstGeom>
        </p:spPr>
      </p:pic>
      <p:sp>
        <p:nvSpPr>
          <p:cNvPr id="8" name="TextBox 7">
            <a:extLst>
              <a:ext uri="{FF2B5EF4-FFF2-40B4-BE49-F238E27FC236}">
                <a16:creationId xmlns:a16="http://schemas.microsoft.com/office/drawing/2014/main" id="{6C0E8676-6125-4D34-955A-4BCC55147417}"/>
              </a:ext>
            </a:extLst>
          </p:cNvPr>
          <p:cNvSpPr txBox="1"/>
          <p:nvPr/>
        </p:nvSpPr>
        <p:spPr>
          <a:xfrm>
            <a:off x="5524488" y="2317211"/>
            <a:ext cx="3095721" cy="4431983"/>
          </a:xfrm>
          <a:prstGeom prst="rect">
            <a:avLst/>
          </a:prstGeom>
          <a:noFill/>
        </p:spPr>
        <p:txBody>
          <a:bodyPr wrap="square" lIns="91440" tIns="45720" rIns="91440" bIns="45720" rtlCol="0" anchor="t">
            <a:spAutoFit/>
          </a:bodyPr>
          <a:lstStyle/>
          <a:p>
            <a:r>
              <a:rPr lang="en-US" b="1" dirty="0">
                <a:solidFill>
                  <a:srgbClr val="FFFFFF"/>
                </a:solidFill>
                <a:latin typeface="Times New Roman" panose="02020603050405020304" pitchFamily="18" charset="0"/>
                <a:cs typeface="Times New Roman" panose="02020603050405020304" pitchFamily="18" charset="0"/>
              </a:rPr>
              <a:t>Jennifer Greenlief</a:t>
            </a:r>
            <a:br>
              <a:rPr lang="en-US" dirty="0">
                <a:solidFill>
                  <a:srgbClr val="FFFFFF"/>
                </a:solidFill>
                <a:latin typeface="Times New Roman" panose="02020603050405020304" pitchFamily="18" charset="0"/>
                <a:cs typeface="Times New Roman" panose="02020603050405020304" pitchFamily="18" charset="0"/>
              </a:rPr>
            </a:br>
            <a:r>
              <a:rPr lang="en-US" dirty="0">
                <a:solidFill>
                  <a:srgbClr val="FFFFFF"/>
                </a:solidFill>
                <a:latin typeface="Times New Roman" panose="02020603050405020304" pitchFamily="18" charset="0"/>
                <a:cs typeface="Times New Roman" panose="02020603050405020304" pitchFamily="18" charset="0"/>
              </a:rPr>
              <a:t>Assistant Commissioner</a:t>
            </a:r>
          </a:p>
          <a:p>
            <a:r>
              <a:rPr lang="en-US" dirty="0">
                <a:solidFill>
                  <a:srgbClr val="FFFFFF"/>
                </a:solidFill>
                <a:latin typeface="Times New Roman" panose="02020603050405020304" pitchFamily="18" charset="0"/>
                <a:cs typeface="Times New Roman" panose="02020603050405020304" pitchFamily="18" charset="0"/>
              </a:rPr>
              <a:t>(304) 558-3200</a:t>
            </a:r>
          </a:p>
          <a:p>
            <a:r>
              <a:rPr lang="en-US" dirty="0">
                <a:solidFill>
                  <a:srgbClr val="FFFFFF"/>
                </a:solidFill>
                <a:latin typeface="Times New Roman"/>
                <a:cs typeface="Times New Roman"/>
              </a:rPr>
              <a:t>jgreenlief@wvda.us </a:t>
            </a:r>
            <a:endParaRPr lang="en-US" dirty="0">
              <a:solidFill>
                <a:srgbClr val="FFFFFF"/>
              </a:solidFill>
              <a:latin typeface="Times New Roman" panose="02020603050405020304" pitchFamily="18" charset="0"/>
              <a:cs typeface="Times New Roman" panose="02020603050405020304" pitchFamily="18" charset="0"/>
            </a:endParaRPr>
          </a:p>
          <a:p>
            <a:pPr fontAlgn="t"/>
            <a:endParaRPr lang="en-US" b="1" dirty="0">
              <a:solidFill>
                <a:srgbClr val="FFFFFF"/>
              </a:solidFill>
              <a:latin typeface="Times New Roman" panose="02020603050405020304" pitchFamily="18" charset="0"/>
              <a:cs typeface="Times New Roman" panose="02020603050405020304" pitchFamily="18" charset="0"/>
            </a:endParaRPr>
          </a:p>
          <a:p>
            <a:r>
              <a:rPr lang="en-US" b="1" dirty="0">
                <a:solidFill>
                  <a:srgbClr val="FFFFFF"/>
                </a:solidFill>
                <a:latin typeface="Times New Roman" panose="02020603050405020304" pitchFamily="18" charset="0"/>
                <a:cs typeface="Times New Roman" panose="02020603050405020304" pitchFamily="18" charset="0"/>
              </a:rPr>
              <a:t>Alan Clemans</a:t>
            </a:r>
          </a:p>
          <a:p>
            <a:r>
              <a:rPr lang="en-US" dirty="0">
                <a:solidFill>
                  <a:srgbClr val="FFFFFF"/>
                </a:solidFill>
                <a:latin typeface="Times New Roman" panose="02020603050405020304" pitchFamily="18" charset="0"/>
                <a:cs typeface="Times New Roman" panose="02020603050405020304" pitchFamily="18" charset="0"/>
              </a:rPr>
              <a:t>Chief Financial Officer</a:t>
            </a:r>
            <a:br>
              <a:rPr lang="en-US" dirty="0">
                <a:solidFill>
                  <a:srgbClr val="FFFFFF"/>
                </a:solidFill>
                <a:latin typeface="Times New Roman" panose="02020603050405020304" pitchFamily="18" charset="0"/>
                <a:cs typeface="Times New Roman" panose="02020603050405020304" pitchFamily="18" charset="0"/>
              </a:rPr>
            </a:br>
            <a:r>
              <a:rPr lang="en-US" dirty="0">
                <a:solidFill>
                  <a:srgbClr val="FFFFFF"/>
                </a:solidFill>
                <a:latin typeface="Times New Roman" panose="02020603050405020304" pitchFamily="18" charset="0"/>
                <a:cs typeface="Times New Roman" panose="02020603050405020304" pitchFamily="18" charset="0"/>
              </a:rPr>
              <a:t>(304) 558-2221</a:t>
            </a:r>
          </a:p>
          <a:p>
            <a:r>
              <a:rPr lang="en-US" dirty="0">
                <a:solidFill>
                  <a:srgbClr val="FFFFFF"/>
                </a:solidFill>
                <a:latin typeface="Times New Roman"/>
                <a:cs typeface="Times New Roman"/>
              </a:rPr>
              <a:t>aclemans@wvda.us </a:t>
            </a:r>
            <a:endParaRPr lang="en-US" dirty="0">
              <a:solidFill>
                <a:srgbClr val="FFFFFF"/>
              </a:solidFill>
              <a:latin typeface="Times New Roman" panose="02020603050405020304" pitchFamily="18" charset="0"/>
              <a:cs typeface="Times New Roman" panose="02020603050405020304" pitchFamily="18" charset="0"/>
            </a:endParaRPr>
          </a:p>
          <a:p>
            <a:pPr fontAlgn="t"/>
            <a:endParaRPr lang="en-US" b="1" dirty="0">
              <a:solidFill>
                <a:srgbClr val="FFFFFF"/>
              </a:solidFill>
              <a:latin typeface="Times New Roman" panose="02020603050405020304" pitchFamily="18" charset="0"/>
              <a:cs typeface="Times New Roman" panose="02020603050405020304" pitchFamily="18" charset="0"/>
            </a:endParaRPr>
          </a:p>
          <a:p>
            <a:r>
              <a:rPr lang="en-US" b="1" dirty="0">
                <a:solidFill>
                  <a:srgbClr val="FFFFFF"/>
                </a:solidFill>
                <a:latin typeface="Times New Roman" panose="02020603050405020304" pitchFamily="18" charset="0"/>
                <a:cs typeface="Times New Roman" panose="02020603050405020304" pitchFamily="18" charset="0"/>
              </a:rPr>
              <a:t>Crescent Gallagher</a:t>
            </a:r>
            <a:br>
              <a:rPr lang="en-US" dirty="0">
                <a:solidFill>
                  <a:srgbClr val="FFFFFF"/>
                </a:solidFill>
                <a:latin typeface="Times New Roman" panose="02020603050405020304" pitchFamily="18" charset="0"/>
                <a:cs typeface="Times New Roman" panose="02020603050405020304" pitchFamily="18" charset="0"/>
              </a:rPr>
            </a:br>
            <a:r>
              <a:rPr lang="en-US" dirty="0">
                <a:solidFill>
                  <a:srgbClr val="FFFFFF"/>
                </a:solidFill>
                <a:latin typeface="Times New Roman" panose="02020603050405020304" pitchFamily="18" charset="0"/>
                <a:cs typeface="Times New Roman" panose="02020603050405020304" pitchFamily="18" charset="0"/>
              </a:rPr>
              <a:t>Director of Communications</a:t>
            </a:r>
          </a:p>
          <a:p>
            <a:r>
              <a:rPr lang="en-US" dirty="0">
                <a:solidFill>
                  <a:srgbClr val="FFFFFF"/>
                </a:solidFill>
                <a:latin typeface="Times New Roman" panose="02020603050405020304" pitchFamily="18" charset="0"/>
                <a:cs typeface="Times New Roman" panose="02020603050405020304" pitchFamily="18" charset="0"/>
              </a:rPr>
              <a:t>(304) 558-3708</a:t>
            </a:r>
          </a:p>
          <a:p>
            <a:r>
              <a:rPr lang="en-US" dirty="0">
                <a:solidFill>
                  <a:srgbClr val="FFFFFF"/>
                </a:solidFill>
                <a:latin typeface="Times New Roman"/>
                <a:cs typeface="Times New Roman"/>
              </a:rPr>
              <a:t>cgallagher@wvda.us </a:t>
            </a:r>
            <a:endParaRPr lang="en-US" dirty="0">
              <a:solidFill>
                <a:srgbClr val="FFFFFF"/>
              </a:solidFill>
              <a:latin typeface="Times New Roman" panose="02020603050405020304" pitchFamily="18" charset="0"/>
              <a:cs typeface="Times New Roman" panose="02020603050405020304" pitchFamily="18" charset="0"/>
            </a:endParaRPr>
          </a:p>
          <a:p>
            <a:pPr fontAlgn="t"/>
            <a:endParaRPr lang="en-US" dirty="0">
              <a:solidFill>
                <a:srgbClr val="FFFFFF"/>
              </a:solidFill>
            </a:endParaRPr>
          </a:p>
          <a:p>
            <a:pPr algn="ctr"/>
            <a:endParaRPr lang="en-US" sz="1200" dirty="0">
              <a:solidFill>
                <a:srgbClr val="FFFFFF"/>
              </a:solidFill>
              <a:latin typeface="Montserrat" panose="00000500000000000000" pitchFamily="50" charset="0"/>
            </a:endParaRPr>
          </a:p>
        </p:txBody>
      </p:sp>
    </p:spTree>
    <p:extLst>
      <p:ext uri="{BB962C8B-B14F-4D97-AF65-F5344CB8AC3E}">
        <p14:creationId xmlns:p14="http://schemas.microsoft.com/office/powerpoint/2010/main" val="3668292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arn(outVertical)">
                                      <p:cBhvr>
                                        <p:cTn id="11" dur="500"/>
                                        <p:tgtEl>
                                          <p:spTgt spid="3"/>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500"/>
                                        <p:tgtEl>
                                          <p:spTgt spid="20"/>
                                        </p:tgtEl>
                                      </p:cBhvr>
                                    </p:animEffect>
                                  </p:childTnLst>
                                </p:cTn>
                              </p:par>
                            </p:childTnLst>
                          </p:cTn>
                        </p:par>
                        <p:par>
                          <p:cTn id="16" fill="hold">
                            <p:stCondLst>
                              <p:cond delay="1500"/>
                            </p:stCondLst>
                            <p:childTnLst>
                              <p:par>
                                <p:cTn id="17" presetID="16" presetClass="entr" presetSubtype="37"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arn(outVertical)">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20"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A66EC-0F05-415E-B67D-27A964E228B2}"/>
              </a:ext>
            </a:extLst>
          </p:cNvPr>
          <p:cNvSpPr>
            <a:spLocks noGrp="1"/>
          </p:cNvSpPr>
          <p:nvPr>
            <p:ph type="ctrTitle"/>
          </p:nvPr>
        </p:nvSpPr>
        <p:spPr>
          <a:xfrm>
            <a:off x="629976" y="593316"/>
            <a:ext cx="8060925" cy="944562"/>
          </a:xfrm>
        </p:spPr>
        <p:txBody>
          <a:bodyPr/>
          <a:lstStyle/>
          <a:p>
            <a:r>
              <a:rPr lang="en-US" sz="4800" dirty="0">
                <a:solidFill>
                  <a:srgbClr val="273C8D"/>
                </a:solidFill>
                <a:latin typeface="Times New Roman" panose="02020603050405020304" pitchFamily="18" charset="0"/>
                <a:cs typeface="Times New Roman" panose="02020603050405020304" pitchFamily="18" charset="0"/>
              </a:rPr>
              <a:t>Facilitating Growth In Agriculture</a:t>
            </a:r>
            <a:endParaRPr lang="en-US" sz="4000" dirty="0">
              <a:solidFill>
                <a:srgbClr val="273C8D"/>
              </a:solidFill>
              <a:latin typeface="Times New Roman" panose="02020603050405020304" pitchFamily="18" charset="0"/>
              <a:cs typeface="Times New Roman" panose="02020603050405020304" pitchFamily="18" charset="0"/>
            </a:endParaRPr>
          </a:p>
        </p:txBody>
      </p:sp>
      <p:sp>
        <p:nvSpPr>
          <p:cNvPr id="42" name="Rectangle 41">
            <a:extLst>
              <a:ext uri="{FF2B5EF4-FFF2-40B4-BE49-F238E27FC236}">
                <a16:creationId xmlns:a16="http://schemas.microsoft.com/office/drawing/2014/main" id="{3CB631E7-AB93-4F2D-B7C8-16FB25E0874A}"/>
              </a:ext>
            </a:extLst>
          </p:cNvPr>
          <p:cNvSpPr/>
          <p:nvPr/>
        </p:nvSpPr>
        <p:spPr>
          <a:xfrm>
            <a:off x="1448740" y="2219692"/>
            <a:ext cx="3159382" cy="892552"/>
          </a:xfrm>
          <a:prstGeom prst="rect">
            <a:avLst/>
          </a:prstGeom>
        </p:spPr>
        <p:txBody>
          <a:bodyPr wrap="square">
            <a:spAutoFit/>
          </a:bodyPr>
          <a:lstStyle/>
          <a:p>
            <a:r>
              <a:rPr lang="en-US" sz="1300" dirty="0">
                <a:latin typeface="Times New Roman" panose="02020603050405020304" pitchFamily="18" charset="0"/>
                <a:cs typeface="Times New Roman" panose="02020603050405020304" pitchFamily="18" charset="0"/>
              </a:rPr>
              <a:t>Regulations must be modernized so producers are supported and encouraged, rather than hindered, to take advantage of new opportunities.</a:t>
            </a:r>
          </a:p>
        </p:txBody>
      </p:sp>
      <p:sp>
        <p:nvSpPr>
          <p:cNvPr id="51" name="Oval 50">
            <a:extLst>
              <a:ext uri="{FF2B5EF4-FFF2-40B4-BE49-F238E27FC236}">
                <a16:creationId xmlns:a16="http://schemas.microsoft.com/office/drawing/2014/main" id="{27CF2305-6FC9-411F-B38D-9FF397686128}"/>
              </a:ext>
            </a:extLst>
          </p:cNvPr>
          <p:cNvSpPr/>
          <p:nvPr/>
        </p:nvSpPr>
        <p:spPr>
          <a:xfrm>
            <a:off x="597124" y="2238787"/>
            <a:ext cx="612396" cy="611298"/>
          </a:xfrm>
          <a:prstGeom prst="ellipse">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rgbClr val="273C8D"/>
              </a:solidFill>
            </a:endParaRPr>
          </a:p>
        </p:txBody>
      </p:sp>
      <p:sp>
        <p:nvSpPr>
          <p:cNvPr id="53" name="Oval 52">
            <a:extLst>
              <a:ext uri="{FF2B5EF4-FFF2-40B4-BE49-F238E27FC236}">
                <a16:creationId xmlns:a16="http://schemas.microsoft.com/office/drawing/2014/main" id="{9489F962-788D-4EB5-9F73-D6995432CC1E}"/>
              </a:ext>
            </a:extLst>
          </p:cNvPr>
          <p:cNvSpPr/>
          <p:nvPr/>
        </p:nvSpPr>
        <p:spPr>
          <a:xfrm>
            <a:off x="608815" y="3542062"/>
            <a:ext cx="612396" cy="611298"/>
          </a:xfrm>
          <a:prstGeom prst="ellipse">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rgbClr val="273C8D"/>
              </a:solidFill>
            </a:endParaRPr>
          </a:p>
        </p:txBody>
      </p:sp>
      <p:sp>
        <p:nvSpPr>
          <p:cNvPr id="55" name="Oval 54">
            <a:extLst>
              <a:ext uri="{FF2B5EF4-FFF2-40B4-BE49-F238E27FC236}">
                <a16:creationId xmlns:a16="http://schemas.microsoft.com/office/drawing/2014/main" id="{8505A551-93D1-4E3B-8F76-DC3CF0E3C0F0}"/>
              </a:ext>
            </a:extLst>
          </p:cNvPr>
          <p:cNvSpPr/>
          <p:nvPr/>
        </p:nvSpPr>
        <p:spPr>
          <a:xfrm>
            <a:off x="4882577" y="2868618"/>
            <a:ext cx="612396" cy="611298"/>
          </a:xfrm>
          <a:prstGeom prst="ellipse">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rgbClr val="273C8D"/>
              </a:solidFill>
            </a:endParaRPr>
          </a:p>
        </p:txBody>
      </p:sp>
      <p:sp>
        <p:nvSpPr>
          <p:cNvPr id="57" name="Oval 56">
            <a:extLst>
              <a:ext uri="{FF2B5EF4-FFF2-40B4-BE49-F238E27FC236}">
                <a16:creationId xmlns:a16="http://schemas.microsoft.com/office/drawing/2014/main" id="{301CC3EB-F02F-4A45-9712-390EC91190EF}"/>
              </a:ext>
            </a:extLst>
          </p:cNvPr>
          <p:cNvSpPr/>
          <p:nvPr/>
        </p:nvSpPr>
        <p:spPr>
          <a:xfrm>
            <a:off x="4882577" y="4243668"/>
            <a:ext cx="612396" cy="611298"/>
          </a:xfrm>
          <a:prstGeom prst="ellipse">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rgbClr val="273C8D"/>
              </a:solidFill>
            </a:endParaRPr>
          </a:p>
        </p:txBody>
      </p:sp>
      <p:sp>
        <p:nvSpPr>
          <p:cNvPr id="67" name="Oval 66">
            <a:extLst>
              <a:ext uri="{FF2B5EF4-FFF2-40B4-BE49-F238E27FC236}">
                <a16:creationId xmlns:a16="http://schemas.microsoft.com/office/drawing/2014/main" id="{D155E7ED-11E1-4B94-862C-A5E8286203B8}"/>
              </a:ext>
            </a:extLst>
          </p:cNvPr>
          <p:cNvSpPr/>
          <p:nvPr/>
        </p:nvSpPr>
        <p:spPr>
          <a:xfrm>
            <a:off x="608815" y="4835174"/>
            <a:ext cx="612396" cy="611298"/>
          </a:xfrm>
          <a:prstGeom prst="ellipse">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rgbClr val="273C8D"/>
              </a:solidFill>
            </a:endParaRPr>
          </a:p>
        </p:txBody>
      </p:sp>
      <p:sp>
        <p:nvSpPr>
          <p:cNvPr id="77" name="Rectangle 76">
            <a:extLst>
              <a:ext uri="{FF2B5EF4-FFF2-40B4-BE49-F238E27FC236}">
                <a16:creationId xmlns:a16="http://schemas.microsoft.com/office/drawing/2014/main" id="{88F7CF42-4156-4E9F-918F-433F71A983EF}"/>
              </a:ext>
            </a:extLst>
          </p:cNvPr>
          <p:cNvSpPr/>
          <p:nvPr/>
        </p:nvSpPr>
        <p:spPr>
          <a:xfrm>
            <a:off x="0" y="6198198"/>
            <a:ext cx="9144000" cy="666195"/>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8" name="TextBox 77">
            <a:extLst>
              <a:ext uri="{FF2B5EF4-FFF2-40B4-BE49-F238E27FC236}">
                <a16:creationId xmlns:a16="http://schemas.microsoft.com/office/drawing/2014/main" id="{6E3A3E05-8D14-4F42-B499-3B5A18E4E777}"/>
              </a:ext>
            </a:extLst>
          </p:cNvPr>
          <p:cNvSpPr txBox="1"/>
          <p:nvPr/>
        </p:nvSpPr>
        <p:spPr>
          <a:xfrm>
            <a:off x="2140491" y="6403468"/>
            <a:ext cx="4565109" cy="253916"/>
          </a:xfrm>
          <a:prstGeom prst="rect">
            <a:avLst/>
          </a:prstGeom>
          <a:noFill/>
        </p:spPr>
        <p:txBody>
          <a:bodyPr wrap="square" rtlCol="0">
            <a:spAutoFit/>
          </a:bodyPr>
          <a:lstStyle/>
          <a:p>
            <a:pPr algn="ctr"/>
            <a:r>
              <a:rPr lang="en-ID" sz="1050" b="1" dirty="0">
                <a:solidFill>
                  <a:schemeClr val="bg2"/>
                </a:solidFill>
                <a:latin typeface="Montserrat" panose="00000500000000000000" pitchFamily="50" charset="0"/>
              </a:rPr>
              <a:t>WEST VIRGINIA DEPARTMENT OF AGRICULTURE</a:t>
            </a:r>
          </a:p>
        </p:txBody>
      </p:sp>
      <p:pic>
        <p:nvPicPr>
          <p:cNvPr id="79" name="Picture 78" descr="A picture containing logo&#10;&#10;Description automatically generated">
            <a:extLst>
              <a:ext uri="{FF2B5EF4-FFF2-40B4-BE49-F238E27FC236}">
                <a16:creationId xmlns:a16="http://schemas.microsoft.com/office/drawing/2014/main" id="{F78719A3-0C4C-45DC-900F-B43197DC07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8909" y="6313717"/>
            <a:ext cx="483985" cy="433419"/>
          </a:xfrm>
          <a:prstGeom prst="rect">
            <a:avLst/>
          </a:prstGeom>
        </p:spPr>
      </p:pic>
      <p:sp>
        <p:nvSpPr>
          <p:cNvPr id="31" name="Rectangle 30">
            <a:extLst>
              <a:ext uri="{FF2B5EF4-FFF2-40B4-BE49-F238E27FC236}">
                <a16:creationId xmlns:a16="http://schemas.microsoft.com/office/drawing/2014/main" id="{FFDDBE1F-6E12-4C88-9886-EAE6C9D82A21}"/>
              </a:ext>
            </a:extLst>
          </p:cNvPr>
          <p:cNvSpPr/>
          <p:nvPr/>
        </p:nvSpPr>
        <p:spPr>
          <a:xfrm>
            <a:off x="1361443" y="3335139"/>
            <a:ext cx="3159382" cy="1092607"/>
          </a:xfrm>
          <a:prstGeom prst="rect">
            <a:avLst/>
          </a:prstGeom>
        </p:spPr>
        <p:txBody>
          <a:bodyPr wrap="square">
            <a:spAutoFit/>
          </a:bodyPr>
          <a:lstStyle/>
          <a:p>
            <a:r>
              <a:rPr lang="en-US" sz="1300" dirty="0">
                <a:latin typeface="Times New Roman" panose="02020603050405020304" pitchFamily="18" charset="0"/>
                <a:cs typeface="Times New Roman" panose="02020603050405020304" pitchFamily="18" charset="0"/>
              </a:rPr>
              <a:t>Additionally, valuable partnerships with external entities must exist to allow for a collaborative approach to creating, attracting, or expanding agribusinesses and job creation.</a:t>
            </a:r>
          </a:p>
        </p:txBody>
      </p:sp>
      <p:sp>
        <p:nvSpPr>
          <p:cNvPr id="32" name="Rectangle 31">
            <a:extLst>
              <a:ext uri="{FF2B5EF4-FFF2-40B4-BE49-F238E27FC236}">
                <a16:creationId xmlns:a16="http://schemas.microsoft.com/office/drawing/2014/main" id="{1B9DB1D8-5522-4DC1-820E-F764CE6E2844}"/>
              </a:ext>
            </a:extLst>
          </p:cNvPr>
          <p:cNvSpPr/>
          <p:nvPr/>
        </p:nvSpPr>
        <p:spPr>
          <a:xfrm>
            <a:off x="5551668" y="2689651"/>
            <a:ext cx="3159382" cy="892552"/>
          </a:xfrm>
          <a:prstGeom prst="rect">
            <a:avLst/>
          </a:prstGeom>
        </p:spPr>
        <p:txBody>
          <a:bodyPr wrap="square">
            <a:spAutoFit/>
          </a:bodyPr>
          <a:lstStyle/>
          <a:p>
            <a:r>
              <a:rPr lang="en-US" sz="1300" dirty="0">
                <a:latin typeface="Times New Roman" panose="02020603050405020304" pitchFamily="18" charset="0"/>
                <a:cs typeface="Times New Roman" panose="02020603050405020304" pitchFamily="18" charset="0"/>
              </a:rPr>
              <a:t>Consumers must have a healthy and secure food supply at the local level to address food insecurity and minimize the impact of national supply chain interruptions.</a:t>
            </a:r>
          </a:p>
        </p:txBody>
      </p:sp>
      <p:sp>
        <p:nvSpPr>
          <p:cNvPr id="33" name="Rectangle 32">
            <a:extLst>
              <a:ext uri="{FF2B5EF4-FFF2-40B4-BE49-F238E27FC236}">
                <a16:creationId xmlns:a16="http://schemas.microsoft.com/office/drawing/2014/main" id="{08F0A122-3B37-4570-8F31-1E8A21397C91}"/>
              </a:ext>
            </a:extLst>
          </p:cNvPr>
          <p:cNvSpPr/>
          <p:nvPr/>
        </p:nvSpPr>
        <p:spPr>
          <a:xfrm>
            <a:off x="1361443" y="4654245"/>
            <a:ext cx="3159382" cy="892552"/>
          </a:xfrm>
          <a:prstGeom prst="rect">
            <a:avLst/>
          </a:prstGeom>
        </p:spPr>
        <p:txBody>
          <a:bodyPr wrap="square">
            <a:spAutoFit/>
          </a:bodyPr>
          <a:lstStyle/>
          <a:p>
            <a:r>
              <a:rPr lang="en-US" sz="1300" dirty="0">
                <a:latin typeface="Times New Roman" panose="02020603050405020304" pitchFamily="18" charset="0"/>
                <a:cs typeface="Times New Roman" panose="02020603050405020304" pitchFamily="18" charset="0"/>
              </a:rPr>
              <a:t>Producers must be provided with tools and support for branding and marketing activities to be competitive in local, national, or even global markets.</a:t>
            </a:r>
          </a:p>
        </p:txBody>
      </p:sp>
      <p:sp>
        <p:nvSpPr>
          <p:cNvPr id="34" name="Rectangle 33">
            <a:extLst>
              <a:ext uri="{FF2B5EF4-FFF2-40B4-BE49-F238E27FC236}">
                <a16:creationId xmlns:a16="http://schemas.microsoft.com/office/drawing/2014/main" id="{5B7CDED2-FEDE-4644-9FCE-5AFFB016CF2C}"/>
              </a:ext>
            </a:extLst>
          </p:cNvPr>
          <p:cNvSpPr/>
          <p:nvPr/>
        </p:nvSpPr>
        <p:spPr>
          <a:xfrm>
            <a:off x="5551668" y="4243668"/>
            <a:ext cx="3159382" cy="692497"/>
          </a:xfrm>
          <a:prstGeom prst="rect">
            <a:avLst/>
          </a:prstGeom>
        </p:spPr>
        <p:txBody>
          <a:bodyPr wrap="square">
            <a:spAutoFit/>
          </a:bodyPr>
          <a:lstStyle/>
          <a:p>
            <a:r>
              <a:rPr lang="en-US" sz="1300" dirty="0">
                <a:latin typeface="Times New Roman" panose="02020603050405020304" pitchFamily="18" charset="0"/>
                <a:cs typeface="Times New Roman" panose="02020603050405020304" pitchFamily="18" charset="0"/>
              </a:rPr>
              <a:t>Proper, modern infrastructure for agricultural product monitoring and testing must be maintained to ensure public safety.</a:t>
            </a:r>
          </a:p>
        </p:txBody>
      </p:sp>
    </p:spTree>
    <p:extLst>
      <p:ext uri="{BB962C8B-B14F-4D97-AF65-F5344CB8AC3E}">
        <p14:creationId xmlns:p14="http://schemas.microsoft.com/office/powerpoint/2010/main" val="3946981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1000"/>
                                        <p:tgtEl>
                                          <p:spTgt spid="42"/>
                                        </p:tgtEl>
                                      </p:cBhvr>
                                    </p:animEffect>
                                    <p:anim calcmode="lin" valueType="num">
                                      <p:cBhvr>
                                        <p:cTn id="8" dur="1000" fill="hold"/>
                                        <p:tgtEl>
                                          <p:spTgt spid="42"/>
                                        </p:tgtEl>
                                        <p:attrNameLst>
                                          <p:attrName>ppt_x</p:attrName>
                                        </p:attrNameLst>
                                      </p:cBhvr>
                                      <p:tavLst>
                                        <p:tav tm="0">
                                          <p:val>
                                            <p:strVal val="#ppt_x"/>
                                          </p:val>
                                        </p:tav>
                                        <p:tav tm="100000">
                                          <p:val>
                                            <p:strVal val="#ppt_x"/>
                                          </p:val>
                                        </p:tav>
                                      </p:tavLst>
                                    </p:anim>
                                    <p:anim calcmode="lin" valueType="num">
                                      <p:cBhvr>
                                        <p:cTn id="9" dur="1000" fill="hold"/>
                                        <p:tgtEl>
                                          <p:spTgt spid="42"/>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77"/>
                                        </p:tgtEl>
                                        <p:attrNameLst>
                                          <p:attrName>style.visibility</p:attrName>
                                        </p:attrNameLst>
                                      </p:cBhvr>
                                      <p:to>
                                        <p:strVal val="visible"/>
                                      </p:to>
                                    </p:set>
                                    <p:animEffect transition="in" filter="wipe(down)">
                                      <p:cBhvr>
                                        <p:cTn id="12" dur="500"/>
                                        <p:tgtEl>
                                          <p:spTgt spid="77"/>
                                        </p:tgtEl>
                                      </p:cBhvr>
                                    </p:animEffect>
                                  </p:childTnLst>
                                </p:cTn>
                              </p:par>
                              <p:par>
                                <p:cTn id="13" presetID="16" presetClass="entr" presetSubtype="37" fill="hold" grpId="0" nodeType="withEffect">
                                  <p:stCondLst>
                                    <p:cond delay="0"/>
                                  </p:stCondLst>
                                  <p:childTnLst>
                                    <p:set>
                                      <p:cBhvr>
                                        <p:cTn id="14" dur="1" fill="hold">
                                          <p:stCondLst>
                                            <p:cond delay="0"/>
                                          </p:stCondLst>
                                        </p:cTn>
                                        <p:tgtEl>
                                          <p:spTgt spid="78"/>
                                        </p:tgtEl>
                                        <p:attrNameLst>
                                          <p:attrName>style.visibility</p:attrName>
                                        </p:attrNameLst>
                                      </p:cBhvr>
                                      <p:to>
                                        <p:strVal val="visible"/>
                                      </p:to>
                                    </p:set>
                                    <p:animEffect transition="in" filter="barn(outVertical)">
                                      <p:cBhvr>
                                        <p:cTn id="15" dur="500"/>
                                        <p:tgtEl>
                                          <p:spTgt spid="78"/>
                                        </p:tgtEl>
                                      </p:cBhvr>
                                    </p:animEffect>
                                  </p:childTnLst>
                                </p:cTn>
                              </p:par>
                              <p:par>
                                <p:cTn id="16" presetID="42" presetClass="entr" presetSubtype="0" fill="hold" grpId="0" nodeType="with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fade">
                                      <p:cBhvr>
                                        <p:cTn id="18" dur="1000"/>
                                        <p:tgtEl>
                                          <p:spTgt spid="31"/>
                                        </p:tgtEl>
                                      </p:cBhvr>
                                    </p:animEffect>
                                    <p:anim calcmode="lin" valueType="num">
                                      <p:cBhvr>
                                        <p:cTn id="19" dur="1000" fill="hold"/>
                                        <p:tgtEl>
                                          <p:spTgt spid="31"/>
                                        </p:tgtEl>
                                        <p:attrNameLst>
                                          <p:attrName>ppt_x</p:attrName>
                                        </p:attrNameLst>
                                      </p:cBhvr>
                                      <p:tavLst>
                                        <p:tav tm="0">
                                          <p:val>
                                            <p:strVal val="#ppt_x"/>
                                          </p:val>
                                        </p:tav>
                                        <p:tav tm="100000">
                                          <p:val>
                                            <p:strVal val="#ppt_x"/>
                                          </p:val>
                                        </p:tav>
                                      </p:tavLst>
                                    </p:anim>
                                    <p:anim calcmode="lin" valueType="num">
                                      <p:cBhvr>
                                        <p:cTn id="20" dur="1000" fill="hold"/>
                                        <p:tgtEl>
                                          <p:spTgt spid="31"/>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fade">
                                      <p:cBhvr>
                                        <p:cTn id="23" dur="1000"/>
                                        <p:tgtEl>
                                          <p:spTgt spid="32"/>
                                        </p:tgtEl>
                                      </p:cBhvr>
                                    </p:animEffect>
                                    <p:anim calcmode="lin" valueType="num">
                                      <p:cBhvr>
                                        <p:cTn id="24" dur="1000" fill="hold"/>
                                        <p:tgtEl>
                                          <p:spTgt spid="32"/>
                                        </p:tgtEl>
                                        <p:attrNameLst>
                                          <p:attrName>ppt_x</p:attrName>
                                        </p:attrNameLst>
                                      </p:cBhvr>
                                      <p:tavLst>
                                        <p:tav tm="0">
                                          <p:val>
                                            <p:strVal val="#ppt_x"/>
                                          </p:val>
                                        </p:tav>
                                        <p:tav tm="100000">
                                          <p:val>
                                            <p:strVal val="#ppt_x"/>
                                          </p:val>
                                        </p:tav>
                                      </p:tavLst>
                                    </p:anim>
                                    <p:anim calcmode="lin" valueType="num">
                                      <p:cBhvr>
                                        <p:cTn id="25" dur="1000" fill="hold"/>
                                        <p:tgtEl>
                                          <p:spTgt spid="32"/>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fade">
                                      <p:cBhvr>
                                        <p:cTn id="28" dur="1000"/>
                                        <p:tgtEl>
                                          <p:spTgt spid="33"/>
                                        </p:tgtEl>
                                      </p:cBhvr>
                                    </p:animEffect>
                                    <p:anim calcmode="lin" valueType="num">
                                      <p:cBhvr>
                                        <p:cTn id="29" dur="1000" fill="hold"/>
                                        <p:tgtEl>
                                          <p:spTgt spid="33"/>
                                        </p:tgtEl>
                                        <p:attrNameLst>
                                          <p:attrName>ppt_x</p:attrName>
                                        </p:attrNameLst>
                                      </p:cBhvr>
                                      <p:tavLst>
                                        <p:tav tm="0">
                                          <p:val>
                                            <p:strVal val="#ppt_x"/>
                                          </p:val>
                                        </p:tav>
                                        <p:tav tm="100000">
                                          <p:val>
                                            <p:strVal val="#ppt_x"/>
                                          </p:val>
                                        </p:tav>
                                      </p:tavLst>
                                    </p:anim>
                                    <p:anim calcmode="lin" valueType="num">
                                      <p:cBhvr>
                                        <p:cTn id="30" dur="1000" fill="hold"/>
                                        <p:tgtEl>
                                          <p:spTgt spid="33"/>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4"/>
                                        </p:tgtEl>
                                        <p:attrNameLst>
                                          <p:attrName>style.visibility</p:attrName>
                                        </p:attrNameLst>
                                      </p:cBhvr>
                                      <p:to>
                                        <p:strVal val="visible"/>
                                      </p:to>
                                    </p:set>
                                    <p:animEffect transition="in" filter="fade">
                                      <p:cBhvr>
                                        <p:cTn id="33" dur="1000"/>
                                        <p:tgtEl>
                                          <p:spTgt spid="34"/>
                                        </p:tgtEl>
                                      </p:cBhvr>
                                    </p:animEffect>
                                    <p:anim calcmode="lin" valueType="num">
                                      <p:cBhvr>
                                        <p:cTn id="34" dur="1000" fill="hold"/>
                                        <p:tgtEl>
                                          <p:spTgt spid="34"/>
                                        </p:tgtEl>
                                        <p:attrNameLst>
                                          <p:attrName>ppt_x</p:attrName>
                                        </p:attrNameLst>
                                      </p:cBhvr>
                                      <p:tavLst>
                                        <p:tav tm="0">
                                          <p:val>
                                            <p:strVal val="#ppt_x"/>
                                          </p:val>
                                        </p:tav>
                                        <p:tav tm="100000">
                                          <p:val>
                                            <p:strVal val="#ppt_x"/>
                                          </p:val>
                                        </p:tav>
                                      </p:tavLst>
                                    </p:anim>
                                    <p:anim calcmode="lin" valueType="num">
                                      <p:cBhvr>
                                        <p:cTn id="35"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77" grpId="0" animBg="1"/>
      <p:bldP spid="78" grpId="0"/>
      <p:bldP spid="31" grpId="0"/>
      <p:bldP spid="32" grpId="0"/>
      <p:bldP spid="33" grpId="0"/>
      <p:bldP spid="3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3D9D2-31EB-464C-A30F-0364A9C497E4}"/>
              </a:ext>
            </a:extLst>
          </p:cNvPr>
          <p:cNvSpPr>
            <a:spLocks noGrp="1"/>
          </p:cNvSpPr>
          <p:nvPr>
            <p:ph type="ctrTitle"/>
          </p:nvPr>
        </p:nvSpPr>
        <p:spPr>
          <a:xfrm>
            <a:off x="319597" y="471045"/>
            <a:ext cx="8613298" cy="944562"/>
          </a:xfrm>
        </p:spPr>
        <p:txBody>
          <a:bodyPr/>
          <a:lstStyle/>
          <a:p>
            <a:r>
              <a:rPr lang="en-US" sz="4800" dirty="0">
                <a:solidFill>
                  <a:srgbClr val="273C8D"/>
                </a:solidFill>
                <a:latin typeface="Times New Roman"/>
                <a:cs typeface="Times New Roman"/>
              </a:rPr>
              <a:t>Agency Fiscal Position</a:t>
            </a:r>
            <a:endParaRPr lang="en-US" dirty="0"/>
          </a:p>
        </p:txBody>
      </p:sp>
      <p:sp>
        <p:nvSpPr>
          <p:cNvPr id="8" name="Rectangle 7">
            <a:extLst>
              <a:ext uri="{FF2B5EF4-FFF2-40B4-BE49-F238E27FC236}">
                <a16:creationId xmlns:a16="http://schemas.microsoft.com/office/drawing/2014/main" id="{CE2DB866-AE57-49DB-B29A-973DC79A1755}"/>
              </a:ext>
            </a:extLst>
          </p:cNvPr>
          <p:cNvSpPr/>
          <p:nvPr/>
        </p:nvSpPr>
        <p:spPr>
          <a:xfrm>
            <a:off x="388750" y="2057122"/>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1" name="Rectangle 30">
            <a:extLst>
              <a:ext uri="{FF2B5EF4-FFF2-40B4-BE49-F238E27FC236}">
                <a16:creationId xmlns:a16="http://schemas.microsoft.com/office/drawing/2014/main" id="{8F59C84D-C469-4C3A-835C-34C57DB953A8}"/>
              </a:ext>
            </a:extLst>
          </p:cNvPr>
          <p:cNvSpPr/>
          <p:nvPr/>
        </p:nvSpPr>
        <p:spPr>
          <a:xfrm>
            <a:off x="558276" y="2210509"/>
            <a:ext cx="2141351" cy="2970044"/>
          </a:xfrm>
          <a:prstGeom prst="rect">
            <a:avLst/>
          </a:prstGeom>
        </p:spPr>
        <p:txBody>
          <a:bodyPr wrap="square" lIns="91440" tIns="45720" rIns="91440" bIns="45720" anchor="t">
            <a:spAutoFit/>
          </a:bodyPr>
          <a:lstStyle/>
          <a:p>
            <a:r>
              <a:rPr lang="en-US" sz="1700" dirty="0">
                <a:latin typeface="Times New Roman"/>
                <a:cs typeface="Times New Roman"/>
              </a:rPr>
              <a:t>WVDA’s FY 2023 Appropriation Request has been filed at a level equal to current year; reductions to General Revenue or additional unfunded or partially-funded mandates would strain limited agency resources.</a:t>
            </a:r>
            <a:endParaRPr lang="en-US" sz="1700" dirty="0">
              <a:latin typeface="Times New Roman" panose="02020603050405020304" pitchFamily="18" charset="0"/>
              <a:cs typeface="Times New Roman" panose="02020603050405020304" pitchFamily="18" charset="0"/>
            </a:endParaRPr>
          </a:p>
        </p:txBody>
      </p:sp>
      <p:sp>
        <p:nvSpPr>
          <p:cNvPr id="34" name="Rectangle 33">
            <a:extLst>
              <a:ext uri="{FF2B5EF4-FFF2-40B4-BE49-F238E27FC236}">
                <a16:creationId xmlns:a16="http://schemas.microsoft.com/office/drawing/2014/main" id="{E2FACC5D-18A1-4572-8A69-69121EEE17C6}"/>
              </a:ext>
            </a:extLst>
          </p:cNvPr>
          <p:cNvSpPr/>
          <p:nvPr/>
        </p:nvSpPr>
        <p:spPr>
          <a:xfrm>
            <a:off x="3251900" y="2057122"/>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Rectangle 39">
            <a:extLst>
              <a:ext uri="{FF2B5EF4-FFF2-40B4-BE49-F238E27FC236}">
                <a16:creationId xmlns:a16="http://schemas.microsoft.com/office/drawing/2014/main" id="{4375CC6B-3A65-44EC-89B4-BBD640271F34}"/>
              </a:ext>
            </a:extLst>
          </p:cNvPr>
          <p:cNvSpPr/>
          <p:nvPr/>
        </p:nvSpPr>
        <p:spPr>
          <a:xfrm>
            <a:off x="6118240" y="2057122"/>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9" name="Rectangle 48">
            <a:extLst>
              <a:ext uri="{FF2B5EF4-FFF2-40B4-BE49-F238E27FC236}">
                <a16:creationId xmlns:a16="http://schemas.microsoft.com/office/drawing/2014/main" id="{5D81D22C-0B1B-4843-BE55-C812F82724D8}"/>
              </a:ext>
            </a:extLst>
          </p:cNvPr>
          <p:cNvSpPr/>
          <p:nvPr/>
        </p:nvSpPr>
        <p:spPr>
          <a:xfrm>
            <a:off x="0" y="6198198"/>
            <a:ext cx="9144000" cy="666195"/>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0" name="TextBox 49">
            <a:extLst>
              <a:ext uri="{FF2B5EF4-FFF2-40B4-BE49-F238E27FC236}">
                <a16:creationId xmlns:a16="http://schemas.microsoft.com/office/drawing/2014/main" id="{9A4F5A2A-320B-4C13-88D6-EE327CCE4AB5}"/>
              </a:ext>
            </a:extLst>
          </p:cNvPr>
          <p:cNvSpPr txBox="1"/>
          <p:nvPr/>
        </p:nvSpPr>
        <p:spPr>
          <a:xfrm>
            <a:off x="2140491" y="6403468"/>
            <a:ext cx="4565109" cy="253916"/>
          </a:xfrm>
          <a:prstGeom prst="rect">
            <a:avLst/>
          </a:prstGeom>
          <a:noFill/>
        </p:spPr>
        <p:txBody>
          <a:bodyPr wrap="square" rtlCol="0">
            <a:spAutoFit/>
          </a:bodyPr>
          <a:lstStyle/>
          <a:p>
            <a:pPr algn="ctr"/>
            <a:r>
              <a:rPr lang="en-ID" sz="1050" b="1" dirty="0">
                <a:solidFill>
                  <a:schemeClr val="bg2"/>
                </a:solidFill>
                <a:latin typeface="Montserrat" panose="00000500000000000000" pitchFamily="50" charset="0"/>
              </a:rPr>
              <a:t>WEST VIRGINIA DEPARTMENT OF AGRICULTURE</a:t>
            </a:r>
          </a:p>
        </p:txBody>
      </p:sp>
      <p:pic>
        <p:nvPicPr>
          <p:cNvPr id="51" name="Picture 50" descr="A picture containing logo&#10;&#10;Description automatically generated">
            <a:extLst>
              <a:ext uri="{FF2B5EF4-FFF2-40B4-BE49-F238E27FC236}">
                <a16:creationId xmlns:a16="http://schemas.microsoft.com/office/drawing/2014/main" id="{9E61E234-4215-4070-BEE9-03E134F6B5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8909" y="6313717"/>
            <a:ext cx="483985" cy="433419"/>
          </a:xfrm>
          <a:prstGeom prst="rect">
            <a:avLst/>
          </a:prstGeom>
        </p:spPr>
      </p:pic>
      <p:sp>
        <p:nvSpPr>
          <p:cNvPr id="25" name="Rectangle 24">
            <a:extLst>
              <a:ext uri="{FF2B5EF4-FFF2-40B4-BE49-F238E27FC236}">
                <a16:creationId xmlns:a16="http://schemas.microsoft.com/office/drawing/2014/main" id="{7A158828-F487-4E00-B6CF-4601A7AAAE55}"/>
              </a:ext>
            </a:extLst>
          </p:cNvPr>
          <p:cNvSpPr/>
          <p:nvPr/>
        </p:nvSpPr>
        <p:spPr>
          <a:xfrm>
            <a:off x="3501324" y="2152136"/>
            <a:ext cx="2141351" cy="2862322"/>
          </a:xfrm>
          <a:prstGeom prst="rect">
            <a:avLst/>
          </a:prstGeom>
        </p:spPr>
        <p:txBody>
          <a:bodyPr wrap="square" lIns="91440" tIns="45720" rIns="91440" bIns="45720" anchor="t">
            <a:spAutoFit/>
          </a:bodyPr>
          <a:lstStyle/>
          <a:p>
            <a:r>
              <a:rPr lang="en-US" dirty="0">
                <a:latin typeface="Times New Roman"/>
                <a:cs typeface="Times New Roman"/>
              </a:rPr>
              <a:t>Factoring out the effects of recent across-the-board increases and new programs, WVDA's core General Revenue operating funds are roughly equal to that of FYs 2007-2008.</a:t>
            </a:r>
            <a:endParaRPr lang="en-US" dirty="0">
              <a:latin typeface="Times New Roman" panose="02020603050405020304" pitchFamily="18" charset="0"/>
              <a:cs typeface="Times New Roman" panose="02020603050405020304" pitchFamily="18" charset="0"/>
            </a:endParaRPr>
          </a:p>
        </p:txBody>
      </p:sp>
      <p:sp>
        <p:nvSpPr>
          <p:cNvPr id="26" name="Rectangle 25">
            <a:extLst>
              <a:ext uri="{FF2B5EF4-FFF2-40B4-BE49-F238E27FC236}">
                <a16:creationId xmlns:a16="http://schemas.microsoft.com/office/drawing/2014/main" id="{52868D0B-B797-48F0-A250-B5B607DD17A1}"/>
              </a:ext>
            </a:extLst>
          </p:cNvPr>
          <p:cNvSpPr/>
          <p:nvPr/>
        </p:nvSpPr>
        <p:spPr>
          <a:xfrm>
            <a:off x="6444373" y="2162079"/>
            <a:ext cx="2141351" cy="3046988"/>
          </a:xfrm>
          <a:prstGeom prst="rect">
            <a:avLst/>
          </a:prstGeom>
        </p:spPr>
        <p:txBody>
          <a:bodyPr wrap="square" lIns="91440" tIns="45720" rIns="91440" bIns="45720" anchor="t">
            <a:spAutoFit/>
          </a:bodyPr>
          <a:lstStyle/>
          <a:p>
            <a:r>
              <a:rPr lang="en-US" sz="1600" dirty="0">
                <a:latin typeface="Times New Roman"/>
                <a:cs typeface="Times New Roman"/>
              </a:rPr>
              <a:t>Improvement Requests have been submitted to support the agency’s mission by addressing critical agency infrastructure needs, investing in staff, and continuing to develop opportunities for positive economic impact to the State and its citizens.  </a:t>
            </a:r>
          </a:p>
        </p:txBody>
      </p:sp>
    </p:spTree>
    <p:extLst>
      <p:ext uri="{BB962C8B-B14F-4D97-AF65-F5344CB8AC3E}">
        <p14:creationId xmlns:p14="http://schemas.microsoft.com/office/powerpoint/2010/main" val="2962690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1000"/>
                                        <p:tgtEl>
                                          <p:spTgt spid="34"/>
                                        </p:tgtEl>
                                      </p:cBhvr>
                                    </p:animEffect>
                                    <p:anim calcmode="lin" valueType="num">
                                      <p:cBhvr>
                                        <p:cTn id="13" dur="1000" fill="hold"/>
                                        <p:tgtEl>
                                          <p:spTgt spid="34"/>
                                        </p:tgtEl>
                                        <p:attrNameLst>
                                          <p:attrName>ppt_x</p:attrName>
                                        </p:attrNameLst>
                                      </p:cBhvr>
                                      <p:tavLst>
                                        <p:tav tm="0">
                                          <p:val>
                                            <p:strVal val="#ppt_x"/>
                                          </p:val>
                                        </p:tav>
                                        <p:tav tm="100000">
                                          <p:val>
                                            <p:strVal val="#ppt_x"/>
                                          </p:val>
                                        </p:tav>
                                      </p:tavLst>
                                    </p:anim>
                                    <p:anim calcmode="lin" valueType="num">
                                      <p:cBhvr>
                                        <p:cTn id="14" dur="1000" fill="hold"/>
                                        <p:tgtEl>
                                          <p:spTgt spid="3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1000"/>
                                        <p:tgtEl>
                                          <p:spTgt spid="40"/>
                                        </p:tgtEl>
                                      </p:cBhvr>
                                    </p:animEffect>
                                    <p:anim calcmode="lin" valueType="num">
                                      <p:cBhvr>
                                        <p:cTn id="18" dur="1000" fill="hold"/>
                                        <p:tgtEl>
                                          <p:spTgt spid="40"/>
                                        </p:tgtEl>
                                        <p:attrNameLst>
                                          <p:attrName>ppt_x</p:attrName>
                                        </p:attrNameLst>
                                      </p:cBhvr>
                                      <p:tavLst>
                                        <p:tav tm="0">
                                          <p:val>
                                            <p:strVal val="#ppt_x"/>
                                          </p:val>
                                        </p:tav>
                                        <p:tav tm="100000">
                                          <p:val>
                                            <p:strVal val="#ppt_x"/>
                                          </p:val>
                                        </p:tav>
                                      </p:tavLst>
                                    </p:anim>
                                    <p:anim calcmode="lin" valueType="num">
                                      <p:cBhvr>
                                        <p:cTn id="19" dur="1000" fill="hold"/>
                                        <p:tgtEl>
                                          <p:spTgt spid="40"/>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1000"/>
                                        <p:tgtEl>
                                          <p:spTgt spid="31"/>
                                        </p:tgtEl>
                                      </p:cBhvr>
                                    </p:animEffect>
                                    <p:anim calcmode="lin" valueType="num">
                                      <p:cBhvr>
                                        <p:cTn id="23" dur="1000" fill="hold"/>
                                        <p:tgtEl>
                                          <p:spTgt spid="31"/>
                                        </p:tgtEl>
                                        <p:attrNameLst>
                                          <p:attrName>ppt_x</p:attrName>
                                        </p:attrNameLst>
                                      </p:cBhvr>
                                      <p:tavLst>
                                        <p:tav tm="0">
                                          <p:val>
                                            <p:strVal val="#ppt_x"/>
                                          </p:val>
                                        </p:tav>
                                        <p:tav tm="100000">
                                          <p:val>
                                            <p:strVal val="#ppt_x"/>
                                          </p:val>
                                        </p:tav>
                                      </p:tavLst>
                                    </p:anim>
                                    <p:anim calcmode="lin" valueType="num">
                                      <p:cBhvr>
                                        <p:cTn id="24" dur="1000" fill="hold"/>
                                        <p:tgtEl>
                                          <p:spTgt spid="31"/>
                                        </p:tgtEl>
                                        <p:attrNameLst>
                                          <p:attrName>ppt_y</p:attrName>
                                        </p:attrNameLst>
                                      </p:cBhvr>
                                      <p:tavLst>
                                        <p:tav tm="0">
                                          <p:val>
                                            <p:strVal val="#ppt_y+.1"/>
                                          </p:val>
                                        </p:tav>
                                        <p:tav tm="100000">
                                          <p:val>
                                            <p:strVal val="#ppt_y"/>
                                          </p:val>
                                        </p:tav>
                                      </p:tavLst>
                                    </p:anim>
                                  </p:childTnLst>
                                </p:cTn>
                              </p:par>
                              <p:par>
                                <p:cTn id="25" presetID="22" presetClass="entr" presetSubtype="4" fill="hold" grpId="0" nodeType="with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wipe(down)">
                                      <p:cBhvr>
                                        <p:cTn id="27" dur="500"/>
                                        <p:tgtEl>
                                          <p:spTgt spid="49"/>
                                        </p:tgtEl>
                                      </p:cBhvr>
                                    </p:animEffect>
                                  </p:childTnLst>
                                </p:cTn>
                              </p:par>
                              <p:par>
                                <p:cTn id="28" presetID="16" presetClass="entr" presetSubtype="37" fill="hold" grpId="0" nodeType="withEffect">
                                  <p:stCondLst>
                                    <p:cond delay="0"/>
                                  </p:stCondLst>
                                  <p:childTnLst>
                                    <p:set>
                                      <p:cBhvr>
                                        <p:cTn id="29" dur="1" fill="hold">
                                          <p:stCondLst>
                                            <p:cond delay="0"/>
                                          </p:stCondLst>
                                        </p:cTn>
                                        <p:tgtEl>
                                          <p:spTgt spid="50"/>
                                        </p:tgtEl>
                                        <p:attrNameLst>
                                          <p:attrName>style.visibility</p:attrName>
                                        </p:attrNameLst>
                                      </p:cBhvr>
                                      <p:to>
                                        <p:strVal val="visible"/>
                                      </p:to>
                                    </p:set>
                                    <p:animEffect transition="in" filter="barn(outVertical)">
                                      <p:cBhvr>
                                        <p:cTn id="30" dur="500"/>
                                        <p:tgtEl>
                                          <p:spTgt spid="50"/>
                                        </p:tgtEl>
                                      </p:cBhvr>
                                    </p:animEffect>
                                  </p:childTnLst>
                                </p:cTn>
                              </p:par>
                              <p:par>
                                <p:cTn id="31" presetID="42"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anim calcmode="lin" valueType="num">
                                      <p:cBhvr>
                                        <p:cTn id="34" dur="1000" fill="hold"/>
                                        <p:tgtEl>
                                          <p:spTgt spid="25"/>
                                        </p:tgtEl>
                                        <p:attrNameLst>
                                          <p:attrName>ppt_x</p:attrName>
                                        </p:attrNameLst>
                                      </p:cBhvr>
                                      <p:tavLst>
                                        <p:tav tm="0">
                                          <p:val>
                                            <p:strVal val="#ppt_x"/>
                                          </p:val>
                                        </p:tav>
                                        <p:tav tm="100000">
                                          <p:val>
                                            <p:strVal val="#ppt_x"/>
                                          </p:val>
                                        </p:tav>
                                      </p:tavLst>
                                    </p:anim>
                                    <p:anim calcmode="lin" valueType="num">
                                      <p:cBhvr>
                                        <p:cTn id="35" dur="1000" fill="hold"/>
                                        <p:tgtEl>
                                          <p:spTgt spid="25"/>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1000"/>
                                        <p:tgtEl>
                                          <p:spTgt spid="26"/>
                                        </p:tgtEl>
                                      </p:cBhvr>
                                    </p:animEffect>
                                    <p:anim calcmode="lin" valueType="num">
                                      <p:cBhvr>
                                        <p:cTn id="39" dur="1000" fill="hold"/>
                                        <p:tgtEl>
                                          <p:spTgt spid="26"/>
                                        </p:tgtEl>
                                        <p:attrNameLst>
                                          <p:attrName>ppt_x</p:attrName>
                                        </p:attrNameLst>
                                      </p:cBhvr>
                                      <p:tavLst>
                                        <p:tav tm="0">
                                          <p:val>
                                            <p:strVal val="#ppt_x"/>
                                          </p:val>
                                        </p:tav>
                                        <p:tav tm="100000">
                                          <p:val>
                                            <p:strVal val="#ppt_x"/>
                                          </p:val>
                                        </p:tav>
                                      </p:tavLst>
                                    </p:anim>
                                    <p:anim calcmode="lin" valueType="num">
                                      <p:cBhvr>
                                        <p:cTn id="40"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1" grpId="0"/>
      <p:bldP spid="34" grpId="0" animBg="1"/>
      <p:bldP spid="40" grpId="0" animBg="1"/>
      <p:bldP spid="49" grpId="0" animBg="1"/>
      <p:bldP spid="50" grpId="0"/>
      <p:bldP spid="25" grpId="0"/>
      <p:bldP spid="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A66EC-0F05-415E-B67D-27A964E228B2}"/>
              </a:ext>
            </a:extLst>
          </p:cNvPr>
          <p:cNvSpPr>
            <a:spLocks noGrp="1"/>
          </p:cNvSpPr>
          <p:nvPr>
            <p:ph type="ctrTitle"/>
          </p:nvPr>
        </p:nvSpPr>
        <p:spPr>
          <a:xfrm>
            <a:off x="629976" y="636941"/>
            <a:ext cx="8060925" cy="900937"/>
          </a:xfrm>
        </p:spPr>
        <p:txBody>
          <a:bodyPr/>
          <a:lstStyle/>
          <a:p>
            <a:r>
              <a:rPr lang="en-US" sz="4800" dirty="0">
                <a:solidFill>
                  <a:srgbClr val="273C8D"/>
                </a:solidFill>
                <a:latin typeface="Times New Roman"/>
                <a:cs typeface="Times New Roman"/>
              </a:rPr>
              <a:t>Agency Pandemic Impact</a:t>
            </a:r>
            <a:endParaRPr lang="en-US" sz="4800" dirty="0">
              <a:solidFill>
                <a:srgbClr val="273C8D"/>
              </a:solidFill>
              <a:latin typeface="Times New Roman" panose="02020603050405020304" pitchFamily="18" charset="0"/>
              <a:cs typeface="Times New Roman" panose="02020603050405020304" pitchFamily="18" charset="0"/>
            </a:endParaRPr>
          </a:p>
        </p:txBody>
      </p:sp>
      <p:sp>
        <p:nvSpPr>
          <p:cNvPr id="42" name="Rectangle 41">
            <a:extLst>
              <a:ext uri="{FF2B5EF4-FFF2-40B4-BE49-F238E27FC236}">
                <a16:creationId xmlns:a16="http://schemas.microsoft.com/office/drawing/2014/main" id="{3CB631E7-AB93-4F2D-B7C8-16FB25E0874A}"/>
              </a:ext>
            </a:extLst>
          </p:cNvPr>
          <p:cNvSpPr/>
          <p:nvPr/>
        </p:nvSpPr>
        <p:spPr>
          <a:xfrm>
            <a:off x="1475379" y="2139792"/>
            <a:ext cx="3159382" cy="692497"/>
          </a:xfrm>
          <a:prstGeom prst="rect">
            <a:avLst/>
          </a:prstGeom>
        </p:spPr>
        <p:txBody>
          <a:bodyPr wrap="square" lIns="91440" tIns="45720" rIns="91440" bIns="45720" anchor="t">
            <a:spAutoFit/>
          </a:bodyPr>
          <a:lstStyle/>
          <a:p>
            <a:r>
              <a:rPr lang="en-US" sz="1300" dirty="0">
                <a:latin typeface="Times New Roman"/>
                <a:cs typeface="Times New Roman"/>
              </a:rPr>
              <a:t>The economic impact of the COVID-19 pandemic to WVDA was in excess of $3.6 million at the end of FY 2021.</a:t>
            </a:r>
            <a:endParaRPr lang="en-US" sz="1300" dirty="0">
              <a:latin typeface="Times New Roman" panose="02020603050405020304" pitchFamily="18" charset="0"/>
              <a:cs typeface="Times New Roman" panose="02020603050405020304" pitchFamily="18" charset="0"/>
            </a:endParaRPr>
          </a:p>
        </p:txBody>
      </p:sp>
      <p:sp>
        <p:nvSpPr>
          <p:cNvPr id="51" name="Oval 50">
            <a:extLst>
              <a:ext uri="{FF2B5EF4-FFF2-40B4-BE49-F238E27FC236}">
                <a16:creationId xmlns:a16="http://schemas.microsoft.com/office/drawing/2014/main" id="{27CF2305-6FC9-411F-B38D-9FF397686128}"/>
              </a:ext>
            </a:extLst>
          </p:cNvPr>
          <p:cNvSpPr/>
          <p:nvPr/>
        </p:nvSpPr>
        <p:spPr>
          <a:xfrm>
            <a:off x="623763" y="2158887"/>
            <a:ext cx="612396" cy="611298"/>
          </a:xfrm>
          <a:prstGeom prst="ellipse">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rgbClr val="273C8D"/>
              </a:solidFill>
            </a:endParaRPr>
          </a:p>
        </p:txBody>
      </p:sp>
      <p:sp>
        <p:nvSpPr>
          <p:cNvPr id="53" name="Oval 52">
            <a:extLst>
              <a:ext uri="{FF2B5EF4-FFF2-40B4-BE49-F238E27FC236}">
                <a16:creationId xmlns:a16="http://schemas.microsoft.com/office/drawing/2014/main" id="{9489F962-788D-4EB5-9F73-D6995432CC1E}"/>
              </a:ext>
            </a:extLst>
          </p:cNvPr>
          <p:cNvSpPr/>
          <p:nvPr/>
        </p:nvSpPr>
        <p:spPr>
          <a:xfrm>
            <a:off x="635454" y="3462162"/>
            <a:ext cx="612396" cy="611298"/>
          </a:xfrm>
          <a:prstGeom prst="ellipse">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rgbClr val="273C8D"/>
              </a:solidFill>
            </a:endParaRPr>
          </a:p>
        </p:txBody>
      </p:sp>
      <p:sp>
        <p:nvSpPr>
          <p:cNvPr id="55" name="Oval 54">
            <a:extLst>
              <a:ext uri="{FF2B5EF4-FFF2-40B4-BE49-F238E27FC236}">
                <a16:creationId xmlns:a16="http://schemas.microsoft.com/office/drawing/2014/main" id="{8505A551-93D1-4E3B-8F76-DC3CF0E3C0F0}"/>
              </a:ext>
            </a:extLst>
          </p:cNvPr>
          <p:cNvSpPr/>
          <p:nvPr/>
        </p:nvSpPr>
        <p:spPr>
          <a:xfrm>
            <a:off x="4909216" y="2788718"/>
            <a:ext cx="612396" cy="611298"/>
          </a:xfrm>
          <a:prstGeom prst="ellipse">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rgbClr val="273C8D"/>
              </a:solidFill>
            </a:endParaRPr>
          </a:p>
        </p:txBody>
      </p:sp>
      <p:sp>
        <p:nvSpPr>
          <p:cNvPr id="57" name="Oval 56">
            <a:extLst>
              <a:ext uri="{FF2B5EF4-FFF2-40B4-BE49-F238E27FC236}">
                <a16:creationId xmlns:a16="http://schemas.microsoft.com/office/drawing/2014/main" id="{301CC3EB-F02F-4A45-9712-390EC91190EF}"/>
              </a:ext>
            </a:extLst>
          </p:cNvPr>
          <p:cNvSpPr/>
          <p:nvPr/>
        </p:nvSpPr>
        <p:spPr>
          <a:xfrm>
            <a:off x="4909216" y="4163768"/>
            <a:ext cx="612396" cy="611298"/>
          </a:xfrm>
          <a:prstGeom prst="ellipse">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rgbClr val="273C8D"/>
              </a:solidFill>
            </a:endParaRPr>
          </a:p>
        </p:txBody>
      </p:sp>
      <p:sp>
        <p:nvSpPr>
          <p:cNvPr id="67" name="Oval 66">
            <a:extLst>
              <a:ext uri="{FF2B5EF4-FFF2-40B4-BE49-F238E27FC236}">
                <a16:creationId xmlns:a16="http://schemas.microsoft.com/office/drawing/2014/main" id="{D155E7ED-11E1-4B94-862C-A5E8286203B8}"/>
              </a:ext>
            </a:extLst>
          </p:cNvPr>
          <p:cNvSpPr/>
          <p:nvPr/>
        </p:nvSpPr>
        <p:spPr>
          <a:xfrm>
            <a:off x="635454" y="4755274"/>
            <a:ext cx="612396" cy="611298"/>
          </a:xfrm>
          <a:prstGeom prst="ellipse">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rgbClr val="273C8D"/>
              </a:solidFill>
            </a:endParaRPr>
          </a:p>
        </p:txBody>
      </p:sp>
      <p:sp>
        <p:nvSpPr>
          <p:cNvPr id="77" name="Rectangle 76">
            <a:extLst>
              <a:ext uri="{FF2B5EF4-FFF2-40B4-BE49-F238E27FC236}">
                <a16:creationId xmlns:a16="http://schemas.microsoft.com/office/drawing/2014/main" id="{88F7CF42-4156-4E9F-918F-433F71A983EF}"/>
              </a:ext>
            </a:extLst>
          </p:cNvPr>
          <p:cNvSpPr/>
          <p:nvPr/>
        </p:nvSpPr>
        <p:spPr>
          <a:xfrm>
            <a:off x="0" y="6198198"/>
            <a:ext cx="9144000" cy="666195"/>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8" name="TextBox 77">
            <a:extLst>
              <a:ext uri="{FF2B5EF4-FFF2-40B4-BE49-F238E27FC236}">
                <a16:creationId xmlns:a16="http://schemas.microsoft.com/office/drawing/2014/main" id="{6E3A3E05-8D14-4F42-B499-3B5A18E4E777}"/>
              </a:ext>
            </a:extLst>
          </p:cNvPr>
          <p:cNvSpPr txBox="1"/>
          <p:nvPr/>
        </p:nvSpPr>
        <p:spPr>
          <a:xfrm>
            <a:off x="2140491" y="6403468"/>
            <a:ext cx="4565109" cy="253916"/>
          </a:xfrm>
          <a:prstGeom prst="rect">
            <a:avLst/>
          </a:prstGeom>
          <a:noFill/>
        </p:spPr>
        <p:txBody>
          <a:bodyPr wrap="square" rtlCol="0">
            <a:spAutoFit/>
          </a:bodyPr>
          <a:lstStyle/>
          <a:p>
            <a:pPr algn="ctr"/>
            <a:r>
              <a:rPr lang="en-ID" sz="1050" b="1" dirty="0">
                <a:solidFill>
                  <a:schemeClr val="bg2"/>
                </a:solidFill>
                <a:latin typeface="Montserrat" panose="00000500000000000000" pitchFamily="50" charset="0"/>
              </a:rPr>
              <a:t>WEST VIRGINIA DEPARTMENT OF AGRICULTURE</a:t>
            </a:r>
          </a:p>
        </p:txBody>
      </p:sp>
      <p:pic>
        <p:nvPicPr>
          <p:cNvPr id="79" name="Picture 78" descr="A picture containing logo&#10;&#10;Description automatically generated">
            <a:extLst>
              <a:ext uri="{FF2B5EF4-FFF2-40B4-BE49-F238E27FC236}">
                <a16:creationId xmlns:a16="http://schemas.microsoft.com/office/drawing/2014/main" id="{F78719A3-0C4C-45DC-900F-B43197DC07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8909" y="6313717"/>
            <a:ext cx="483985" cy="433419"/>
          </a:xfrm>
          <a:prstGeom prst="rect">
            <a:avLst/>
          </a:prstGeom>
        </p:spPr>
      </p:pic>
      <p:sp>
        <p:nvSpPr>
          <p:cNvPr id="31" name="Rectangle 30">
            <a:extLst>
              <a:ext uri="{FF2B5EF4-FFF2-40B4-BE49-F238E27FC236}">
                <a16:creationId xmlns:a16="http://schemas.microsoft.com/office/drawing/2014/main" id="{FFDDBE1F-6E12-4C88-9886-EAE6C9D82A21}"/>
              </a:ext>
            </a:extLst>
          </p:cNvPr>
          <p:cNvSpPr/>
          <p:nvPr/>
        </p:nvSpPr>
        <p:spPr>
          <a:xfrm>
            <a:off x="1388082" y="3165800"/>
            <a:ext cx="3159382" cy="1292662"/>
          </a:xfrm>
          <a:prstGeom prst="rect">
            <a:avLst/>
          </a:prstGeom>
        </p:spPr>
        <p:txBody>
          <a:bodyPr wrap="square" lIns="91440" tIns="45720" rIns="91440" bIns="45720" anchor="t">
            <a:spAutoFit/>
          </a:bodyPr>
          <a:lstStyle/>
          <a:p>
            <a:r>
              <a:rPr lang="en-US" sz="1300" dirty="0">
                <a:latin typeface="Times New Roman"/>
                <a:cs typeface="Times New Roman"/>
              </a:rPr>
              <a:t>WVDA’s Cedar Lakes Conference Center and Food Distribution Program both incurred significant operating losses (included in the total above) due to the pandemic’s effect on public gatherings and school operations. </a:t>
            </a:r>
            <a:endParaRPr lang="en-US" sz="1300" dirty="0">
              <a:latin typeface="Times New Roman" panose="02020603050405020304" pitchFamily="18" charset="0"/>
              <a:cs typeface="Times New Roman" panose="02020603050405020304" pitchFamily="18" charset="0"/>
            </a:endParaRPr>
          </a:p>
        </p:txBody>
      </p:sp>
      <p:sp>
        <p:nvSpPr>
          <p:cNvPr id="32" name="Rectangle 31">
            <a:extLst>
              <a:ext uri="{FF2B5EF4-FFF2-40B4-BE49-F238E27FC236}">
                <a16:creationId xmlns:a16="http://schemas.microsoft.com/office/drawing/2014/main" id="{1B9DB1D8-5522-4DC1-820E-F764CE6E2844}"/>
              </a:ext>
            </a:extLst>
          </p:cNvPr>
          <p:cNvSpPr/>
          <p:nvPr/>
        </p:nvSpPr>
        <p:spPr>
          <a:xfrm>
            <a:off x="5578307" y="2571510"/>
            <a:ext cx="3159382" cy="1092607"/>
          </a:xfrm>
          <a:prstGeom prst="rect">
            <a:avLst/>
          </a:prstGeom>
        </p:spPr>
        <p:txBody>
          <a:bodyPr wrap="square" lIns="91440" tIns="45720" rIns="91440" bIns="45720" anchor="t">
            <a:spAutoFit/>
          </a:bodyPr>
          <a:lstStyle/>
          <a:p>
            <a:r>
              <a:rPr lang="en-US" sz="1300" dirty="0">
                <a:latin typeface="Times New Roman"/>
                <a:cs typeface="Times New Roman"/>
              </a:rPr>
              <a:t>Many pre-pandemic efficiencies, such as use of virtual training for staff, e-signatures, and use of Teams for remote meetings and collaboration, allowed operations to continue with minimal impact and cost. </a:t>
            </a:r>
            <a:endParaRPr lang="en-US" sz="1300" dirty="0">
              <a:latin typeface="Times New Roman" panose="02020603050405020304" pitchFamily="18" charset="0"/>
              <a:cs typeface="Times New Roman" panose="02020603050405020304" pitchFamily="18" charset="0"/>
            </a:endParaRPr>
          </a:p>
        </p:txBody>
      </p:sp>
      <p:sp>
        <p:nvSpPr>
          <p:cNvPr id="33" name="Rectangle 32">
            <a:extLst>
              <a:ext uri="{FF2B5EF4-FFF2-40B4-BE49-F238E27FC236}">
                <a16:creationId xmlns:a16="http://schemas.microsoft.com/office/drawing/2014/main" id="{08F0A122-3B37-4570-8F31-1E8A21397C91}"/>
              </a:ext>
            </a:extLst>
          </p:cNvPr>
          <p:cNvSpPr/>
          <p:nvPr/>
        </p:nvSpPr>
        <p:spPr>
          <a:xfrm>
            <a:off x="1388082" y="4574345"/>
            <a:ext cx="3159382" cy="1092607"/>
          </a:xfrm>
          <a:prstGeom prst="rect">
            <a:avLst/>
          </a:prstGeom>
        </p:spPr>
        <p:txBody>
          <a:bodyPr wrap="square" lIns="91440" tIns="45720" rIns="91440" bIns="45720" anchor="t">
            <a:spAutoFit/>
          </a:bodyPr>
          <a:lstStyle/>
          <a:p>
            <a:r>
              <a:rPr lang="en-US" sz="1300" dirty="0">
                <a:latin typeface="Times New Roman" panose="02020603050405020304" pitchFamily="18" charset="0"/>
                <a:cs typeface="Times New Roman" panose="02020603050405020304" pitchFamily="18" charset="0"/>
              </a:rPr>
              <a:t>Throughout the pandemic, WVDA maintained operations to assure all its mandates were being met for uninterrupted service to the public and agricultural industries.</a:t>
            </a:r>
          </a:p>
        </p:txBody>
      </p:sp>
      <p:sp>
        <p:nvSpPr>
          <p:cNvPr id="34" name="Rectangle 33">
            <a:extLst>
              <a:ext uri="{FF2B5EF4-FFF2-40B4-BE49-F238E27FC236}">
                <a16:creationId xmlns:a16="http://schemas.microsoft.com/office/drawing/2014/main" id="{5B7CDED2-FEDE-4644-9FCE-5AFFB016CF2C}"/>
              </a:ext>
            </a:extLst>
          </p:cNvPr>
          <p:cNvSpPr/>
          <p:nvPr/>
        </p:nvSpPr>
        <p:spPr>
          <a:xfrm>
            <a:off x="5578307" y="4076996"/>
            <a:ext cx="3159382" cy="892552"/>
          </a:xfrm>
          <a:prstGeom prst="rect">
            <a:avLst/>
          </a:prstGeom>
        </p:spPr>
        <p:txBody>
          <a:bodyPr wrap="square" lIns="91440" tIns="45720" rIns="91440" bIns="45720" anchor="t">
            <a:spAutoFit/>
          </a:bodyPr>
          <a:lstStyle/>
          <a:p>
            <a:r>
              <a:rPr lang="en-US" sz="1300" dirty="0">
                <a:latin typeface="Times New Roman"/>
                <a:cs typeface="Times New Roman"/>
              </a:rPr>
              <a:t>As shown on the following tables, WVDA received federal funding for pandemic relief, with the vast majority being passed through to external entities. </a:t>
            </a:r>
            <a:endParaRPr lang="en-US" sz="1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7007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1000"/>
                                        <p:tgtEl>
                                          <p:spTgt spid="42"/>
                                        </p:tgtEl>
                                      </p:cBhvr>
                                    </p:animEffect>
                                    <p:anim calcmode="lin" valueType="num">
                                      <p:cBhvr>
                                        <p:cTn id="8" dur="1000" fill="hold"/>
                                        <p:tgtEl>
                                          <p:spTgt spid="42"/>
                                        </p:tgtEl>
                                        <p:attrNameLst>
                                          <p:attrName>ppt_x</p:attrName>
                                        </p:attrNameLst>
                                      </p:cBhvr>
                                      <p:tavLst>
                                        <p:tav tm="0">
                                          <p:val>
                                            <p:strVal val="#ppt_x"/>
                                          </p:val>
                                        </p:tav>
                                        <p:tav tm="100000">
                                          <p:val>
                                            <p:strVal val="#ppt_x"/>
                                          </p:val>
                                        </p:tav>
                                      </p:tavLst>
                                    </p:anim>
                                    <p:anim calcmode="lin" valueType="num">
                                      <p:cBhvr>
                                        <p:cTn id="9" dur="1000" fill="hold"/>
                                        <p:tgtEl>
                                          <p:spTgt spid="42"/>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77"/>
                                        </p:tgtEl>
                                        <p:attrNameLst>
                                          <p:attrName>style.visibility</p:attrName>
                                        </p:attrNameLst>
                                      </p:cBhvr>
                                      <p:to>
                                        <p:strVal val="visible"/>
                                      </p:to>
                                    </p:set>
                                    <p:animEffect transition="in" filter="wipe(down)">
                                      <p:cBhvr>
                                        <p:cTn id="12" dur="500"/>
                                        <p:tgtEl>
                                          <p:spTgt spid="77"/>
                                        </p:tgtEl>
                                      </p:cBhvr>
                                    </p:animEffect>
                                  </p:childTnLst>
                                </p:cTn>
                              </p:par>
                              <p:par>
                                <p:cTn id="13" presetID="16" presetClass="entr" presetSubtype="37" fill="hold" grpId="0" nodeType="withEffect">
                                  <p:stCondLst>
                                    <p:cond delay="0"/>
                                  </p:stCondLst>
                                  <p:childTnLst>
                                    <p:set>
                                      <p:cBhvr>
                                        <p:cTn id="14" dur="1" fill="hold">
                                          <p:stCondLst>
                                            <p:cond delay="0"/>
                                          </p:stCondLst>
                                        </p:cTn>
                                        <p:tgtEl>
                                          <p:spTgt spid="78"/>
                                        </p:tgtEl>
                                        <p:attrNameLst>
                                          <p:attrName>style.visibility</p:attrName>
                                        </p:attrNameLst>
                                      </p:cBhvr>
                                      <p:to>
                                        <p:strVal val="visible"/>
                                      </p:to>
                                    </p:set>
                                    <p:animEffect transition="in" filter="barn(outVertical)">
                                      <p:cBhvr>
                                        <p:cTn id="15" dur="500"/>
                                        <p:tgtEl>
                                          <p:spTgt spid="78"/>
                                        </p:tgtEl>
                                      </p:cBhvr>
                                    </p:animEffect>
                                  </p:childTnLst>
                                </p:cTn>
                              </p:par>
                              <p:par>
                                <p:cTn id="16" presetID="42" presetClass="entr" presetSubtype="0" fill="hold" grpId="0" nodeType="with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fade">
                                      <p:cBhvr>
                                        <p:cTn id="18" dur="1000"/>
                                        <p:tgtEl>
                                          <p:spTgt spid="31"/>
                                        </p:tgtEl>
                                      </p:cBhvr>
                                    </p:animEffect>
                                    <p:anim calcmode="lin" valueType="num">
                                      <p:cBhvr>
                                        <p:cTn id="19" dur="1000" fill="hold"/>
                                        <p:tgtEl>
                                          <p:spTgt spid="31"/>
                                        </p:tgtEl>
                                        <p:attrNameLst>
                                          <p:attrName>ppt_x</p:attrName>
                                        </p:attrNameLst>
                                      </p:cBhvr>
                                      <p:tavLst>
                                        <p:tav tm="0">
                                          <p:val>
                                            <p:strVal val="#ppt_x"/>
                                          </p:val>
                                        </p:tav>
                                        <p:tav tm="100000">
                                          <p:val>
                                            <p:strVal val="#ppt_x"/>
                                          </p:val>
                                        </p:tav>
                                      </p:tavLst>
                                    </p:anim>
                                    <p:anim calcmode="lin" valueType="num">
                                      <p:cBhvr>
                                        <p:cTn id="20" dur="1000" fill="hold"/>
                                        <p:tgtEl>
                                          <p:spTgt spid="31"/>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fade">
                                      <p:cBhvr>
                                        <p:cTn id="23" dur="1000"/>
                                        <p:tgtEl>
                                          <p:spTgt spid="32"/>
                                        </p:tgtEl>
                                      </p:cBhvr>
                                    </p:animEffect>
                                    <p:anim calcmode="lin" valueType="num">
                                      <p:cBhvr>
                                        <p:cTn id="24" dur="1000" fill="hold"/>
                                        <p:tgtEl>
                                          <p:spTgt spid="32"/>
                                        </p:tgtEl>
                                        <p:attrNameLst>
                                          <p:attrName>ppt_x</p:attrName>
                                        </p:attrNameLst>
                                      </p:cBhvr>
                                      <p:tavLst>
                                        <p:tav tm="0">
                                          <p:val>
                                            <p:strVal val="#ppt_x"/>
                                          </p:val>
                                        </p:tav>
                                        <p:tav tm="100000">
                                          <p:val>
                                            <p:strVal val="#ppt_x"/>
                                          </p:val>
                                        </p:tav>
                                      </p:tavLst>
                                    </p:anim>
                                    <p:anim calcmode="lin" valueType="num">
                                      <p:cBhvr>
                                        <p:cTn id="25" dur="1000" fill="hold"/>
                                        <p:tgtEl>
                                          <p:spTgt spid="32"/>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fade">
                                      <p:cBhvr>
                                        <p:cTn id="28" dur="1000"/>
                                        <p:tgtEl>
                                          <p:spTgt spid="33"/>
                                        </p:tgtEl>
                                      </p:cBhvr>
                                    </p:animEffect>
                                    <p:anim calcmode="lin" valueType="num">
                                      <p:cBhvr>
                                        <p:cTn id="29" dur="1000" fill="hold"/>
                                        <p:tgtEl>
                                          <p:spTgt spid="33"/>
                                        </p:tgtEl>
                                        <p:attrNameLst>
                                          <p:attrName>ppt_x</p:attrName>
                                        </p:attrNameLst>
                                      </p:cBhvr>
                                      <p:tavLst>
                                        <p:tav tm="0">
                                          <p:val>
                                            <p:strVal val="#ppt_x"/>
                                          </p:val>
                                        </p:tav>
                                        <p:tav tm="100000">
                                          <p:val>
                                            <p:strVal val="#ppt_x"/>
                                          </p:val>
                                        </p:tav>
                                      </p:tavLst>
                                    </p:anim>
                                    <p:anim calcmode="lin" valueType="num">
                                      <p:cBhvr>
                                        <p:cTn id="30" dur="1000" fill="hold"/>
                                        <p:tgtEl>
                                          <p:spTgt spid="33"/>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4"/>
                                        </p:tgtEl>
                                        <p:attrNameLst>
                                          <p:attrName>style.visibility</p:attrName>
                                        </p:attrNameLst>
                                      </p:cBhvr>
                                      <p:to>
                                        <p:strVal val="visible"/>
                                      </p:to>
                                    </p:set>
                                    <p:animEffect transition="in" filter="fade">
                                      <p:cBhvr>
                                        <p:cTn id="33" dur="1000"/>
                                        <p:tgtEl>
                                          <p:spTgt spid="34"/>
                                        </p:tgtEl>
                                      </p:cBhvr>
                                    </p:animEffect>
                                    <p:anim calcmode="lin" valueType="num">
                                      <p:cBhvr>
                                        <p:cTn id="34" dur="1000" fill="hold"/>
                                        <p:tgtEl>
                                          <p:spTgt spid="34"/>
                                        </p:tgtEl>
                                        <p:attrNameLst>
                                          <p:attrName>ppt_x</p:attrName>
                                        </p:attrNameLst>
                                      </p:cBhvr>
                                      <p:tavLst>
                                        <p:tav tm="0">
                                          <p:val>
                                            <p:strVal val="#ppt_x"/>
                                          </p:val>
                                        </p:tav>
                                        <p:tav tm="100000">
                                          <p:val>
                                            <p:strVal val="#ppt_x"/>
                                          </p:val>
                                        </p:tav>
                                      </p:tavLst>
                                    </p:anim>
                                    <p:anim calcmode="lin" valueType="num">
                                      <p:cBhvr>
                                        <p:cTn id="35"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77" grpId="0" animBg="1"/>
      <p:bldP spid="78" grpId="0"/>
      <p:bldP spid="31" grpId="0"/>
      <p:bldP spid="32" grpId="0"/>
      <p:bldP spid="33" grpId="0"/>
      <p:bldP spid="3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408A054F-B5FA-4074-9C26-0E987CFDDDD7}"/>
              </a:ext>
            </a:extLst>
          </p:cNvPr>
          <p:cNvSpPr>
            <a:spLocks noGrp="1"/>
          </p:cNvSpPr>
          <p:nvPr>
            <p:ph type="pic" sz="quarter" idx="10"/>
          </p:nvPr>
        </p:nvSpPr>
        <p:spPr>
          <a:xfrm>
            <a:off x="0" y="6393"/>
            <a:ext cx="9144000" cy="6858000"/>
          </a:xfrm>
          <a:solidFill>
            <a:schemeClr val="bg1"/>
          </a:solidFill>
        </p:spPr>
      </p:sp>
      <p:sp>
        <p:nvSpPr>
          <p:cNvPr id="45" name="Rectangle 44">
            <a:extLst>
              <a:ext uri="{FF2B5EF4-FFF2-40B4-BE49-F238E27FC236}">
                <a16:creationId xmlns:a16="http://schemas.microsoft.com/office/drawing/2014/main" id="{9D8CC753-FBBA-4477-ACAC-51D7AA9858AE}"/>
              </a:ext>
            </a:extLst>
          </p:cNvPr>
          <p:cNvSpPr/>
          <p:nvPr/>
        </p:nvSpPr>
        <p:spPr>
          <a:xfrm>
            <a:off x="0" y="6198198"/>
            <a:ext cx="9144000" cy="666195"/>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6" name="TextBox 45">
            <a:extLst>
              <a:ext uri="{FF2B5EF4-FFF2-40B4-BE49-F238E27FC236}">
                <a16:creationId xmlns:a16="http://schemas.microsoft.com/office/drawing/2014/main" id="{CA070B4A-D954-4408-B0C1-4A3AB2E9D2BE}"/>
              </a:ext>
            </a:extLst>
          </p:cNvPr>
          <p:cNvSpPr txBox="1"/>
          <p:nvPr/>
        </p:nvSpPr>
        <p:spPr>
          <a:xfrm>
            <a:off x="2140491" y="6403468"/>
            <a:ext cx="4565109" cy="253916"/>
          </a:xfrm>
          <a:prstGeom prst="rect">
            <a:avLst/>
          </a:prstGeom>
          <a:noFill/>
        </p:spPr>
        <p:txBody>
          <a:bodyPr wrap="square" rtlCol="0">
            <a:spAutoFit/>
          </a:bodyPr>
          <a:lstStyle/>
          <a:p>
            <a:pPr algn="ctr"/>
            <a:r>
              <a:rPr lang="en-ID" sz="1050" b="1" dirty="0">
                <a:solidFill>
                  <a:schemeClr val="bg2"/>
                </a:solidFill>
                <a:latin typeface="Montserrat" panose="00000500000000000000" pitchFamily="50" charset="0"/>
              </a:rPr>
              <a:t>WEST VIRGINIA DEPARTMENT OF AGRICULTURE</a:t>
            </a:r>
          </a:p>
        </p:txBody>
      </p:sp>
      <p:pic>
        <p:nvPicPr>
          <p:cNvPr id="47" name="Picture 46" descr="A picture containing logo&#10;&#10;Description automatically generated">
            <a:extLst>
              <a:ext uri="{FF2B5EF4-FFF2-40B4-BE49-F238E27FC236}">
                <a16:creationId xmlns:a16="http://schemas.microsoft.com/office/drawing/2014/main" id="{2BE67A9F-F7CC-4474-B4EA-A57FA64A5B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8909" y="6313717"/>
            <a:ext cx="483985" cy="433419"/>
          </a:xfrm>
          <a:prstGeom prst="rect">
            <a:avLst/>
          </a:prstGeom>
        </p:spPr>
      </p:pic>
      <p:sp>
        <p:nvSpPr>
          <p:cNvPr id="8" name="TextBox 7">
            <a:extLst>
              <a:ext uri="{FF2B5EF4-FFF2-40B4-BE49-F238E27FC236}">
                <a16:creationId xmlns:a16="http://schemas.microsoft.com/office/drawing/2014/main" id="{019A55BC-C36B-4997-AE84-F8BB40DA27DE}"/>
              </a:ext>
            </a:extLst>
          </p:cNvPr>
          <p:cNvSpPr txBox="1"/>
          <p:nvPr/>
        </p:nvSpPr>
        <p:spPr>
          <a:xfrm>
            <a:off x="920804" y="117350"/>
            <a:ext cx="7004480" cy="1446550"/>
          </a:xfrm>
          <a:prstGeom prst="rect">
            <a:avLst/>
          </a:prstGeom>
          <a:noFill/>
        </p:spPr>
        <p:txBody>
          <a:bodyPr wrap="square" lIns="91440" tIns="45720" rIns="91440" bIns="45720" anchor="t">
            <a:spAutoFit/>
          </a:bodyPr>
          <a:lstStyle/>
          <a:p>
            <a:pPr algn="ctr"/>
            <a:r>
              <a:rPr lang="en-US" sz="4400" b="1" dirty="0">
                <a:solidFill>
                  <a:srgbClr val="273C8D"/>
                </a:solidFill>
                <a:latin typeface="Times New Roman"/>
                <a:cs typeface="Times New Roman"/>
              </a:rPr>
              <a:t>COVID-19 Pandemic Federal Funding (USDA)</a:t>
            </a:r>
          </a:p>
        </p:txBody>
      </p:sp>
      <p:graphicFrame>
        <p:nvGraphicFramePr>
          <p:cNvPr id="9" name="Content Placeholder 3">
            <a:extLst>
              <a:ext uri="{FF2B5EF4-FFF2-40B4-BE49-F238E27FC236}">
                <a16:creationId xmlns:a16="http://schemas.microsoft.com/office/drawing/2014/main" id="{CB366F97-C0F9-435E-BA3D-11398665E05D}"/>
              </a:ext>
            </a:extLst>
          </p:cNvPr>
          <p:cNvGraphicFramePr>
            <a:graphicFrameLocks/>
          </p:cNvGraphicFramePr>
          <p:nvPr>
            <p:extLst>
              <p:ext uri="{D42A27DB-BD31-4B8C-83A1-F6EECF244321}">
                <p14:modId xmlns:p14="http://schemas.microsoft.com/office/powerpoint/2010/main" val="4025676019"/>
              </p:ext>
            </p:extLst>
          </p:nvPr>
        </p:nvGraphicFramePr>
        <p:xfrm>
          <a:off x="361533" y="1563900"/>
          <a:ext cx="8123023" cy="4576332"/>
        </p:xfrm>
        <a:graphic>
          <a:graphicData uri="http://schemas.openxmlformats.org/drawingml/2006/table">
            <a:tbl>
              <a:tblPr>
                <a:tableStyleId>{5C22544A-7EE6-4342-B048-85BDC9FD1C3A}</a:tableStyleId>
              </a:tblPr>
              <a:tblGrid>
                <a:gridCol w="3820879">
                  <a:extLst>
                    <a:ext uri="{9D8B030D-6E8A-4147-A177-3AD203B41FA5}">
                      <a16:colId xmlns:a16="http://schemas.microsoft.com/office/drawing/2014/main" val="3918903254"/>
                    </a:ext>
                  </a:extLst>
                </a:gridCol>
                <a:gridCol w="1075536">
                  <a:extLst>
                    <a:ext uri="{9D8B030D-6E8A-4147-A177-3AD203B41FA5}">
                      <a16:colId xmlns:a16="http://schemas.microsoft.com/office/drawing/2014/main" val="3177349140"/>
                    </a:ext>
                  </a:extLst>
                </a:gridCol>
                <a:gridCol w="1075536">
                  <a:extLst>
                    <a:ext uri="{9D8B030D-6E8A-4147-A177-3AD203B41FA5}">
                      <a16:colId xmlns:a16="http://schemas.microsoft.com/office/drawing/2014/main" val="2768682164"/>
                    </a:ext>
                  </a:extLst>
                </a:gridCol>
                <a:gridCol w="1075536">
                  <a:extLst>
                    <a:ext uri="{9D8B030D-6E8A-4147-A177-3AD203B41FA5}">
                      <a16:colId xmlns:a16="http://schemas.microsoft.com/office/drawing/2014/main" val="3908507429"/>
                    </a:ext>
                  </a:extLst>
                </a:gridCol>
                <a:gridCol w="1075536">
                  <a:extLst>
                    <a:ext uri="{9D8B030D-6E8A-4147-A177-3AD203B41FA5}">
                      <a16:colId xmlns:a16="http://schemas.microsoft.com/office/drawing/2014/main" val="3757102569"/>
                    </a:ext>
                  </a:extLst>
                </a:gridCol>
              </a:tblGrid>
              <a:tr h="582338">
                <a:tc>
                  <a:txBody>
                    <a:bodyPr/>
                    <a:lstStyle/>
                    <a:p>
                      <a:pPr algn="ctr" fontAlgn="ctr"/>
                      <a:r>
                        <a:rPr lang="en-US" sz="1200" b="1" u="none" strike="noStrike" dirty="0">
                          <a:effectLst/>
                          <a:latin typeface="+mn-lt"/>
                        </a:rPr>
                        <a:t>Funding Source</a:t>
                      </a:r>
                      <a:endParaRPr lang="en-US" sz="1200" b="1" i="0" u="none" strike="noStrike" dirty="0">
                        <a:solidFill>
                          <a:srgbClr val="FFFFFF"/>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1" i="0" u="none" strike="noStrike" dirty="0">
                          <a:solidFill>
                            <a:schemeClr val="tx1"/>
                          </a:solidFill>
                          <a:effectLst/>
                          <a:latin typeface="+mn-lt"/>
                        </a:rPr>
                        <a:t>Award Date(s)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1" u="none" strike="noStrike" dirty="0">
                          <a:effectLst/>
                          <a:latin typeface="+mn-lt"/>
                        </a:rPr>
                        <a:t>Original Award</a:t>
                      </a:r>
                      <a:endParaRPr lang="en-US" sz="1200" b="1" i="0" u="none" strike="noStrike" dirty="0">
                        <a:solidFill>
                          <a:srgbClr val="FFFFFF"/>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1" u="none" strike="noStrike" dirty="0">
                          <a:effectLst/>
                          <a:latin typeface="+mn-lt"/>
                        </a:rPr>
                        <a:t>Expended</a:t>
                      </a:r>
                      <a:endParaRPr lang="en-US" sz="1200" b="1" i="0" u="none" strike="noStrike" dirty="0">
                        <a:solidFill>
                          <a:srgbClr val="FFFFFF"/>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1" u="none" strike="noStrike" dirty="0">
                          <a:effectLst/>
                          <a:latin typeface="+mn-lt"/>
                        </a:rPr>
                        <a:t>Remaining</a:t>
                      </a:r>
                      <a:endParaRPr lang="en-US" sz="1200" b="1" i="0" u="none" strike="noStrike" dirty="0">
                        <a:solidFill>
                          <a:srgbClr val="FFFFFF"/>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29158492"/>
                  </a:ext>
                </a:extLst>
              </a:tr>
              <a:tr h="285226">
                <a:tc>
                  <a:txBody>
                    <a:bodyPr/>
                    <a:lstStyle/>
                    <a:p>
                      <a:pPr lvl="0" algn="l" fontAlgn="ctr"/>
                      <a:r>
                        <a:rPr lang="en-US" sz="1200" b="0" i="0" u="none" strike="noStrike" dirty="0">
                          <a:solidFill>
                            <a:srgbClr val="000000"/>
                          </a:solidFill>
                          <a:effectLst/>
                          <a:latin typeface="+mn-lt"/>
                        </a:rPr>
                        <a:t>Emergency Food Assistance Program* –</a:t>
                      </a:r>
                      <a:br>
                        <a:rPr lang="en-US" sz="1200" b="0" i="0" u="none" strike="noStrike" dirty="0">
                          <a:solidFill>
                            <a:srgbClr val="000000"/>
                          </a:solidFill>
                          <a:effectLst/>
                          <a:latin typeface="+mn-lt"/>
                        </a:rPr>
                      </a:br>
                      <a:r>
                        <a:rPr lang="en-US" sz="1200" b="0" i="0" u="none" strike="noStrike" dirty="0">
                          <a:solidFill>
                            <a:srgbClr val="000000"/>
                          </a:solidFill>
                          <a:effectLst/>
                          <a:latin typeface="+mn-lt"/>
                        </a:rPr>
                        <a:t>Families First Coronavirus Response Act (FFCRA)</a:t>
                      </a: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0" i="0" u="none" strike="noStrike" dirty="0">
                          <a:solidFill>
                            <a:schemeClr val="tx1"/>
                          </a:solidFill>
                          <a:effectLst/>
                          <a:latin typeface="+mn-lt"/>
                        </a:rPr>
                        <a:t>Mar. 2020, </a:t>
                      </a:r>
                      <a:br>
                        <a:rPr lang="en-US" sz="1200" b="0" i="0" u="none" strike="noStrike" dirty="0">
                          <a:solidFill>
                            <a:schemeClr val="tx1"/>
                          </a:solidFill>
                          <a:effectLst/>
                          <a:latin typeface="+mn-lt"/>
                        </a:rPr>
                      </a:br>
                      <a:r>
                        <a:rPr lang="en-US" sz="1200" b="0" i="0" u="none" strike="noStrike" dirty="0">
                          <a:solidFill>
                            <a:schemeClr val="tx1"/>
                          </a:solidFill>
                          <a:effectLst/>
                          <a:latin typeface="+mn-lt"/>
                        </a:rPr>
                        <a:t>Oct. 2020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$ 464,122</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$ 460,817</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$ 3,305</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2913334"/>
                  </a:ext>
                </a:extLst>
              </a:tr>
              <a:tr h="26019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Emergency Food Assistance Program* –</a:t>
                      </a:r>
                      <a:br>
                        <a:rPr lang="en-US" sz="1200" b="0" i="0" u="none" strike="noStrike" dirty="0">
                          <a:solidFill>
                            <a:srgbClr val="000000"/>
                          </a:solidFill>
                          <a:effectLst/>
                          <a:latin typeface="+mn-lt"/>
                        </a:rPr>
                      </a:br>
                      <a:r>
                        <a:rPr lang="en-US" sz="1200" b="0" i="0" u="none" strike="noStrike" dirty="0">
                          <a:solidFill>
                            <a:srgbClr val="000000"/>
                          </a:solidFill>
                          <a:effectLst/>
                          <a:latin typeface="+mn-lt"/>
                        </a:rPr>
                        <a:t>Coronavirus Aid, Relief and Economic Security Act (CARES)</a:t>
                      </a: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0" i="0" u="none" strike="noStrike" dirty="0">
                          <a:solidFill>
                            <a:schemeClr val="tx1"/>
                          </a:solidFill>
                          <a:effectLst/>
                          <a:latin typeface="+mn-lt"/>
                        </a:rPr>
                        <a:t>Mar. 2020,</a:t>
                      </a:r>
                      <a:br>
                        <a:rPr lang="en-US" sz="1200" b="0" i="0" u="none" strike="noStrike" dirty="0">
                          <a:solidFill>
                            <a:schemeClr val="tx1"/>
                          </a:solidFill>
                          <a:effectLst/>
                          <a:latin typeface="+mn-lt"/>
                        </a:rPr>
                      </a:br>
                      <a:r>
                        <a:rPr lang="en-US" sz="1200" b="0" i="0" u="none" strike="noStrike" dirty="0">
                          <a:solidFill>
                            <a:schemeClr val="tx1"/>
                          </a:solidFill>
                          <a:effectLst/>
                          <a:latin typeface="+mn-lt"/>
                        </a:rPr>
                        <a:t>Oct. 2020,</a:t>
                      </a:r>
                    </a:p>
                    <a:p>
                      <a:pPr algn="ctr" fontAlgn="ctr"/>
                      <a:r>
                        <a:rPr lang="en-US" sz="1200" b="0" i="0" u="none" strike="noStrike" dirty="0">
                          <a:solidFill>
                            <a:schemeClr val="tx1"/>
                          </a:solidFill>
                          <a:effectLst/>
                          <a:latin typeface="+mn-lt"/>
                        </a:rPr>
                        <a:t>Nov. 2021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1,500,982</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853,325</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647,657</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83340986"/>
                  </a:ext>
                </a:extLst>
              </a:tr>
              <a:tr h="260194">
                <a:tc>
                  <a:txBody>
                    <a:bodyPr/>
                    <a:lstStyle/>
                    <a:p>
                      <a:pPr lvl="0" algn="l" fontAlgn="ctr"/>
                      <a:r>
                        <a:rPr lang="en-US" sz="1200" b="0" i="0" u="none" strike="noStrike" dirty="0">
                          <a:solidFill>
                            <a:srgbClr val="000000"/>
                          </a:solidFill>
                          <a:effectLst/>
                          <a:latin typeface="+mn-lt"/>
                        </a:rPr>
                        <a:t>Emergency Food Assistance Program* – </a:t>
                      </a:r>
                      <a:br>
                        <a:rPr lang="en-US" sz="1200" b="0" i="0" u="none" strike="noStrike" dirty="0">
                          <a:solidFill>
                            <a:srgbClr val="000000"/>
                          </a:solidFill>
                          <a:effectLst/>
                          <a:latin typeface="+mn-lt"/>
                        </a:rPr>
                      </a:br>
                      <a:r>
                        <a:rPr lang="en-US" sz="1200" b="0" i="0" u="none" strike="noStrike" dirty="0">
                          <a:solidFill>
                            <a:srgbClr val="000000"/>
                          </a:solidFill>
                          <a:effectLst/>
                          <a:latin typeface="+mn-lt"/>
                        </a:rPr>
                        <a:t>CARES Act 3</a:t>
                      </a:r>
                      <a:r>
                        <a:rPr lang="en-US" sz="1200" b="0" i="0" u="none" strike="noStrike" baseline="30000" dirty="0">
                          <a:solidFill>
                            <a:srgbClr val="000000"/>
                          </a:solidFill>
                          <a:effectLst/>
                          <a:latin typeface="+mn-lt"/>
                        </a:rPr>
                        <a:t>rd</a:t>
                      </a:r>
                      <a:r>
                        <a:rPr lang="en-US" sz="1200" b="0" i="0" u="none" strike="noStrike" dirty="0">
                          <a:solidFill>
                            <a:srgbClr val="000000"/>
                          </a:solidFill>
                          <a:effectLst/>
                          <a:latin typeface="+mn-lt"/>
                        </a:rPr>
                        <a:t> Supplemental Appropriation (COSUP)</a:t>
                      </a: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0" i="0" u="none" strike="noStrike" dirty="0">
                          <a:solidFill>
                            <a:schemeClr val="tx1"/>
                          </a:solidFill>
                          <a:effectLst/>
                          <a:latin typeface="+mn-lt"/>
                        </a:rPr>
                        <a:t>Oct. 2020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501,931</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501,931</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0</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6726234"/>
                  </a:ext>
                </a:extLst>
              </a:tr>
              <a:tr h="260194">
                <a:tc>
                  <a:txBody>
                    <a:bodyPr/>
                    <a:lstStyle/>
                    <a:p>
                      <a:pPr lvl="0" algn="l" fontAlgn="ctr"/>
                      <a:r>
                        <a:rPr lang="en-US" sz="1200" b="0" i="0" u="none" strike="noStrike" dirty="0">
                          <a:solidFill>
                            <a:srgbClr val="000000"/>
                          </a:solidFill>
                          <a:effectLst/>
                          <a:latin typeface="+mn-lt"/>
                        </a:rPr>
                        <a:t>Commodity Supplemental Food Program* – </a:t>
                      </a:r>
                      <a:br>
                        <a:rPr lang="en-US" sz="1200" b="0" i="0" u="none" strike="noStrike" dirty="0">
                          <a:solidFill>
                            <a:srgbClr val="000000"/>
                          </a:solidFill>
                          <a:effectLst/>
                          <a:latin typeface="+mn-lt"/>
                        </a:rPr>
                      </a:br>
                      <a:r>
                        <a:rPr lang="en-US" sz="1200" b="0" i="0" u="none" strike="noStrike" dirty="0">
                          <a:solidFill>
                            <a:srgbClr val="000000"/>
                          </a:solidFill>
                          <a:effectLst/>
                          <a:latin typeface="+mn-lt"/>
                        </a:rPr>
                        <a:t>CARES Act 3</a:t>
                      </a:r>
                      <a:r>
                        <a:rPr lang="en-US" sz="1200" b="0" i="0" u="none" strike="noStrike" baseline="30000" dirty="0">
                          <a:solidFill>
                            <a:srgbClr val="000000"/>
                          </a:solidFill>
                          <a:effectLst/>
                          <a:latin typeface="+mn-lt"/>
                        </a:rPr>
                        <a:t>rd</a:t>
                      </a:r>
                      <a:r>
                        <a:rPr lang="en-US" sz="1200" b="0" i="0" u="none" strike="noStrike" dirty="0">
                          <a:solidFill>
                            <a:srgbClr val="000000"/>
                          </a:solidFill>
                          <a:effectLst/>
                          <a:latin typeface="+mn-lt"/>
                        </a:rPr>
                        <a:t> Supplemental Appropriation (COSUP)</a:t>
                      </a: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0" i="0" u="none" strike="noStrike" dirty="0">
                          <a:solidFill>
                            <a:schemeClr val="tx1"/>
                          </a:solidFill>
                          <a:effectLst/>
                          <a:latin typeface="+mn-lt"/>
                        </a:rPr>
                        <a:t>Oct. 2020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33,821</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0</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33,821</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44493888"/>
                  </a:ext>
                </a:extLst>
              </a:tr>
              <a:tr h="260194">
                <a:tc>
                  <a:txBody>
                    <a:bodyPr/>
                    <a:lstStyle/>
                    <a:p>
                      <a:pPr lvl="0" algn="l" fontAlgn="ctr"/>
                      <a:r>
                        <a:rPr lang="en-US" sz="1200" b="0" i="0" u="none" strike="noStrike" dirty="0">
                          <a:solidFill>
                            <a:srgbClr val="000000"/>
                          </a:solidFill>
                          <a:effectLst/>
                          <a:latin typeface="+mn-lt"/>
                        </a:rPr>
                        <a:t>Commodity Supplemental Food Program* – </a:t>
                      </a:r>
                      <a:br>
                        <a:rPr lang="en-US" sz="1200" b="0" i="0" u="none" strike="noStrike" dirty="0">
                          <a:solidFill>
                            <a:srgbClr val="000000"/>
                          </a:solidFill>
                          <a:effectLst/>
                          <a:latin typeface="+mn-lt"/>
                        </a:rPr>
                      </a:br>
                      <a:r>
                        <a:rPr lang="en-US" sz="1200" b="0" i="0" u="none" strike="noStrike" dirty="0">
                          <a:solidFill>
                            <a:srgbClr val="000000"/>
                          </a:solidFill>
                          <a:effectLst/>
                          <a:latin typeface="+mn-lt"/>
                        </a:rPr>
                        <a:t>American Rescue Plan Act of 2021 (ARPA)</a:t>
                      </a: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0" i="0" u="none" strike="noStrike" dirty="0">
                          <a:solidFill>
                            <a:schemeClr val="tx1"/>
                          </a:solidFill>
                          <a:effectLst/>
                          <a:latin typeface="+mn-lt"/>
                        </a:rPr>
                        <a:t>Oct. 2020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249,393</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8,943</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240.450</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6632863"/>
                  </a:ext>
                </a:extLst>
              </a:tr>
              <a:tr h="260194">
                <a:tc>
                  <a:txBody>
                    <a:bodyPr/>
                    <a:lstStyle/>
                    <a:p>
                      <a:pPr lvl="0" algn="l" fontAlgn="ctr"/>
                      <a:r>
                        <a:rPr lang="en-US" sz="1200" b="0" i="0" u="none" strike="noStrike" dirty="0">
                          <a:solidFill>
                            <a:srgbClr val="000000"/>
                          </a:solidFill>
                          <a:effectLst/>
                          <a:latin typeface="+mn-lt"/>
                        </a:rPr>
                        <a:t>Farmer/Rancher Stress Assistance Network – </a:t>
                      </a:r>
                      <a:br>
                        <a:rPr lang="en-US" sz="1200" b="0" i="0" u="none" strike="noStrike" dirty="0">
                          <a:solidFill>
                            <a:srgbClr val="000000"/>
                          </a:solidFill>
                          <a:effectLst/>
                          <a:latin typeface="+mn-lt"/>
                        </a:rPr>
                      </a:br>
                      <a:r>
                        <a:rPr lang="en-US" sz="1200" b="0" i="0" u="none" strike="noStrike" dirty="0">
                          <a:solidFill>
                            <a:srgbClr val="000000"/>
                          </a:solidFill>
                          <a:effectLst/>
                          <a:latin typeface="+mn-lt"/>
                        </a:rPr>
                        <a:t>Coronavirus Response and Relief Supplemental Appropriations Act, 2021 (CRRSAA)</a:t>
                      </a: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0" i="0" u="none" strike="noStrike" dirty="0">
                          <a:solidFill>
                            <a:schemeClr val="tx1"/>
                          </a:solidFill>
                          <a:effectLst/>
                          <a:latin typeface="+mn-lt"/>
                        </a:rPr>
                        <a:t>Sep. 2021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500,000</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1,210</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498,790</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65641407"/>
                  </a:ext>
                </a:extLst>
              </a:tr>
              <a:tr h="260194">
                <a:tc>
                  <a:txBody>
                    <a:bodyPr/>
                    <a:lstStyle/>
                    <a:p>
                      <a:pPr lvl="0" algn="l" fontAlgn="ctr"/>
                      <a:r>
                        <a:rPr lang="en-US" sz="1200" b="0" i="0" u="none" strike="noStrike" dirty="0">
                          <a:solidFill>
                            <a:srgbClr val="000000"/>
                          </a:solidFill>
                          <a:effectLst/>
                          <a:latin typeface="+mn-lt"/>
                        </a:rPr>
                        <a:t>Specialty Crop Block Grant Program – COVID –</a:t>
                      </a:r>
                      <a:br>
                        <a:rPr lang="en-US" sz="1200" b="0" i="0" u="none" strike="noStrike" dirty="0">
                          <a:solidFill>
                            <a:srgbClr val="000000"/>
                          </a:solidFill>
                          <a:effectLst/>
                          <a:latin typeface="+mn-lt"/>
                        </a:rPr>
                      </a:br>
                      <a:r>
                        <a:rPr lang="en-US" sz="1200" b="0" i="0" u="none" strike="noStrike" dirty="0">
                          <a:solidFill>
                            <a:srgbClr val="000000"/>
                          </a:solidFill>
                          <a:effectLst/>
                          <a:latin typeface="+mn-lt"/>
                        </a:rPr>
                        <a:t>Coronavirus Response and Relief Supplemental Appropriations Act, 2021 (CRRSAA)</a:t>
                      </a: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0" i="0" u="none" strike="noStrike" dirty="0">
                          <a:solidFill>
                            <a:schemeClr val="tx1"/>
                          </a:solidFill>
                          <a:effectLst/>
                          <a:latin typeface="+mn-lt"/>
                        </a:rPr>
                        <a:t>Sep. 2021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411,639</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0</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411,639</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4786177"/>
                  </a:ext>
                </a:extLst>
              </a:tr>
              <a:tr h="260194">
                <a:tc>
                  <a:txBody>
                    <a:bodyPr/>
                    <a:lstStyle/>
                    <a:p>
                      <a:pPr lvl="0" algn="l" fontAlgn="ctr"/>
                      <a:r>
                        <a:rPr lang="en-US" sz="1200" b="0" i="0" u="none" strike="noStrike" dirty="0">
                          <a:solidFill>
                            <a:srgbClr val="000000"/>
                          </a:solidFill>
                          <a:effectLst/>
                          <a:latin typeface="+mn-lt"/>
                        </a:rPr>
                        <a:t>National Animal Health Lab Network Infrastructure II - Coronavirus Response and Relief Supplemental Appropriations Act, 2021 (CRRSAA)</a:t>
                      </a: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0" i="0" u="none" strike="noStrike" dirty="0">
                          <a:solidFill>
                            <a:schemeClr val="tx1"/>
                          </a:solidFill>
                          <a:effectLst/>
                          <a:latin typeface="+mn-lt"/>
                        </a:rPr>
                        <a:t>Sep. 2021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187,200</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0</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187,200</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5150158"/>
                  </a:ext>
                </a:extLst>
              </a:tr>
              <a:tr h="260194">
                <a:tc gridSpan="5">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b="0" i="1" u="none" strike="noStrike" dirty="0">
                          <a:solidFill>
                            <a:srgbClr val="000000"/>
                          </a:solidFill>
                          <a:effectLst/>
                          <a:latin typeface="+mn-lt"/>
                        </a:rPr>
                        <a:t>*Denotes funding intended to be fully obligated and passed through to subrecipient organization(s)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lang="en-US"/>
                    </a:p>
                  </a:txBody>
                  <a:tcPr/>
                </a:tc>
                <a:tc hMerge="1">
                  <a:txBody>
                    <a:bodyPr/>
                    <a:lstStyle/>
                    <a:p>
                      <a:pPr algn="r" fontAlgn="ctr"/>
                      <a:endParaRPr lang="en-US" sz="12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n-US"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n-US"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23365149"/>
                  </a:ext>
                </a:extLst>
              </a:tr>
            </a:tbl>
          </a:graphicData>
        </a:graphic>
      </p:graphicFrame>
    </p:spTree>
    <p:extLst>
      <p:ext uri="{BB962C8B-B14F-4D97-AF65-F5344CB8AC3E}">
        <p14:creationId xmlns:p14="http://schemas.microsoft.com/office/powerpoint/2010/main" val="2820105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down)">
                                      <p:cBhvr>
                                        <p:cTn id="7" dur="500"/>
                                        <p:tgtEl>
                                          <p:spTgt spid="45"/>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46"/>
                                        </p:tgtEl>
                                        <p:attrNameLst>
                                          <p:attrName>style.visibility</p:attrName>
                                        </p:attrNameLst>
                                      </p:cBhvr>
                                      <p:to>
                                        <p:strVal val="visible"/>
                                      </p:to>
                                    </p:set>
                                    <p:animEffect transition="in" filter="barn(outVertical)">
                                      <p:cBhvr>
                                        <p:cTn id="10"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408A054F-B5FA-4074-9C26-0E987CFDDDD7}"/>
              </a:ext>
            </a:extLst>
          </p:cNvPr>
          <p:cNvSpPr>
            <a:spLocks noGrp="1"/>
          </p:cNvSpPr>
          <p:nvPr>
            <p:ph type="pic" sz="quarter" idx="10"/>
          </p:nvPr>
        </p:nvSpPr>
        <p:spPr>
          <a:xfrm>
            <a:off x="0" y="0"/>
            <a:ext cx="9144000" cy="6858000"/>
          </a:xfrm>
          <a:solidFill>
            <a:schemeClr val="bg1"/>
          </a:solidFill>
        </p:spPr>
      </p:sp>
      <p:sp>
        <p:nvSpPr>
          <p:cNvPr id="45" name="Rectangle 44">
            <a:extLst>
              <a:ext uri="{FF2B5EF4-FFF2-40B4-BE49-F238E27FC236}">
                <a16:creationId xmlns:a16="http://schemas.microsoft.com/office/drawing/2014/main" id="{9D8CC753-FBBA-4477-ACAC-51D7AA9858AE}"/>
              </a:ext>
            </a:extLst>
          </p:cNvPr>
          <p:cNvSpPr/>
          <p:nvPr/>
        </p:nvSpPr>
        <p:spPr>
          <a:xfrm>
            <a:off x="0" y="6198198"/>
            <a:ext cx="9144000" cy="666195"/>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6" name="TextBox 45">
            <a:extLst>
              <a:ext uri="{FF2B5EF4-FFF2-40B4-BE49-F238E27FC236}">
                <a16:creationId xmlns:a16="http://schemas.microsoft.com/office/drawing/2014/main" id="{CA070B4A-D954-4408-B0C1-4A3AB2E9D2BE}"/>
              </a:ext>
            </a:extLst>
          </p:cNvPr>
          <p:cNvSpPr txBox="1"/>
          <p:nvPr/>
        </p:nvSpPr>
        <p:spPr>
          <a:xfrm>
            <a:off x="2140491" y="6403468"/>
            <a:ext cx="4565109" cy="253916"/>
          </a:xfrm>
          <a:prstGeom prst="rect">
            <a:avLst/>
          </a:prstGeom>
          <a:noFill/>
        </p:spPr>
        <p:txBody>
          <a:bodyPr wrap="square" rtlCol="0">
            <a:spAutoFit/>
          </a:bodyPr>
          <a:lstStyle/>
          <a:p>
            <a:pPr algn="ctr"/>
            <a:r>
              <a:rPr lang="en-ID" sz="1050" b="1" dirty="0">
                <a:solidFill>
                  <a:schemeClr val="bg2"/>
                </a:solidFill>
                <a:latin typeface="Montserrat" panose="00000500000000000000" pitchFamily="50" charset="0"/>
              </a:rPr>
              <a:t>WEST VIRGINIA DEPARTMENT OF AGRICULTURE</a:t>
            </a:r>
          </a:p>
        </p:txBody>
      </p:sp>
      <p:pic>
        <p:nvPicPr>
          <p:cNvPr id="47" name="Picture 46" descr="A picture containing logo&#10;&#10;Description automatically generated">
            <a:extLst>
              <a:ext uri="{FF2B5EF4-FFF2-40B4-BE49-F238E27FC236}">
                <a16:creationId xmlns:a16="http://schemas.microsoft.com/office/drawing/2014/main" id="{2BE67A9F-F7CC-4474-B4EA-A57FA64A5B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8909" y="6313717"/>
            <a:ext cx="483985" cy="433419"/>
          </a:xfrm>
          <a:prstGeom prst="rect">
            <a:avLst/>
          </a:prstGeom>
        </p:spPr>
      </p:pic>
      <p:sp>
        <p:nvSpPr>
          <p:cNvPr id="8" name="TextBox 7">
            <a:extLst>
              <a:ext uri="{FF2B5EF4-FFF2-40B4-BE49-F238E27FC236}">
                <a16:creationId xmlns:a16="http://schemas.microsoft.com/office/drawing/2014/main" id="{019A55BC-C36B-4997-AE84-F8BB40DA27DE}"/>
              </a:ext>
            </a:extLst>
          </p:cNvPr>
          <p:cNvSpPr txBox="1"/>
          <p:nvPr/>
        </p:nvSpPr>
        <p:spPr>
          <a:xfrm>
            <a:off x="1012054" y="659802"/>
            <a:ext cx="7119891" cy="1446550"/>
          </a:xfrm>
          <a:prstGeom prst="rect">
            <a:avLst/>
          </a:prstGeom>
          <a:noFill/>
        </p:spPr>
        <p:txBody>
          <a:bodyPr wrap="square" lIns="91440" tIns="45720" rIns="91440" bIns="45720" anchor="t">
            <a:spAutoFit/>
          </a:bodyPr>
          <a:lstStyle/>
          <a:p>
            <a:pPr algn="ctr"/>
            <a:r>
              <a:rPr lang="en-US" sz="4400" b="1" dirty="0">
                <a:solidFill>
                  <a:srgbClr val="273C8D"/>
                </a:solidFill>
                <a:latin typeface="Times New Roman"/>
                <a:cs typeface="Times New Roman"/>
              </a:rPr>
              <a:t>COVID-19 Pandemic Federal Funding (Other)</a:t>
            </a:r>
          </a:p>
        </p:txBody>
      </p:sp>
      <p:graphicFrame>
        <p:nvGraphicFramePr>
          <p:cNvPr id="9" name="Content Placeholder 3">
            <a:extLst>
              <a:ext uri="{FF2B5EF4-FFF2-40B4-BE49-F238E27FC236}">
                <a16:creationId xmlns:a16="http://schemas.microsoft.com/office/drawing/2014/main" id="{E6C11B75-D4A3-4483-8A4C-AE625F194F9E}"/>
              </a:ext>
            </a:extLst>
          </p:cNvPr>
          <p:cNvGraphicFramePr>
            <a:graphicFrameLocks/>
          </p:cNvGraphicFramePr>
          <p:nvPr>
            <p:extLst>
              <p:ext uri="{D42A27DB-BD31-4B8C-83A1-F6EECF244321}">
                <p14:modId xmlns:p14="http://schemas.microsoft.com/office/powerpoint/2010/main" val="2075748038"/>
              </p:ext>
            </p:extLst>
          </p:nvPr>
        </p:nvGraphicFramePr>
        <p:xfrm>
          <a:off x="702838" y="2483463"/>
          <a:ext cx="8123023" cy="1677713"/>
        </p:xfrm>
        <a:graphic>
          <a:graphicData uri="http://schemas.openxmlformats.org/drawingml/2006/table">
            <a:tbl>
              <a:tblPr>
                <a:tableStyleId>{5C22544A-7EE6-4342-B048-85BDC9FD1C3A}</a:tableStyleId>
              </a:tblPr>
              <a:tblGrid>
                <a:gridCol w="3820879">
                  <a:extLst>
                    <a:ext uri="{9D8B030D-6E8A-4147-A177-3AD203B41FA5}">
                      <a16:colId xmlns:a16="http://schemas.microsoft.com/office/drawing/2014/main" val="3918903254"/>
                    </a:ext>
                  </a:extLst>
                </a:gridCol>
                <a:gridCol w="1075536">
                  <a:extLst>
                    <a:ext uri="{9D8B030D-6E8A-4147-A177-3AD203B41FA5}">
                      <a16:colId xmlns:a16="http://schemas.microsoft.com/office/drawing/2014/main" val="3177349140"/>
                    </a:ext>
                  </a:extLst>
                </a:gridCol>
                <a:gridCol w="1075536">
                  <a:extLst>
                    <a:ext uri="{9D8B030D-6E8A-4147-A177-3AD203B41FA5}">
                      <a16:colId xmlns:a16="http://schemas.microsoft.com/office/drawing/2014/main" val="2768682164"/>
                    </a:ext>
                  </a:extLst>
                </a:gridCol>
                <a:gridCol w="1075536">
                  <a:extLst>
                    <a:ext uri="{9D8B030D-6E8A-4147-A177-3AD203B41FA5}">
                      <a16:colId xmlns:a16="http://schemas.microsoft.com/office/drawing/2014/main" val="3908507429"/>
                    </a:ext>
                  </a:extLst>
                </a:gridCol>
                <a:gridCol w="1075536">
                  <a:extLst>
                    <a:ext uri="{9D8B030D-6E8A-4147-A177-3AD203B41FA5}">
                      <a16:colId xmlns:a16="http://schemas.microsoft.com/office/drawing/2014/main" val="3757102569"/>
                    </a:ext>
                  </a:extLst>
                </a:gridCol>
              </a:tblGrid>
              <a:tr h="582338">
                <a:tc>
                  <a:txBody>
                    <a:bodyPr/>
                    <a:lstStyle/>
                    <a:p>
                      <a:pPr algn="ctr" fontAlgn="ctr"/>
                      <a:r>
                        <a:rPr lang="en-US" sz="1200" b="1" u="none" strike="noStrike" dirty="0">
                          <a:effectLst/>
                          <a:latin typeface="+mn-lt"/>
                        </a:rPr>
                        <a:t>Funding Source</a:t>
                      </a:r>
                      <a:endParaRPr lang="en-US" sz="1200" b="1" i="0" u="none" strike="noStrike" dirty="0">
                        <a:solidFill>
                          <a:srgbClr val="FFFFFF"/>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1" i="0" u="none" strike="noStrike" dirty="0">
                          <a:solidFill>
                            <a:schemeClr val="tx1"/>
                          </a:solidFill>
                          <a:effectLst/>
                          <a:latin typeface="+mn-lt"/>
                        </a:rPr>
                        <a:t>Award Date(s)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1" u="none" strike="noStrike" dirty="0">
                          <a:effectLst/>
                          <a:latin typeface="+mn-lt"/>
                        </a:rPr>
                        <a:t>Original Award</a:t>
                      </a:r>
                      <a:endParaRPr lang="en-US" sz="1200" b="1" i="0" u="none" strike="noStrike" dirty="0">
                        <a:solidFill>
                          <a:srgbClr val="FFFFFF"/>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1" u="none" strike="noStrike" dirty="0">
                          <a:effectLst/>
                          <a:latin typeface="+mn-lt"/>
                        </a:rPr>
                        <a:t>Expended</a:t>
                      </a:r>
                      <a:endParaRPr lang="en-US" sz="1200" b="1" i="0" u="none" strike="noStrike" dirty="0">
                        <a:solidFill>
                          <a:srgbClr val="FFFFFF"/>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1" u="none" strike="noStrike" dirty="0">
                          <a:effectLst/>
                          <a:latin typeface="+mn-lt"/>
                        </a:rPr>
                        <a:t>Remaining</a:t>
                      </a:r>
                      <a:endParaRPr lang="en-US" sz="1200" b="1" i="0" u="none" strike="noStrike" dirty="0">
                        <a:solidFill>
                          <a:srgbClr val="FFFFFF"/>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29158492"/>
                  </a:ext>
                </a:extLst>
              </a:tr>
              <a:tr h="260194">
                <a:tc>
                  <a:txBody>
                    <a:bodyPr/>
                    <a:lstStyle/>
                    <a:p>
                      <a:pPr lvl="0" algn="l" fontAlgn="ctr"/>
                      <a:r>
                        <a:rPr lang="en-US" sz="1200" b="0" i="0" u="none" strike="noStrike" dirty="0">
                          <a:solidFill>
                            <a:srgbClr val="000000"/>
                          </a:solidFill>
                          <a:effectLst/>
                          <a:latin typeface="+mn-lt"/>
                        </a:rPr>
                        <a:t>SNAP Stretch* – </a:t>
                      </a:r>
                      <a:br>
                        <a:rPr lang="en-US" sz="1200" b="0" i="0" u="none" strike="noStrike" dirty="0">
                          <a:solidFill>
                            <a:srgbClr val="000000"/>
                          </a:solidFill>
                          <a:effectLst/>
                          <a:latin typeface="+mn-lt"/>
                        </a:rPr>
                      </a:br>
                      <a:r>
                        <a:rPr lang="en-US" sz="1200" b="0" i="0" u="none" strike="noStrike" dirty="0">
                          <a:solidFill>
                            <a:srgbClr val="000000"/>
                          </a:solidFill>
                          <a:effectLst/>
                          <a:latin typeface="+mn-lt"/>
                        </a:rPr>
                        <a:t>via Governor’s Office CARES funding</a:t>
                      </a: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0" i="0" u="none" strike="noStrike" dirty="0">
                          <a:solidFill>
                            <a:schemeClr val="tx1"/>
                          </a:solidFill>
                          <a:effectLst/>
                          <a:latin typeface="+mn-lt"/>
                        </a:rPr>
                        <a:t>Oct. 2020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u="none" strike="noStrike" dirty="0">
                          <a:effectLst/>
                          <a:latin typeface="+mn-lt"/>
                        </a:rPr>
                        <a:t>$ 100,000</a:t>
                      </a:r>
                      <a:endParaRPr lang="en-US" sz="1200" b="0" i="0" u="none" strike="noStrike" dirty="0">
                        <a:solidFill>
                          <a:srgbClr val="000000"/>
                        </a:solidFill>
                        <a:effectLst/>
                        <a:latin typeface="+mn-lt"/>
                      </a:endParaRP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$ 100,000</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kumimoji="0" lang="en-US" sz="1200" b="0" i="0" u="none" strike="noStrike" kern="1200" cap="none" spc="0" normalizeH="0" baseline="0" noProof="0" dirty="0">
                          <a:ln>
                            <a:noFill/>
                          </a:ln>
                          <a:solidFill>
                            <a:prstClr val="black"/>
                          </a:solidFill>
                          <a:effectLst/>
                          <a:uLnTx/>
                          <a:uFillTx/>
                          <a:latin typeface="+mn-lt"/>
                          <a:ea typeface="+mn-ea"/>
                          <a:cs typeface="+mn-cs"/>
                          <a:sym typeface="Wingdings" panose="05000000000000000000" pitchFamily="2" charset="2"/>
                        </a:rPr>
                        <a:t> $ 0</a:t>
                      </a:r>
                      <a:endParaRPr lang="en-US" sz="1200" b="0" i="0" u="none" strike="noStrike" dirty="0">
                        <a:solidFill>
                          <a:srgbClr val="000000"/>
                        </a:solidFill>
                        <a:effectLst/>
                        <a:latin typeface="+mn-lt"/>
                      </a:endParaRP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9920735"/>
                  </a:ext>
                </a:extLst>
              </a:tr>
              <a:tr h="260194">
                <a:tc>
                  <a:txBody>
                    <a:bodyPr/>
                    <a:lstStyle/>
                    <a:p>
                      <a:pPr lvl="0" algn="l" fontAlgn="ctr"/>
                      <a:r>
                        <a:rPr lang="en-US" sz="1100" b="0" i="0" u="none" strike="noStrike" dirty="0">
                          <a:solidFill>
                            <a:srgbClr val="000000"/>
                          </a:solidFill>
                          <a:effectLst/>
                          <a:latin typeface="+mn-lt"/>
                        </a:rPr>
                        <a:t>SNAP Stretch – Community Development Block Grant* -  </a:t>
                      </a:r>
                      <a:br>
                        <a:rPr lang="en-US" sz="1100" b="0" i="0" u="none" strike="noStrike" dirty="0">
                          <a:solidFill>
                            <a:srgbClr val="000000"/>
                          </a:solidFill>
                          <a:effectLst/>
                          <a:latin typeface="+mn-lt"/>
                        </a:rPr>
                      </a:br>
                      <a:r>
                        <a:rPr lang="en-US" sz="1100" b="0" i="0" u="none" strike="noStrike" dirty="0">
                          <a:solidFill>
                            <a:srgbClr val="000000"/>
                          </a:solidFill>
                          <a:effectLst/>
                          <a:latin typeface="+mn-lt"/>
                        </a:rPr>
                        <a:t>via Development Office CARES funding</a:t>
                      </a:r>
                    </a:p>
                  </a:txBody>
                  <a:tcPr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0" i="0" u="none" strike="noStrike" dirty="0">
                          <a:solidFill>
                            <a:schemeClr val="tx1"/>
                          </a:solidFill>
                          <a:effectLst/>
                          <a:latin typeface="+mn-lt"/>
                        </a:rPr>
                        <a:t>Award Pending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200,000</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N/A</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sz="1200" b="0" i="0" u="none" strike="noStrike" dirty="0">
                          <a:solidFill>
                            <a:srgbClr val="000000"/>
                          </a:solidFill>
                          <a:effectLst/>
                          <a:latin typeface="+mn-lt"/>
                        </a:rPr>
                        <a:t>N/A</a:t>
                      </a:r>
                    </a:p>
                  </a:txBody>
                  <a:tcPr marL="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0148393"/>
                  </a:ext>
                </a:extLst>
              </a:tr>
              <a:tr h="260194">
                <a:tc gridSpan="5">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b="0" i="1" u="none" strike="noStrike" dirty="0">
                          <a:solidFill>
                            <a:srgbClr val="000000"/>
                          </a:solidFill>
                          <a:effectLst/>
                          <a:latin typeface="+mn-lt"/>
                        </a:rPr>
                        <a:t>*Denotes funding intended to be fully obligated and passed through to subrecipient organization(s)</a:t>
                      </a:r>
                    </a:p>
                    <a:p>
                      <a:pPr algn="l" fontAlgn="ct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lang="en-US"/>
                    </a:p>
                  </a:txBody>
                  <a:tcPr/>
                </a:tc>
                <a:tc hMerge="1">
                  <a:txBody>
                    <a:bodyPr/>
                    <a:lstStyle/>
                    <a:p>
                      <a:pPr algn="r" fontAlgn="ctr"/>
                      <a:endParaRPr lang="en-US" sz="1200" b="0" i="0" u="none" strike="noStrike" dirty="0">
                        <a:solidFill>
                          <a:srgbClr val="000000"/>
                        </a:solidFill>
                        <a:effectLst/>
                        <a:latin typeface="Arial Narrow" panose="020B0606020202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n-US"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n-US"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23365149"/>
                  </a:ext>
                </a:extLst>
              </a:tr>
            </a:tbl>
          </a:graphicData>
        </a:graphic>
      </p:graphicFrame>
    </p:spTree>
    <p:extLst>
      <p:ext uri="{BB962C8B-B14F-4D97-AF65-F5344CB8AC3E}">
        <p14:creationId xmlns:p14="http://schemas.microsoft.com/office/powerpoint/2010/main" val="2164603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down)">
                                      <p:cBhvr>
                                        <p:cTn id="7" dur="500"/>
                                        <p:tgtEl>
                                          <p:spTgt spid="45"/>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46"/>
                                        </p:tgtEl>
                                        <p:attrNameLst>
                                          <p:attrName>style.visibility</p:attrName>
                                        </p:attrNameLst>
                                      </p:cBhvr>
                                      <p:to>
                                        <p:strVal val="visible"/>
                                      </p:to>
                                    </p:set>
                                    <p:animEffect transition="in" filter="barn(outVertical)">
                                      <p:cBhvr>
                                        <p:cTn id="10"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408A054F-B5FA-4074-9C26-0E987CFDDDD7}"/>
              </a:ext>
            </a:extLst>
          </p:cNvPr>
          <p:cNvSpPr>
            <a:spLocks noGrp="1"/>
          </p:cNvSpPr>
          <p:nvPr>
            <p:ph type="pic" sz="quarter" idx="10"/>
          </p:nvPr>
        </p:nvSpPr>
        <p:spPr>
          <a:xfrm>
            <a:off x="0" y="0"/>
            <a:ext cx="9144000" cy="6858000"/>
          </a:xfrm>
          <a:solidFill>
            <a:schemeClr val="bg1"/>
          </a:solidFill>
        </p:spPr>
      </p:sp>
      <p:sp>
        <p:nvSpPr>
          <p:cNvPr id="45" name="Rectangle 44">
            <a:extLst>
              <a:ext uri="{FF2B5EF4-FFF2-40B4-BE49-F238E27FC236}">
                <a16:creationId xmlns:a16="http://schemas.microsoft.com/office/drawing/2014/main" id="{9D8CC753-FBBA-4477-ACAC-51D7AA9858AE}"/>
              </a:ext>
            </a:extLst>
          </p:cNvPr>
          <p:cNvSpPr/>
          <p:nvPr/>
        </p:nvSpPr>
        <p:spPr>
          <a:xfrm>
            <a:off x="0" y="6198198"/>
            <a:ext cx="9144000" cy="666195"/>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6" name="TextBox 45">
            <a:extLst>
              <a:ext uri="{FF2B5EF4-FFF2-40B4-BE49-F238E27FC236}">
                <a16:creationId xmlns:a16="http://schemas.microsoft.com/office/drawing/2014/main" id="{CA070B4A-D954-4408-B0C1-4A3AB2E9D2BE}"/>
              </a:ext>
            </a:extLst>
          </p:cNvPr>
          <p:cNvSpPr txBox="1"/>
          <p:nvPr/>
        </p:nvSpPr>
        <p:spPr>
          <a:xfrm>
            <a:off x="2140491" y="6403468"/>
            <a:ext cx="4565109" cy="253916"/>
          </a:xfrm>
          <a:prstGeom prst="rect">
            <a:avLst/>
          </a:prstGeom>
          <a:noFill/>
        </p:spPr>
        <p:txBody>
          <a:bodyPr wrap="square" rtlCol="0">
            <a:spAutoFit/>
          </a:bodyPr>
          <a:lstStyle/>
          <a:p>
            <a:pPr algn="ctr"/>
            <a:r>
              <a:rPr lang="en-ID" sz="1050" b="1" dirty="0">
                <a:solidFill>
                  <a:schemeClr val="bg2"/>
                </a:solidFill>
                <a:latin typeface="Montserrat" panose="00000500000000000000" pitchFamily="50" charset="0"/>
              </a:rPr>
              <a:t>WEST VIRGINIA DEPARTMENT OF AGRICULTURE</a:t>
            </a:r>
          </a:p>
        </p:txBody>
      </p:sp>
      <p:pic>
        <p:nvPicPr>
          <p:cNvPr id="47" name="Picture 46" descr="A picture containing logo&#10;&#10;Description automatically generated">
            <a:extLst>
              <a:ext uri="{FF2B5EF4-FFF2-40B4-BE49-F238E27FC236}">
                <a16:creationId xmlns:a16="http://schemas.microsoft.com/office/drawing/2014/main" id="{2BE67A9F-F7CC-4474-B4EA-A57FA64A5B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8909" y="6313717"/>
            <a:ext cx="483985" cy="433419"/>
          </a:xfrm>
          <a:prstGeom prst="rect">
            <a:avLst/>
          </a:prstGeom>
        </p:spPr>
      </p:pic>
      <p:sp>
        <p:nvSpPr>
          <p:cNvPr id="8" name="TextBox 7">
            <a:extLst>
              <a:ext uri="{FF2B5EF4-FFF2-40B4-BE49-F238E27FC236}">
                <a16:creationId xmlns:a16="http://schemas.microsoft.com/office/drawing/2014/main" id="{019A55BC-C36B-4997-AE84-F8BB40DA27DE}"/>
              </a:ext>
            </a:extLst>
          </p:cNvPr>
          <p:cNvSpPr txBox="1"/>
          <p:nvPr/>
        </p:nvSpPr>
        <p:spPr>
          <a:xfrm>
            <a:off x="179688" y="200616"/>
            <a:ext cx="8486714" cy="584775"/>
          </a:xfrm>
          <a:prstGeom prst="rect">
            <a:avLst/>
          </a:prstGeom>
          <a:noFill/>
        </p:spPr>
        <p:txBody>
          <a:bodyPr wrap="square" lIns="91440" tIns="45720" rIns="91440" bIns="45720" anchor="t">
            <a:spAutoFit/>
          </a:bodyPr>
          <a:lstStyle/>
          <a:p>
            <a:pPr algn="ctr"/>
            <a:r>
              <a:rPr lang="en-US" sz="3200" b="1" dirty="0">
                <a:solidFill>
                  <a:srgbClr val="273C8D"/>
                </a:solidFill>
                <a:latin typeface="Times New Roman"/>
                <a:cs typeface="Times New Roman"/>
              </a:rPr>
              <a:t>Appropriation Summary (FY2017 – Current)</a:t>
            </a:r>
          </a:p>
        </p:txBody>
      </p:sp>
      <p:graphicFrame>
        <p:nvGraphicFramePr>
          <p:cNvPr id="9" name="Content Placeholder 4">
            <a:extLst>
              <a:ext uri="{FF2B5EF4-FFF2-40B4-BE49-F238E27FC236}">
                <a16:creationId xmlns:a16="http://schemas.microsoft.com/office/drawing/2014/main" id="{06C24C48-C3BB-4ACC-A21F-D1EA713662FD}"/>
              </a:ext>
            </a:extLst>
          </p:cNvPr>
          <p:cNvGraphicFramePr>
            <a:graphicFrameLocks/>
          </p:cNvGraphicFramePr>
          <p:nvPr>
            <p:extLst>
              <p:ext uri="{D42A27DB-BD31-4B8C-83A1-F6EECF244321}">
                <p14:modId xmlns:p14="http://schemas.microsoft.com/office/powerpoint/2010/main" val="4114563808"/>
              </p:ext>
            </p:extLst>
          </p:nvPr>
        </p:nvGraphicFramePr>
        <p:xfrm>
          <a:off x="316574" y="938821"/>
          <a:ext cx="8374327" cy="5102278"/>
        </p:xfrm>
        <a:graphic>
          <a:graphicData uri="http://schemas.openxmlformats.org/drawingml/2006/table">
            <a:tbl>
              <a:tblPr>
                <a:tableStyleId>{2D5ABB26-0587-4C30-8999-92F81FD0307C}</a:tableStyleId>
              </a:tblPr>
              <a:tblGrid>
                <a:gridCol w="3445933">
                  <a:extLst>
                    <a:ext uri="{9D8B030D-6E8A-4147-A177-3AD203B41FA5}">
                      <a16:colId xmlns:a16="http://schemas.microsoft.com/office/drawing/2014/main" val="2253527530"/>
                    </a:ext>
                  </a:extLst>
                </a:gridCol>
                <a:gridCol w="821399">
                  <a:extLst>
                    <a:ext uri="{9D8B030D-6E8A-4147-A177-3AD203B41FA5}">
                      <a16:colId xmlns:a16="http://schemas.microsoft.com/office/drawing/2014/main" val="3811416537"/>
                    </a:ext>
                  </a:extLst>
                </a:gridCol>
                <a:gridCol w="821399">
                  <a:extLst>
                    <a:ext uri="{9D8B030D-6E8A-4147-A177-3AD203B41FA5}">
                      <a16:colId xmlns:a16="http://schemas.microsoft.com/office/drawing/2014/main" val="2733899730"/>
                    </a:ext>
                  </a:extLst>
                </a:gridCol>
                <a:gridCol w="821399">
                  <a:extLst>
                    <a:ext uri="{9D8B030D-6E8A-4147-A177-3AD203B41FA5}">
                      <a16:colId xmlns:a16="http://schemas.microsoft.com/office/drawing/2014/main" val="631605203"/>
                    </a:ext>
                  </a:extLst>
                </a:gridCol>
                <a:gridCol w="821399">
                  <a:extLst>
                    <a:ext uri="{9D8B030D-6E8A-4147-A177-3AD203B41FA5}">
                      <a16:colId xmlns:a16="http://schemas.microsoft.com/office/drawing/2014/main" val="1411672054"/>
                    </a:ext>
                  </a:extLst>
                </a:gridCol>
                <a:gridCol w="821399">
                  <a:extLst>
                    <a:ext uri="{9D8B030D-6E8A-4147-A177-3AD203B41FA5}">
                      <a16:colId xmlns:a16="http://schemas.microsoft.com/office/drawing/2014/main" val="118632575"/>
                    </a:ext>
                  </a:extLst>
                </a:gridCol>
                <a:gridCol w="821399">
                  <a:extLst>
                    <a:ext uri="{9D8B030D-6E8A-4147-A177-3AD203B41FA5}">
                      <a16:colId xmlns:a16="http://schemas.microsoft.com/office/drawing/2014/main" val="3231020568"/>
                    </a:ext>
                  </a:extLst>
                </a:gridCol>
              </a:tblGrid>
              <a:tr h="103124">
                <a:tc>
                  <a:txBody>
                    <a:bodyPr/>
                    <a:lstStyle/>
                    <a:p>
                      <a:pPr algn="ctr" fontAlgn="b"/>
                      <a:r>
                        <a:rPr lang="en-US" sz="800" b="1" u="none" strike="noStrike" dirty="0">
                          <a:solidFill>
                            <a:srgbClr val="000000"/>
                          </a:solidFill>
                          <a:effectLst/>
                          <a:latin typeface="+mn-lt"/>
                        </a:rPr>
                        <a:t>Funding Source</a:t>
                      </a:r>
                      <a:endParaRPr lang="en-US" sz="800" b="1" i="0" u="none" strike="noStrike" dirty="0">
                        <a:solidFill>
                          <a:srgbClr val="000000"/>
                        </a:solidFill>
                        <a:effectLst/>
                        <a:latin typeface="+mn-lt"/>
                      </a:endParaRPr>
                    </a:p>
                  </a:txBody>
                  <a:tcPr marL="6094"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b="1" u="none" strike="noStrike" dirty="0">
                          <a:effectLst/>
                          <a:latin typeface="+mn-lt"/>
                        </a:rPr>
                        <a:t>FY17</a:t>
                      </a:r>
                      <a:endParaRPr lang="en-US" sz="800" b="1"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b="1" u="none" strike="noStrike" dirty="0">
                          <a:effectLst/>
                          <a:latin typeface="+mn-lt"/>
                        </a:rPr>
                        <a:t>FY18</a:t>
                      </a:r>
                      <a:endParaRPr lang="en-US" sz="800" b="1"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b="1" u="none" strike="noStrike" dirty="0">
                          <a:effectLst/>
                          <a:latin typeface="+mn-lt"/>
                        </a:rPr>
                        <a:t>FY19</a:t>
                      </a:r>
                      <a:endParaRPr lang="en-US" sz="800" b="1"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b="1" u="none" strike="noStrike" dirty="0">
                          <a:effectLst/>
                          <a:latin typeface="+mn-lt"/>
                        </a:rPr>
                        <a:t>FY20</a:t>
                      </a:r>
                      <a:endParaRPr lang="en-US" sz="800" b="1"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b="1" u="none" strike="noStrike" dirty="0">
                          <a:effectLst/>
                          <a:latin typeface="+mn-lt"/>
                        </a:rPr>
                        <a:t>FY21</a:t>
                      </a:r>
                      <a:endParaRPr lang="en-US" sz="800" b="1"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b="1" u="none" strike="noStrike" dirty="0">
                          <a:effectLst/>
                          <a:latin typeface="+mn-lt"/>
                        </a:rPr>
                        <a:t>FY22</a:t>
                      </a:r>
                      <a:endParaRPr lang="en-US" sz="800" b="1"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0619806"/>
                  </a:ext>
                </a:extLst>
              </a:tr>
              <a:tr h="103124">
                <a:tc>
                  <a:txBody>
                    <a:bodyPr/>
                    <a:lstStyle/>
                    <a:p>
                      <a:pPr algn="l" fontAlgn="b"/>
                      <a:r>
                        <a:rPr lang="en-US" sz="800" b="1" u="none" strike="noStrike" dirty="0">
                          <a:effectLst/>
                          <a:latin typeface="+mn-lt"/>
                        </a:rPr>
                        <a:t>0131 – DEPARTMENT OF AGRICULTURE FUND</a:t>
                      </a:r>
                      <a:endParaRPr lang="en-US" sz="800" b="1" i="0" u="none" strike="noStrike" dirty="0">
                        <a:solidFill>
                          <a:srgbClr val="000000"/>
                        </a:solidFill>
                        <a:effectLst/>
                        <a:latin typeface="+mn-lt"/>
                      </a:endParaRPr>
                    </a:p>
                  </a:txBody>
                  <a:tcPr marL="6094" marR="6094" marT="6094"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800" b="1" i="0" u="none" strike="noStrike" dirty="0">
                        <a:solidFill>
                          <a:srgbClr val="000000"/>
                        </a:solidFill>
                        <a:effectLst/>
                        <a:latin typeface="+mn-lt"/>
                      </a:endParaRPr>
                    </a:p>
                  </a:txBody>
                  <a:tcPr marL="6094" marR="6094" marT="6094"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800" b="1" i="0" u="none" strike="noStrike" dirty="0">
                        <a:solidFill>
                          <a:srgbClr val="000000"/>
                        </a:solidFill>
                        <a:effectLst/>
                        <a:latin typeface="+mn-lt"/>
                      </a:endParaRPr>
                    </a:p>
                  </a:txBody>
                  <a:tcPr marL="6094" marR="6094" marT="6094"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800" b="1" i="0" u="none" strike="noStrike" dirty="0">
                        <a:solidFill>
                          <a:srgbClr val="000000"/>
                        </a:solidFill>
                        <a:effectLst/>
                        <a:latin typeface="+mn-lt"/>
                      </a:endParaRPr>
                    </a:p>
                  </a:txBody>
                  <a:tcPr marL="6094" marR="6094" marT="6094"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800" b="1" i="0" u="none" strike="noStrike" dirty="0">
                        <a:solidFill>
                          <a:srgbClr val="000000"/>
                        </a:solidFill>
                        <a:effectLst/>
                        <a:latin typeface="+mn-lt"/>
                      </a:endParaRPr>
                    </a:p>
                  </a:txBody>
                  <a:tcPr marL="6094" marR="6094" marT="6094"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800" b="1" i="0" u="none" strike="noStrike" dirty="0">
                        <a:solidFill>
                          <a:srgbClr val="000000"/>
                        </a:solidFill>
                        <a:effectLst/>
                        <a:latin typeface="+mn-lt"/>
                      </a:endParaRPr>
                    </a:p>
                  </a:txBody>
                  <a:tcPr marL="6094" marR="6094" marT="6094"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800" b="1" i="0" u="none" strike="noStrike" dirty="0">
                        <a:solidFill>
                          <a:srgbClr val="000000"/>
                        </a:solidFill>
                        <a:effectLst/>
                        <a:latin typeface="+mn-lt"/>
                      </a:endParaRPr>
                    </a:p>
                  </a:txBody>
                  <a:tcPr marL="6094" marR="6094" marT="6094"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6566734"/>
                  </a:ext>
                </a:extLst>
              </a:tr>
              <a:tr h="103124">
                <a:tc>
                  <a:txBody>
                    <a:bodyPr/>
                    <a:lstStyle/>
                    <a:p>
                      <a:pPr algn="l" fontAlgn="b"/>
                      <a:r>
                        <a:rPr lang="en-US" sz="800" u="none" strike="noStrike" dirty="0">
                          <a:effectLst/>
                          <a:latin typeface="+mn-lt"/>
                        </a:rPr>
                        <a:t>00100 - PERSONAL SERVICES AND EMPLOYEE BENEFITS</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$ 5,144,066</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$ 5,105,550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$ 5,301,277</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$ 6,298,229</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$ 6,298,229</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$ 6,298,229</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52235885"/>
                  </a:ext>
                </a:extLst>
              </a:tr>
              <a:tr h="103124">
                <a:tc>
                  <a:txBody>
                    <a:bodyPr/>
                    <a:lstStyle/>
                    <a:p>
                      <a:pPr algn="l" fontAlgn="b"/>
                      <a:r>
                        <a:rPr lang="en-US" sz="800" u="none" strike="noStrike" dirty="0">
                          <a:effectLst/>
                          <a:latin typeface="+mn-lt"/>
                        </a:rPr>
                        <a:t>03900 - ANIMAL IDENTIFICATION PROGRAM</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122,143</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121,528</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126,318</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131,942</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131,942</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131,942</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2671038"/>
                  </a:ext>
                </a:extLst>
              </a:tr>
              <a:tr h="103124">
                <a:tc>
                  <a:txBody>
                    <a:bodyPr/>
                    <a:lstStyle/>
                    <a:p>
                      <a:pPr algn="l" fontAlgn="b"/>
                      <a:r>
                        <a:rPr lang="en-US" sz="800" u="none" strike="noStrike" dirty="0">
                          <a:effectLst/>
                          <a:latin typeface="+mn-lt"/>
                        </a:rPr>
                        <a:t>05500 - STATE FARM MUSEUM</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87,759</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87,759</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87,759</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87,759</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87,759</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87,759</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6782266"/>
                  </a:ext>
                </a:extLst>
              </a:tr>
              <a:tr h="103124">
                <a:tc>
                  <a:txBody>
                    <a:bodyPr/>
                    <a:lstStyle/>
                    <a:p>
                      <a:pPr algn="l" fontAlgn="b"/>
                      <a:r>
                        <a:rPr lang="en-US" sz="800" u="none" strike="noStrike" dirty="0">
                          <a:effectLst/>
                          <a:latin typeface="+mn-lt"/>
                        </a:rPr>
                        <a:t>11900 - GYPSY MOTH PROGRAM</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924,080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917,769</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954,230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1,003,440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1,003,440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1,003,440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5842358"/>
                  </a:ext>
                </a:extLst>
              </a:tr>
              <a:tr h="103124">
                <a:tc>
                  <a:txBody>
                    <a:bodyPr/>
                    <a:lstStyle/>
                    <a:p>
                      <a:pPr algn="l" fontAlgn="b"/>
                      <a:r>
                        <a:rPr lang="en-US" sz="800" u="none" strike="noStrike" dirty="0">
                          <a:effectLst/>
                          <a:latin typeface="+mn-lt"/>
                        </a:rPr>
                        <a:t>12800 - HUNTINGTON FARMERS MARKET </a:t>
                      </a:r>
                      <a:br>
                        <a:rPr lang="en-US" sz="800" u="none" strike="noStrike" dirty="0">
                          <a:effectLst/>
                          <a:latin typeface="+mn-lt"/>
                        </a:rPr>
                      </a:br>
                      <a:r>
                        <a:rPr lang="en-US" sz="800" i="1" u="none" strike="noStrike" dirty="0">
                          <a:solidFill>
                            <a:srgbClr val="FF0000"/>
                          </a:solidFill>
                          <a:effectLst/>
                          <a:latin typeface="+mn-lt"/>
                        </a:rPr>
                        <a:t>(Combined into WV Farmers Markets)</a:t>
                      </a:r>
                      <a:endParaRPr lang="en-US" sz="800" b="0" i="1" u="none" strike="noStrike" dirty="0">
                        <a:solidFill>
                          <a:srgbClr val="FF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37,142</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37,142</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l" fontAlgn="b"/>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l" fontAlgn="b"/>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l" fontAlgn="b"/>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654871944"/>
                  </a:ext>
                </a:extLst>
              </a:tr>
              <a:tr h="103124">
                <a:tc>
                  <a:txBody>
                    <a:bodyPr/>
                    <a:lstStyle/>
                    <a:p>
                      <a:pPr algn="l" fontAlgn="b"/>
                      <a:r>
                        <a:rPr lang="en-US" sz="800" u="none" strike="noStrike" dirty="0">
                          <a:effectLst/>
                          <a:latin typeface="+mn-lt"/>
                        </a:rPr>
                        <a:t>12801 - WV FARMERS MARKETS</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l" fontAlgn="b"/>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r" fontAlgn="b"/>
                      <a:r>
                        <a:rPr lang="en-US" sz="800" u="none" strike="noStrike" dirty="0">
                          <a:effectLst/>
                          <a:latin typeface="+mn-lt"/>
                        </a:rPr>
                        <a:t>150,467</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150,467</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150,467</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150,467</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8580623"/>
                  </a:ext>
                </a:extLst>
              </a:tr>
              <a:tr h="103124">
                <a:tc>
                  <a:txBody>
                    <a:bodyPr/>
                    <a:lstStyle/>
                    <a:p>
                      <a:pPr algn="l" fontAlgn="b"/>
                      <a:r>
                        <a:rPr lang="en-US" sz="800" u="none" strike="noStrike" dirty="0">
                          <a:effectLst/>
                          <a:latin typeface="+mn-lt"/>
                        </a:rPr>
                        <a:t>13000 - CURRENT EXPENSES</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135,155</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135,155</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141,960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848,115</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848,115</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848,115</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7071034"/>
                  </a:ext>
                </a:extLst>
              </a:tr>
              <a:tr h="103124">
                <a:tc>
                  <a:txBody>
                    <a:bodyPr/>
                    <a:lstStyle/>
                    <a:p>
                      <a:pPr algn="l" fontAlgn="b"/>
                      <a:r>
                        <a:rPr lang="en-US" sz="800" u="none" strike="noStrike" dirty="0">
                          <a:effectLst/>
                          <a:latin typeface="+mn-lt"/>
                        </a:rPr>
                        <a:t>13700 - BLACK FLY CONTROL</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450,830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450,434</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453,164</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453,698</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453,698</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453,698</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6297255"/>
                  </a:ext>
                </a:extLst>
              </a:tr>
              <a:tr h="103124">
                <a:tc>
                  <a:txBody>
                    <a:bodyPr/>
                    <a:lstStyle/>
                    <a:p>
                      <a:pPr algn="l" fontAlgn="b"/>
                      <a:r>
                        <a:rPr lang="en-US" sz="800" u="none" strike="noStrike" dirty="0">
                          <a:effectLst/>
                          <a:latin typeface="+mn-lt"/>
                        </a:rPr>
                        <a:t>13701 - HEMP Program </a:t>
                      </a:r>
                      <a:r>
                        <a:rPr lang="en-US" sz="800" i="1" u="none" strike="noStrike" dirty="0">
                          <a:solidFill>
                            <a:srgbClr val="FF0000"/>
                          </a:solidFill>
                          <a:effectLst/>
                          <a:latin typeface="+mn-lt"/>
                        </a:rPr>
                        <a:t>(New – FY21)</a:t>
                      </a:r>
                      <a:endParaRPr lang="en-US" sz="800" b="0" i="1" u="none" strike="noStrike" dirty="0">
                        <a:solidFill>
                          <a:srgbClr val="FF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l" fontAlgn="b"/>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l" fontAlgn="b"/>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l" fontAlgn="b"/>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r" fontAlgn="b"/>
                      <a:r>
                        <a:rPr lang="en-US" sz="800" u="none" strike="noStrike" dirty="0">
                          <a:effectLst/>
                          <a:latin typeface="+mn-lt"/>
                        </a:rPr>
                        <a:t>350,000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350,000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87651992"/>
                  </a:ext>
                </a:extLst>
              </a:tr>
              <a:tr h="103124">
                <a:tc>
                  <a:txBody>
                    <a:bodyPr/>
                    <a:lstStyle/>
                    <a:p>
                      <a:pPr algn="l" fontAlgn="b"/>
                      <a:r>
                        <a:rPr lang="en-US" sz="800" u="none" strike="noStrike" dirty="0">
                          <a:effectLst/>
                          <a:latin typeface="+mn-lt"/>
                        </a:rPr>
                        <a:t>36300 - DONATED FOODS PROGRAM</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45,000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45,000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45,000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45,000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45,000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45,000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3141748"/>
                  </a:ext>
                </a:extLst>
              </a:tr>
              <a:tr h="103124">
                <a:tc>
                  <a:txBody>
                    <a:bodyPr/>
                    <a:lstStyle/>
                    <a:p>
                      <a:pPr algn="l" fontAlgn="b"/>
                      <a:r>
                        <a:rPr lang="en-US" sz="800" u="none" strike="noStrike" dirty="0">
                          <a:effectLst/>
                          <a:latin typeface="+mn-lt"/>
                        </a:rPr>
                        <a:t>36301 - VETERANS TO AGRICULTURE PROGRAM </a:t>
                      </a:r>
                      <a:r>
                        <a:rPr lang="en-US" sz="800" i="1" u="none" strike="noStrike" dirty="0">
                          <a:solidFill>
                            <a:srgbClr val="FF0000"/>
                          </a:solidFill>
                          <a:effectLst/>
                          <a:latin typeface="+mn-lt"/>
                        </a:rPr>
                        <a:t>(New – FY19)</a:t>
                      </a:r>
                      <a:endParaRPr lang="en-US" sz="800" b="0" i="1" u="none" strike="noStrike" dirty="0">
                        <a:solidFill>
                          <a:srgbClr val="FF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l" fontAlgn="b"/>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r" fontAlgn="b"/>
                      <a:r>
                        <a:rPr lang="en-US" sz="800" u="none" strike="noStrike" dirty="0">
                          <a:effectLst/>
                          <a:latin typeface="+mn-lt"/>
                        </a:rPr>
                        <a:t>250,000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255,624</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255,624</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255,624</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3744235"/>
                  </a:ext>
                </a:extLst>
              </a:tr>
              <a:tr h="103124">
                <a:tc>
                  <a:txBody>
                    <a:bodyPr/>
                    <a:lstStyle/>
                    <a:p>
                      <a:pPr algn="l" fontAlgn="b"/>
                      <a:r>
                        <a:rPr lang="en-US" sz="800" u="none" strike="noStrike" dirty="0">
                          <a:effectLst/>
                          <a:latin typeface="+mn-lt"/>
                        </a:rPr>
                        <a:t>47000 - PREDATOR CONTROL</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176,400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176,400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176,400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176,400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176,400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176,400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8377138"/>
                  </a:ext>
                </a:extLst>
              </a:tr>
              <a:tr h="103124">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u="none" strike="noStrike" dirty="0">
                          <a:effectLst/>
                          <a:latin typeface="+mn-lt"/>
                        </a:rPr>
                        <a:t>50100 - LOGAN FARMERS MARKET </a:t>
                      </a:r>
                      <a:br>
                        <a:rPr lang="en-US" sz="800" u="none" strike="noStrike" dirty="0">
                          <a:effectLst/>
                          <a:latin typeface="+mn-lt"/>
                        </a:rPr>
                      </a:br>
                      <a:r>
                        <a:rPr lang="en-US" sz="800" i="1" u="none" strike="noStrike" dirty="0">
                          <a:solidFill>
                            <a:srgbClr val="FF0000"/>
                          </a:solidFill>
                          <a:effectLst/>
                          <a:latin typeface="+mn-lt"/>
                        </a:rPr>
                        <a:t>(Combined into WV Farmers Markets)</a:t>
                      </a:r>
                      <a:endParaRPr lang="en-US" sz="800" b="0" i="1" u="none" strike="noStrike" dirty="0">
                        <a:solidFill>
                          <a:srgbClr val="FF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41,277</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40,988</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l" fontAlgn="b"/>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l" fontAlgn="b"/>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l" fontAlgn="b"/>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288851183"/>
                  </a:ext>
                </a:extLst>
              </a:tr>
              <a:tr h="103124">
                <a:tc>
                  <a:txBody>
                    <a:bodyPr/>
                    <a:lstStyle/>
                    <a:p>
                      <a:pPr algn="l" fontAlgn="b"/>
                      <a:r>
                        <a:rPr lang="en-US" sz="800" u="none" strike="noStrike" dirty="0">
                          <a:effectLst/>
                          <a:latin typeface="+mn-lt"/>
                        </a:rPr>
                        <a:t>69100 - BEE RESEARCH</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65,892</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65,470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67,822</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70,634</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70,634</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70,634</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0786511"/>
                  </a:ext>
                </a:extLst>
              </a:tr>
              <a:tr h="103124">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u="none" strike="noStrike" dirty="0">
                          <a:effectLst/>
                          <a:latin typeface="+mn-lt"/>
                        </a:rPr>
                        <a:t>74600 - CHARLESTON FARMERS MARKET </a:t>
                      </a:r>
                      <a:br>
                        <a:rPr lang="en-US" sz="800" u="none" strike="noStrike" dirty="0">
                          <a:effectLst/>
                          <a:latin typeface="+mn-lt"/>
                        </a:rPr>
                      </a:br>
                      <a:r>
                        <a:rPr lang="en-US" sz="800" i="1" u="none" strike="noStrike" dirty="0">
                          <a:solidFill>
                            <a:srgbClr val="FF0000"/>
                          </a:solidFill>
                          <a:effectLst/>
                          <a:latin typeface="+mn-lt"/>
                        </a:rPr>
                        <a:t>(Combined into WV Farmers Markets)</a:t>
                      </a:r>
                      <a:endParaRPr lang="en-US" sz="800" b="0" i="1" u="none" strike="noStrike" dirty="0">
                        <a:solidFill>
                          <a:srgbClr val="FF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71,429</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71,429</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l" fontAlgn="b"/>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l" fontAlgn="b"/>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l" fontAlgn="b"/>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2092615458"/>
                  </a:ext>
                </a:extLst>
              </a:tr>
              <a:tr h="103124">
                <a:tc>
                  <a:txBody>
                    <a:bodyPr/>
                    <a:lstStyle/>
                    <a:p>
                      <a:pPr algn="l" fontAlgn="b"/>
                      <a:r>
                        <a:rPr lang="en-US" sz="800" u="none" strike="noStrike" dirty="0">
                          <a:effectLst/>
                          <a:latin typeface="+mn-lt"/>
                        </a:rPr>
                        <a:t>78500 - MICROBIOLOGY PROGRAM</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97,454</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97,126</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97,016</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99,828</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99,828</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99,828</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7912666"/>
                  </a:ext>
                </a:extLst>
              </a:tr>
              <a:tr h="103124">
                <a:tc>
                  <a:txBody>
                    <a:bodyPr/>
                    <a:lstStyle/>
                    <a:p>
                      <a:pPr algn="l" fontAlgn="b"/>
                      <a:r>
                        <a:rPr lang="en-US" sz="800" u="none" strike="noStrike" dirty="0">
                          <a:effectLst/>
                          <a:latin typeface="+mn-lt"/>
                        </a:rPr>
                        <a:t>78600 - MOOREFIELD AGRICULTURE CENTER</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912,312</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905,605</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933,624</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975,284</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975,284</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975,284</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8185017"/>
                  </a:ext>
                </a:extLst>
              </a:tr>
              <a:tr h="103124">
                <a:tc>
                  <a:txBody>
                    <a:bodyPr/>
                    <a:lstStyle/>
                    <a:p>
                      <a:pPr algn="l" fontAlgn="b"/>
                      <a:r>
                        <a:rPr lang="en-US" sz="800" u="none" strike="noStrike" dirty="0">
                          <a:effectLst/>
                          <a:latin typeface="+mn-lt"/>
                        </a:rPr>
                        <a:t>83000 - CHESAPEAKE BAY WATERSHED</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102,700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102,023</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106,803</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112,427</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112,427</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112,427</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7100469"/>
                  </a:ext>
                </a:extLst>
              </a:tr>
              <a:tr h="103124">
                <a:tc>
                  <a:txBody>
                    <a:bodyPr/>
                    <a:lstStyle/>
                    <a:p>
                      <a:pPr algn="l" fontAlgn="b"/>
                      <a:r>
                        <a:rPr lang="en-US" sz="800" u="none" strike="noStrike" dirty="0">
                          <a:effectLst/>
                          <a:latin typeface="+mn-lt"/>
                        </a:rPr>
                        <a:t>84300 - LIVESTOCK CARE STANDARDS BOARD</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8,820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8,820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8,820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8,820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8,820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8,820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9687006"/>
                  </a:ext>
                </a:extLst>
              </a:tr>
              <a:tr h="103124">
                <a:tc>
                  <a:txBody>
                    <a:bodyPr/>
                    <a:lstStyle/>
                    <a:p>
                      <a:pPr algn="l" fontAlgn="b"/>
                      <a:r>
                        <a:rPr lang="en-US" sz="800" u="none" strike="noStrike" dirty="0">
                          <a:effectLst/>
                          <a:latin typeface="+mn-lt"/>
                        </a:rPr>
                        <a:t>91300 - BRIM PREMIUM</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120,202</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129,818</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138,905</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138,905</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138,905</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138,905</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612920"/>
                  </a:ext>
                </a:extLst>
              </a:tr>
              <a:tr h="103124">
                <a:tc>
                  <a:txBody>
                    <a:bodyPr/>
                    <a:lstStyle/>
                    <a:p>
                      <a:pPr algn="l" fontAlgn="b"/>
                      <a:r>
                        <a:rPr lang="en-US" sz="800" u="none" strike="noStrike" dirty="0">
                          <a:effectLst/>
                          <a:latin typeface="+mn-lt"/>
                        </a:rPr>
                        <a:t>94101 - STATE FFA-FHA CAMP AND CONFERENCE CENTER </a:t>
                      </a:r>
                      <a:r>
                        <a:rPr lang="en-US" sz="800" i="1" u="none" strike="noStrike" dirty="0">
                          <a:solidFill>
                            <a:srgbClr val="FF0000"/>
                          </a:solidFill>
                          <a:effectLst/>
                          <a:latin typeface="+mn-lt"/>
                        </a:rPr>
                        <a:t>(New – FY17)</a:t>
                      </a:r>
                      <a:endParaRPr lang="en-US" sz="800" b="0" i="1" u="none" strike="noStrike" dirty="0">
                        <a:solidFill>
                          <a:srgbClr val="FF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588,000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586,215</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613,246</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638,554</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738,554</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738,554</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0452964"/>
                  </a:ext>
                </a:extLst>
              </a:tr>
              <a:tr h="103124">
                <a:tc>
                  <a:txBody>
                    <a:bodyPr/>
                    <a:lstStyle/>
                    <a:p>
                      <a:pPr algn="l" fontAlgn="b"/>
                      <a:r>
                        <a:rPr lang="en-US" sz="800" u="none" strike="noStrike" dirty="0">
                          <a:effectLst/>
                          <a:latin typeface="+mn-lt"/>
                        </a:rPr>
                        <a:t>94200 - THREAT PREPAREDNESS</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69,524</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68,987</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70,731</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73,122</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73,122</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73,122</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4650911"/>
                  </a:ext>
                </a:extLst>
              </a:tr>
              <a:tr h="103124">
                <a:tc>
                  <a:txBody>
                    <a:bodyPr/>
                    <a:lstStyle/>
                    <a:p>
                      <a:pPr algn="l" fontAlgn="b"/>
                      <a:r>
                        <a:rPr lang="en-US" sz="800" u="none" strike="noStrike" dirty="0">
                          <a:effectLst/>
                          <a:latin typeface="+mn-lt"/>
                        </a:rPr>
                        <a:t>96900 - WV FOOD BANKS</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126,000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126,000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426,000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126,000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426,000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426,000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6343148"/>
                  </a:ext>
                </a:extLst>
              </a:tr>
              <a:tr h="103124">
                <a:tc>
                  <a:txBody>
                    <a:bodyPr/>
                    <a:lstStyle/>
                    <a:p>
                      <a:pPr algn="l" fontAlgn="b"/>
                      <a:r>
                        <a:rPr lang="en-US" sz="800" u="none" strike="noStrike" dirty="0">
                          <a:effectLst/>
                          <a:latin typeface="+mn-lt"/>
                        </a:rPr>
                        <a:t>97000 - SENIOR'S FARMERS' MARKET NUTRITION COUPON PROGRAM</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55,923</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55,840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55,835</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55,835</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55,835</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55,835</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56928945"/>
                  </a:ext>
                </a:extLst>
              </a:tr>
              <a:tr h="103124">
                <a:tc>
                  <a:txBody>
                    <a:bodyPr/>
                    <a:lstStyle/>
                    <a:p>
                      <a:pPr lvl="1" algn="l" fontAlgn="b"/>
                      <a:r>
                        <a:rPr lang="en-US" sz="800" u="none" strike="noStrike" dirty="0">
                          <a:effectLst/>
                          <a:latin typeface="+mn-lt"/>
                        </a:rPr>
                        <a:t>0131 Total</a:t>
                      </a:r>
                      <a:endParaRPr lang="en-US" sz="800" b="1" i="0" u="none" strike="noStrike" dirty="0">
                        <a:solidFill>
                          <a:srgbClr val="000000"/>
                        </a:solidFill>
                        <a:effectLst/>
                        <a:latin typeface="+mn-lt"/>
                      </a:endParaRPr>
                    </a:p>
                  </a:txBody>
                  <a:tcPr marL="6094" marR="6094" marT="6094" marB="0" anchor="b">
                    <a:lnT w="12700" cap="flat" cmpd="sng" algn="ctr">
                      <a:solidFill>
                        <a:schemeClr val="tx1"/>
                      </a:solidFill>
                      <a:prstDash val="solid"/>
                      <a:round/>
                      <a:headEnd type="none" w="med" len="med"/>
                      <a:tailEnd type="none" w="med" len="med"/>
                    </a:lnT>
                  </a:tcPr>
                </a:tc>
                <a:tc>
                  <a:txBody>
                    <a:bodyPr/>
                    <a:lstStyle/>
                    <a:p>
                      <a:pPr algn="r" fontAlgn="b"/>
                      <a:r>
                        <a:rPr lang="en-US" sz="800" u="none" strike="noStrike" dirty="0">
                          <a:effectLst/>
                          <a:latin typeface="+mn-lt"/>
                        </a:rPr>
                        <a:t>9,382,108</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tcPr>
                </a:tc>
                <a:tc>
                  <a:txBody>
                    <a:bodyPr/>
                    <a:lstStyle/>
                    <a:p>
                      <a:pPr algn="r" fontAlgn="b"/>
                      <a:r>
                        <a:rPr lang="en-US" sz="800" u="none" strike="noStrike" dirty="0">
                          <a:effectLst/>
                          <a:latin typeface="+mn-lt"/>
                        </a:rPr>
                        <a:t>9,335,058</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tcPr>
                </a:tc>
                <a:tc>
                  <a:txBody>
                    <a:bodyPr/>
                    <a:lstStyle/>
                    <a:p>
                      <a:pPr algn="r" fontAlgn="b"/>
                      <a:r>
                        <a:rPr lang="en-US" sz="800" u="none" strike="noStrike" dirty="0">
                          <a:effectLst/>
                          <a:latin typeface="+mn-lt"/>
                        </a:rPr>
                        <a:t>10,205,377</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tcPr>
                </a:tc>
                <a:tc>
                  <a:txBody>
                    <a:bodyPr/>
                    <a:lstStyle/>
                    <a:p>
                      <a:pPr algn="r" fontAlgn="b"/>
                      <a:r>
                        <a:rPr lang="en-US" sz="800" u="none" strike="noStrike" dirty="0">
                          <a:effectLst/>
                          <a:latin typeface="+mn-lt"/>
                        </a:rPr>
                        <a:t>11,750,083</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tcPr>
                </a:tc>
                <a:tc>
                  <a:txBody>
                    <a:bodyPr/>
                    <a:lstStyle/>
                    <a:p>
                      <a:pPr algn="r" fontAlgn="b"/>
                      <a:r>
                        <a:rPr lang="en-US" sz="800" u="none" strike="noStrike" dirty="0">
                          <a:effectLst/>
                          <a:latin typeface="+mn-lt"/>
                        </a:rPr>
                        <a:t>12,500,083</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tcPr>
                </a:tc>
                <a:tc>
                  <a:txBody>
                    <a:bodyPr/>
                    <a:lstStyle/>
                    <a:p>
                      <a:pPr algn="r" fontAlgn="b"/>
                      <a:r>
                        <a:rPr lang="en-US" sz="800" u="none" strike="noStrike" dirty="0">
                          <a:effectLst/>
                          <a:latin typeface="+mn-lt"/>
                        </a:rPr>
                        <a:t>12,500,083</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2361271"/>
                  </a:ext>
                </a:extLst>
              </a:tr>
              <a:tr h="103124">
                <a:tc>
                  <a:txBody>
                    <a:bodyPr/>
                    <a:lstStyle/>
                    <a:p>
                      <a:pPr algn="l" fontAlgn="b"/>
                      <a:r>
                        <a:rPr lang="en-US" sz="800" b="1" u="none" strike="noStrike" dirty="0">
                          <a:effectLst/>
                          <a:latin typeface="+mn-lt"/>
                        </a:rPr>
                        <a:t>0135 – MEAT INSPECTION FUND</a:t>
                      </a:r>
                      <a:endParaRPr lang="en-US" sz="800" b="1" i="0" u="none" strike="noStrike" dirty="0">
                        <a:solidFill>
                          <a:srgbClr val="000000"/>
                        </a:solidFill>
                        <a:effectLst/>
                        <a:latin typeface="+mn-lt"/>
                      </a:endParaRPr>
                    </a:p>
                  </a:txBody>
                  <a:tcPr marL="6094" marR="6094" marT="6094" marB="0" anchor="b">
                    <a:lnB w="12700" cap="flat" cmpd="sng" algn="ctr">
                      <a:solidFill>
                        <a:schemeClr val="tx1"/>
                      </a:solidFill>
                      <a:prstDash val="solid"/>
                      <a:round/>
                      <a:headEnd type="none" w="med" len="med"/>
                      <a:tailEnd type="none" w="med" len="med"/>
                    </a:lnB>
                  </a:tcPr>
                </a:tc>
                <a:tc>
                  <a:txBody>
                    <a:bodyPr/>
                    <a:lstStyle/>
                    <a:p>
                      <a:pPr algn="l" fontAlgn="b"/>
                      <a:endParaRPr lang="en-US" sz="800" b="1" i="0" u="none" strike="noStrike" dirty="0">
                        <a:solidFill>
                          <a:srgbClr val="000000"/>
                        </a:solidFill>
                        <a:effectLst/>
                        <a:latin typeface="+mn-lt"/>
                      </a:endParaRPr>
                    </a:p>
                  </a:txBody>
                  <a:tcPr marL="6094" marT="6094" marB="0" anchor="b">
                    <a:lnB w="12700" cap="flat" cmpd="sng" algn="ctr">
                      <a:solidFill>
                        <a:schemeClr val="tx1"/>
                      </a:solidFill>
                      <a:prstDash val="solid"/>
                      <a:round/>
                      <a:headEnd type="none" w="med" len="med"/>
                      <a:tailEnd type="none" w="med" len="med"/>
                    </a:lnB>
                  </a:tcPr>
                </a:tc>
                <a:tc>
                  <a:txBody>
                    <a:bodyPr/>
                    <a:lstStyle/>
                    <a:p>
                      <a:pPr algn="l" fontAlgn="b"/>
                      <a:endParaRPr lang="en-US" sz="800" b="1" i="0" u="none" strike="noStrike" dirty="0">
                        <a:solidFill>
                          <a:srgbClr val="000000"/>
                        </a:solidFill>
                        <a:effectLst/>
                        <a:latin typeface="+mn-lt"/>
                      </a:endParaRPr>
                    </a:p>
                  </a:txBody>
                  <a:tcPr marL="6094" marT="6094" marB="0" anchor="b">
                    <a:lnB w="12700" cap="flat" cmpd="sng" algn="ctr">
                      <a:solidFill>
                        <a:schemeClr val="tx1"/>
                      </a:solidFill>
                      <a:prstDash val="solid"/>
                      <a:round/>
                      <a:headEnd type="none" w="med" len="med"/>
                      <a:tailEnd type="none" w="med" len="med"/>
                    </a:lnB>
                  </a:tcPr>
                </a:tc>
                <a:tc>
                  <a:txBody>
                    <a:bodyPr/>
                    <a:lstStyle/>
                    <a:p>
                      <a:pPr algn="l" fontAlgn="b"/>
                      <a:endParaRPr lang="en-US" sz="800" b="1" i="0" u="none" strike="noStrike" dirty="0">
                        <a:solidFill>
                          <a:srgbClr val="000000"/>
                        </a:solidFill>
                        <a:effectLst/>
                        <a:latin typeface="+mn-lt"/>
                      </a:endParaRPr>
                    </a:p>
                  </a:txBody>
                  <a:tcPr marL="6094" marT="6094" marB="0" anchor="b">
                    <a:lnB w="12700" cap="flat" cmpd="sng" algn="ctr">
                      <a:solidFill>
                        <a:schemeClr val="tx1"/>
                      </a:solidFill>
                      <a:prstDash val="solid"/>
                      <a:round/>
                      <a:headEnd type="none" w="med" len="med"/>
                      <a:tailEnd type="none" w="med" len="med"/>
                    </a:lnB>
                  </a:tcPr>
                </a:tc>
                <a:tc>
                  <a:txBody>
                    <a:bodyPr/>
                    <a:lstStyle/>
                    <a:p>
                      <a:pPr algn="l" fontAlgn="b"/>
                      <a:endParaRPr lang="en-US" sz="800" b="1" i="0" u="none" strike="noStrike" dirty="0">
                        <a:solidFill>
                          <a:srgbClr val="000000"/>
                        </a:solidFill>
                        <a:effectLst/>
                        <a:latin typeface="+mn-lt"/>
                      </a:endParaRPr>
                    </a:p>
                  </a:txBody>
                  <a:tcPr marL="6094" marT="6094" marB="0" anchor="b">
                    <a:lnB w="12700" cap="flat" cmpd="sng" algn="ctr">
                      <a:solidFill>
                        <a:schemeClr val="tx1"/>
                      </a:solidFill>
                      <a:prstDash val="solid"/>
                      <a:round/>
                      <a:headEnd type="none" w="med" len="med"/>
                      <a:tailEnd type="none" w="med" len="med"/>
                    </a:lnB>
                  </a:tcPr>
                </a:tc>
                <a:tc>
                  <a:txBody>
                    <a:bodyPr/>
                    <a:lstStyle/>
                    <a:p>
                      <a:pPr algn="l" fontAlgn="b"/>
                      <a:endParaRPr lang="en-US" sz="800" b="1" i="0" u="none" strike="noStrike" dirty="0">
                        <a:solidFill>
                          <a:srgbClr val="000000"/>
                        </a:solidFill>
                        <a:effectLst/>
                        <a:latin typeface="+mn-lt"/>
                      </a:endParaRPr>
                    </a:p>
                  </a:txBody>
                  <a:tcPr marL="6094" marT="6094" marB="0" anchor="b">
                    <a:lnB w="12700" cap="flat" cmpd="sng" algn="ctr">
                      <a:solidFill>
                        <a:schemeClr val="tx1"/>
                      </a:solidFill>
                      <a:prstDash val="solid"/>
                      <a:round/>
                      <a:headEnd type="none" w="med" len="med"/>
                      <a:tailEnd type="none" w="med" len="med"/>
                    </a:lnB>
                  </a:tcPr>
                </a:tc>
                <a:tc>
                  <a:txBody>
                    <a:bodyPr/>
                    <a:lstStyle/>
                    <a:p>
                      <a:pPr algn="l" fontAlgn="b"/>
                      <a:endParaRPr lang="en-US" sz="800" b="1" i="0" u="none" strike="noStrike" dirty="0">
                        <a:solidFill>
                          <a:srgbClr val="000000"/>
                        </a:solidFill>
                        <a:effectLst/>
                        <a:latin typeface="+mn-lt"/>
                      </a:endParaRPr>
                    </a:p>
                  </a:txBody>
                  <a:tcPr marL="6094" marT="6094"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2533533"/>
                  </a:ext>
                </a:extLst>
              </a:tr>
              <a:tr h="103124">
                <a:tc>
                  <a:txBody>
                    <a:bodyPr/>
                    <a:lstStyle/>
                    <a:p>
                      <a:pPr algn="l" fontAlgn="b"/>
                      <a:r>
                        <a:rPr lang="en-US" sz="800" u="none" strike="noStrike" dirty="0">
                          <a:effectLst/>
                          <a:latin typeface="+mn-lt"/>
                        </a:rPr>
                        <a:t>00100 - PERSONAL SERVICES AND EMPLOYEE BENEFITS</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624,268</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620,127</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640,093</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668,030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668,030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668,030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45873960"/>
                  </a:ext>
                </a:extLst>
              </a:tr>
              <a:tr h="103124">
                <a:tc>
                  <a:txBody>
                    <a:bodyPr/>
                    <a:lstStyle/>
                    <a:p>
                      <a:pPr algn="l" fontAlgn="b"/>
                      <a:r>
                        <a:rPr lang="en-US" sz="800" u="none" strike="noStrike" dirty="0">
                          <a:effectLst/>
                          <a:latin typeface="+mn-lt"/>
                        </a:rPr>
                        <a:t>09900 - UNCLASSIFIED</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7,132</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7,090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7,090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7,090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7,090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7,090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3689525"/>
                  </a:ext>
                </a:extLst>
              </a:tr>
              <a:tr h="103124">
                <a:tc>
                  <a:txBody>
                    <a:bodyPr/>
                    <a:lstStyle/>
                    <a:p>
                      <a:pPr algn="l" fontAlgn="b"/>
                      <a:r>
                        <a:rPr lang="en-US" sz="800" u="none" strike="noStrike" dirty="0">
                          <a:effectLst/>
                          <a:latin typeface="+mn-lt"/>
                        </a:rPr>
                        <a:t>13000 - CURRENT EXPENSES</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81,838</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81,880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82,605</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82,605</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82,605</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82,605</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86197"/>
                  </a:ext>
                </a:extLst>
              </a:tr>
              <a:tr h="103124">
                <a:tc>
                  <a:txBody>
                    <a:bodyPr/>
                    <a:lstStyle/>
                    <a:p>
                      <a:pPr lvl="1" algn="l" fontAlgn="b"/>
                      <a:r>
                        <a:rPr lang="en-US" sz="800" u="none" strike="noStrike" dirty="0">
                          <a:effectLst/>
                          <a:latin typeface="+mn-lt"/>
                        </a:rPr>
                        <a:t>0135 Total</a:t>
                      </a:r>
                      <a:endParaRPr lang="en-US" sz="800" b="1" i="0" u="none" strike="noStrike" dirty="0">
                        <a:solidFill>
                          <a:srgbClr val="000000"/>
                        </a:solidFill>
                        <a:effectLst/>
                        <a:latin typeface="+mn-lt"/>
                      </a:endParaRPr>
                    </a:p>
                  </a:txBody>
                  <a:tcPr marL="6094" marR="6094" marT="6094" marB="0" anchor="b">
                    <a:lnT w="12700" cap="flat" cmpd="sng" algn="ctr">
                      <a:solidFill>
                        <a:schemeClr val="tx1"/>
                      </a:solidFill>
                      <a:prstDash val="solid"/>
                      <a:round/>
                      <a:headEnd type="none" w="med" len="med"/>
                      <a:tailEnd type="none" w="med" len="med"/>
                    </a:lnT>
                  </a:tcPr>
                </a:tc>
                <a:tc>
                  <a:txBody>
                    <a:bodyPr/>
                    <a:lstStyle/>
                    <a:p>
                      <a:pPr algn="r" fontAlgn="b"/>
                      <a:r>
                        <a:rPr lang="en-US" sz="800" u="none" strike="noStrike" dirty="0">
                          <a:effectLst/>
                          <a:latin typeface="+mn-lt"/>
                        </a:rPr>
                        <a:t>713,238</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tcPr>
                </a:tc>
                <a:tc>
                  <a:txBody>
                    <a:bodyPr/>
                    <a:lstStyle/>
                    <a:p>
                      <a:pPr algn="r" fontAlgn="b"/>
                      <a:r>
                        <a:rPr lang="en-US" sz="800" u="none" strike="noStrike" dirty="0">
                          <a:effectLst/>
                          <a:latin typeface="+mn-lt"/>
                        </a:rPr>
                        <a:t>709,097</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tcPr>
                </a:tc>
                <a:tc>
                  <a:txBody>
                    <a:bodyPr/>
                    <a:lstStyle/>
                    <a:p>
                      <a:pPr algn="r" fontAlgn="b"/>
                      <a:r>
                        <a:rPr lang="en-US" sz="800" u="none" strike="noStrike" dirty="0">
                          <a:effectLst/>
                          <a:latin typeface="+mn-lt"/>
                        </a:rPr>
                        <a:t>729,788</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tcPr>
                </a:tc>
                <a:tc>
                  <a:txBody>
                    <a:bodyPr/>
                    <a:lstStyle/>
                    <a:p>
                      <a:pPr algn="r" fontAlgn="b"/>
                      <a:r>
                        <a:rPr lang="en-US" sz="800" u="none" strike="noStrike" dirty="0">
                          <a:effectLst/>
                          <a:latin typeface="+mn-lt"/>
                        </a:rPr>
                        <a:t>757,725</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tcPr>
                </a:tc>
                <a:tc>
                  <a:txBody>
                    <a:bodyPr/>
                    <a:lstStyle/>
                    <a:p>
                      <a:pPr algn="r" fontAlgn="b"/>
                      <a:r>
                        <a:rPr lang="en-US" sz="800" u="none" strike="noStrike" dirty="0">
                          <a:effectLst/>
                          <a:latin typeface="+mn-lt"/>
                        </a:rPr>
                        <a:t>757,725</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tcPr>
                </a:tc>
                <a:tc>
                  <a:txBody>
                    <a:bodyPr/>
                    <a:lstStyle/>
                    <a:p>
                      <a:pPr algn="r" fontAlgn="b"/>
                      <a:r>
                        <a:rPr lang="en-US" sz="800" u="none" strike="noStrike" dirty="0">
                          <a:effectLst/>
                          <a:latin typeface="+mn-lt"/>
                        </a:rPr>
                        <a:t>757,725</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135760772"/>
                  </a:ext>
                </a:extLst>
              </a:tr>
              <a:tr h="103124">
                <a:tc>
                  <a:txBody>
                    <a:bodyPr/>
                    <a:lstStyle/>
                    <a:p>
                      <a:pPr algn="l" fontAlgn="b"/>
                      <a:r>
                        <a:rPr lang="en-US" sz="800" b="1" u="none" strike="noStrike" dirty="0">
                          <a:effectLst/>
                          <a:latin typeface="+mn-lt"/>
                        </a:rPr>
                        <a:t>0136 – AGRICULTURAL AWARDS FUNDS</a:t>
                      </a:r>
                      <a:endParaRPr lang="en-US" sz="800" b="1" i="0" u="none" strike="noStrike" dirty="0">
                        <a:solidFill>
                          <a:srgbClr val="000000"/>
                        </a:solidFill>
                        <a:effectLst/>
                        <a:latin typeface="+mn-lt"/>
                      </a:endParaRPr>
                    </a:p>
                  </a:txBody>
                  <a:tcPr marL="6094" marR="6094" marT="6094" marB="0" anchor="b">
                    <a:lnB w="12700" cap="flat" cmpd="sng" algn="ctr">
                      <a:solidFill>
                        <a:schemeClr val="tx1"/>
                      </a:solidFill>
                      <a:prstDash val="solid"/>
                      <a:round/>
                      <a:headEnd type="none" w="med" len="med"/>
                      <a:tailEnd type="none" w="med" len="med"/>
                    </a:lnB>
                  </a:tcPr>
                </a:tc>
                <a:tc>
                  <a:txBody>
                    <a:bodyPr/>
                    <a:lstStyle/>
                    <a:p>
                      <a:pPr algn="l" fontAlgn="b"/>
                      <a:endParaRPr lang="en-US" sz="800" b="1" i="0" u="none" strike="noStrike" dirty="0">
                        <a:solidFill>
                          <a:srgbClr val="000000"/>
                        </a:solidFill>
                        <a:effectLst/>
                        <a:latin typeface="+mn-lt"/>
                      </a:endParaRPr>
                    </a:p>
                  </a:txBody>
                  <a:tcPr marL="6094" marT="6094" marB="0" anchor="b">
                    <a:lnB w="12700" cap="flat" cmpd="sng" algn="ctr">
                      <a:solidFill>
                        <a:schemeClr val="tx1"/>
                      </a:solidFill>
                      <a:prstDash val="solid"/>
                      <a:round/>
                      <a:headEnd type="none" w="med" len="med"/>
                      <a:tailEnd type="none" w="med" len="med"/>
                    </a:lnB>
                  </a:tcPr>
                </a:tc>
                <a:tc>
                  <a:txBody>
                    <a:bodyPr/>
                    <a:lstStyle/>
                    <a:p>
                      <a:pPr algn="l" fontAlgn="b"/>
                      <a:endParaRPr lang="en-US" sz="800" b="1" i="0" u="none" strike="noStrike" dirty="0">
                        <a:solidFill>
                          <a:srgbClr val="000000"/>
                        </a:solidFill>
                        <a:effectLst/>
                        <a:latin typeface="+mn-lt"/>
                      </a:endParaRPr>
                    </a:p>
                  </a:txBody>
                  <a:tcPr marL="6094" marT="6094" marB="0" anchor="b">
                    <a:lnB w="12700" cap="flat" cmpd="sng" algn="ctr">
                      <a:solidFill>
                        <a:schemeClr val="tx1"/>
                      </a:solidFill>
                      <a:prstDash val="solid"/>
                      <a:round/>
                      <a:headEnd type="none" w="med" len="med"/>
                      <a:tailEnd type="none" w="med" len="med"/>
                    </a:lnB>
                  </a:tcPr>
                </a:tc>
                <a:tc>
                  <a:txBody>
                    <a:bodyPr/>
                    <a:lstStyle/>
                    <a:p>
                      <a:pPr algn="l" fontAlgn="b"/>
                      <a:endParaRPr lang="en-US" sz="800" b="1" i="0" u="none" strike="noStrike" dirty="0">
                        <a:solidFill>
                          <a:srgbClr val="000000"/>
                        </a:solidFill>
                        <a:effectLst/>
                        <a:latin typeface="+mn-lt"/>
                      </a:endParaRPr>
                    </a:p>
                  </a:txBody>
                  <a:tcPr marL="6094" marT="6094" marB="0" anchor="b">
                    <a:lnB w="12700" cap="flat" cmpd="sng" algn="ctr">
                      <a:solidFill>
                        <a:schemeClr val="tx1"/>
                      </a:solidFill>
                      <a:prstDash val="solid"/>
                      <a:round/>
                      <a:headEnd type="none" w="med" len="med"/>
                      <a:tailEnd type="none" w="med" len="med"/>
                    </a:lnB>
                  </a:tcPr>
                </a:tc>
                <a:tc>
                  <a:txBody>
                    <a:bodyPr/>
                    <a:lstStyle/>
                    <a:p>
                      <a:pPr algn="l" fontAlgn="b"/>
                      <a:endParaRPr lang="en-US" sz="800" b="1" i="0" u="none" strike="noStrike" dirty="0">
                        <a:solidFill>
                          <a:srgbClr val="000000"/>
                        </a:solidFill>
                        <a:effectLst/>
                        <a:latin typeface="+mn-lt"/>
                      </a:endParaRPr>
                    </a:p>
                  </a:txBody>
                  <a:tcPr marL="6094" marT="6094" marB="0" anchor="b">
                    <a:lnB w="12700" cap="flat" cmpd="sng" algn="ctr">
                      <a:solidFill>
                        <a:schemeClr val="tx1"/>
                      </a:solidFill>
                      <a:prstDash val="solid"/>
                      <a:round/>
                      <a:headEnd type="none" w="med" len="med"/>
                      <a:tailEnd type="none" w="med" len="med"/>
                    </a:lnB>
                  </a:tcPr>
                </a:tc>
                <a:tc>
                  <a:txBody>
                    <a:bodyPr/>
                    <a:lstStyle/>
                    <a:p>
                      <a:pPr algn="l" fontAlgn="b"/>
                      <a:endParaRPr lang="en-US" sz="800" b="1" i="0" u="none" strike="noStrike" dirty="0">
                        <a:solidFill>
                          <a:srgbClr val="000000"/>
                        </a:solidFill>
                        <a:effectLst/>
                        <a:latin typeface="+mn-lt"/>
                      </a:endParaRPr>
                    </a:p>
                  </a:txBody>
                  <a:tcPr marL="6094" marT="6094" marB="0" anchor="b">
                    <a:lnB w="12700" cap="flat" cmpd="sng" algn="ctr">
                      <a:solidFill>
                        <a:schemeClr val="tx1"/>
                      </a:solidFill>
                      <a:prstDash val="solid"/>
                      <a:round/>
                      <a:headEnd type="none" w="med" len="med"/>
                      <a:tailEnd type="none" w="med" len="med"/>
                    </a:lnB>
                  </a:tcPr>
                </a:tc>
                <a:tc>
                  <a:txBody>
                    <a:bodyPr/>
                    <a:lstStyle/>
                    <a:p>
                      <a:pPr algn="l" fontAlgn="b"/>
                      <a:endParaRPr lang="en-US" sz="800" b="1" i="0" u="none" strike="noStrike" dirty="0">
                        <a:solidFill>
                          <a:srgbClr val="000000"/>
                        </a:solidFill>
                        <a:effectLst/>
                        <a:latin typeface="+mn-lt"/>
                      </a:endParaRPr>
                    </a:p>
                  </a:txBody>
                  <a:tcPr marL="6094" marT="6094"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0046900"/>
                  </a:ext>
                </a:extLst>
              </a:tr>
              <a:tr h="103124">
                <a:tc>
                  <a:txBody>
                    <a:bodyPr/>
                    <a:lstStyle/>
                    <a:p>
                      <a:pPr algn="l" fontAlgn="b"/>
                      <a:r>
                        <a:rPr lang="en-US" sz="800" u="none" strike="noStrike" dirty="0">
                          <a:effectLst/>
                          <a:latin typeface="+mn-lt"/>
                        </a:rPr>
                        <a:t>57700 - PROGRAMS AND AWARDS FOR 4-H CLUBS AND FFA/FHA</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15,000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15,000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15,000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15,000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15,000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15,000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5620821"/>
                  </a:ext>
                </a:extLst>
              </a:tr>
              <a:tr h="103124">
                <a:tc>
                  <a:txBody>
                    <a:bodyPr/>
                    <a:lstStyle/>
                    <a:p>
                      <a:pPr algn="l" fontAlgn="b"/>
                      <a:r>
                        <a:rPr lang="en-US" sz="800" u="none" strike="noStrike" dirty="0">
                          <a:effectLst/>
                          <a:latin typeface="+mn-lt"/>
                        </a:rPr>
                        <a:t>73700 - COMMISSIONER'S AWARDS AND PROGRAMS</a:t>
                      </a:r>
                      <a:endParaRPr lang="en-US" sz="800" b="0" i="0" u="none" strike="noStrike" dirty="0">
                        <a:solidFill>
                          <a:srgbClr val="000000"/>
                        </a:solidFill>
                        <a:effectLst/>
                        <a:latin typeface="+mn-lt"/>
                      </a:endParaRPr>
                    </a:p>
                  </a:txBody>
                  <a:tcPr marL="73132" marR="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39,250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39,250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39,250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39,250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39,250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39,250</a:t>
                      </a:r>
                      <a:endParaRPr lang="en-US" sz="800" b="0" i="0" u="none" strike="noStrike" dirty="0">
                        <a:solidFill>
                          <a:srgbClr val="000000"/>
                        </a:solidFill>
                        <a:effectLst/>
                        <a:latin typeface="+mn-lt"/>
                      </a:endParaRPr>
                    </a:p>
                  </a:txBody>
                  <a:tcPr marL="6094" marT="609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2404639"/>
                  </a:ext>
                </a:extLst>
              </a:tr>
              <a:tr h="103124">
                <a:tc>
                  <a:txBody>
                    <a:bodyPr/>
                    <a:lstStyle/>
                    <a:p>
                      <a:pPr lvl="1" algn="l" fontAlgn="b"/>
                      <a:r>
                        <a:rPr lang="en-US" sz="800" u="none" strike="noStrike" dirty="0">
                          <a:effectLst/>
                          <a:latin typeface="+mn-lt"/>
                        </a:rPr>
                        <a:t>0136 Total</a:t>
                      </a:r>
                      <a:endParaRPr lang="en-US" sz="800" b="1" i="0" u="none" strike="noStrike" dirty="0">
                        <a:solidFill>
                          <a:srgbClr val="000000"/>
                        </a:solidFill>
                        <a:effectLst/>
                        <a:latin typeface="+mn-lt"/>
                      </a:endParaRPr>
                    </a:p>
                  </a:txBody>
                  <a:tcPr marL="6094" marR="6094" marT="6094" marB="0" anchor="b">
                    <a:lnT w="12700" cap="flat" cmpd="sng" algn="ctr">
                      <a:solidFill>
                        <a:schemeClr val="tx1"/>
                      </a:solidFill>
                      <a:prstDash val="solid"/>
                      <a:round/>
                      <a:headEnd type="none" w="med" len="med"/>
                      <a:tailEnd type="none" w="med" len="med"/>
                    </a:lnT>
                  </a:tcPr>
                </a:tc>
                <a:tc>
                  <a:txBody>
                    <a:bodyPr/>
                    <a:lstStyle/>
                    <a:p>
                      <a:pPr algn="r" fontAlgn="b"/>
                      <a:r>
                        <a:rPr lang="en-US" sz="800" u="none" strike="noStrike" dirty="0">
                          <a:effectLst/>
                          <a:latin typeface="+mn-lt"/>
                        </a:rPr>
                        <a:t>54,250</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54,250</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54,250</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54,250</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54,250</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800" u="none" strike="noStrike" dirty="0">
                          <a:effectLst/>
                          <a:latin typeface="+mn-lt"/>
                        </a:rPr>
                        <a:t>54,250</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7266685"/>
                  </a:ext>
                </a:extLst>
              </a:tr>
              <a:tr h="103124">
                <a:tc>
                  <a:txBody>
                    <a:bodyPr/>
                    <a:lstStyle/>
                    <a:p>
                      <a:pPr lvl="2" algn="l" fontAlgn="b"/>
                      <a:r>
                        <a:rPr lang="en-US" sz="800" b="1" u="none" strike="noStrike" dirty="0">
                          <a:effectLst/>
                          <a:latin typeface="+mn-lt"/>
                        </a:rPr>
                        <a:t>Grand Total</a:t>
                      </a:r>
                      <a:endParaRPr lang="en-US" sz="800" b="1" i="0" u="none" strike="noStrike" dirty="0">
                        <a:solidFill>
                          <a:srgbClr val="000000"/>
                        </a:solidFill>
                        <a:effectLst/>
                        <a:latin typeface="+mn-lt"/>
                      </a:endParaRPr>
                    </a:p>
                  </a:txBody>
                  <a:tcPr marL="6094" marR="6094" marT="6094" marB="0" anchor="b"/>
                </a:tc>
                <a:tc>
                  <a:txBody>
                    <a:bodyPr/>
                    <a:lstStyle/>
                    <a:p>
                      <a:pPr algn="r" fontAlgn="b"/>
                      <a:r>
                        <a:rPr lang="en-US" sz="800" b="1" u="none" strike="noStrike" dirty="0">
                          <a:effectLst/>
                          <a:latin typeface="+mn-lt"/>
                        </a:rPr>
                        <a:t>10,149,596</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tcPr>
                </a:tc>
                <a:tc>
                  <a:txBody>
                    <a:bodyPr/>
                    <a:lstStyle/>
                    <a:p>
                      <a:pPr algn="r" fontAlgn="b"/>
                      <a:r>
                        <a:rPr lang="en-US" sz="800" b="1" u="none" strike="noStrike" dirty="0">
                          <a:effectLst/>
                          <a:latin typeface="+mn-lt"/>
                        </a:rPr>
                        <a:t>10,098,405</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tcPr>
                </a:tc>
                <a:tc>
                  <a:txBody>
                    <a:bodyPr/>
                    <a:lstStyle/>
                    <a:p>
                      <a:pPr algn="r" fontAlgn="b"/>
                      <a:r>
                        <a:rPr lang="en-US" sz="800" b="1" u="none" strike="noStrike" dirty="0">
                          <a:effectLst/>
                          <a:latin typeface="+mn-lt"/>
                        </a:rPr>
                        <a:t>10,989,415</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tcPr>
                </a:tc>
                <a:tc>
                  <a:txBody>
                    <a:bodyPr/>
                    <a:lstStyle/>
                    <a:p>
                      <a:pPr algn="r" fontAlgn="b"/>
                      <a:r>
                        <a:rPr lang="en-US" sz="800" b="1" u="none" strike="noStrike" dirty="0">
                          <a:effectLst/>
                          <a:latin typeface="+mn-lt"/>
                        </a:rPr>
                        <a:t>12,562,058</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tcPr>
                </a:tc>
                <a:tc>
                  <a:txBody>
                    <a:bodyPr/>
                    <a:lstStyle/>
                    <a:p>
                      <a:pPr algn="r" fontAlgn="b"/>
                      <a:r>
                        <a:rPr lang="en-US" sz="800" b="1" u="none" strike="noStrike" dirty="0">
                          <a:effectLst/>
                          <a:latin typeface="+mn-lt"/>
                        </a:rPr>
                        <a:t>13,312,058</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tcPr>
                </a:tc>
                <a:tc>
                  <a:txBody>
                    <a:bodyPr/>
                    <a:lstStyle/>
                    <a:p>
                      <a:pPr algn="r" fontAlgn="b"/>
                      <a:r>
                        <a:rPr lang="en-US" sz="800" b="1" u="none" strike="noStrike" dirty="0">
                          <a:effectLst/>
                          <a:latin typeface="+mn-lt"/>
                        </a:rPr>
                        <a:t>13,312,058</a:t>
                      </a:r>
                      <a:endParaRPr lang="en-US" sz="800" b="1" i="0" u="none" strike="noStrike" dirty="0">
                        <a:solidFill>
                          <a:srgbClr val="000000"/>
                        </a:solidFill>
                        <a:effectLst/>
                        <a:latin typeface="+mn-lt"/>
                      </a:endParaRPr>
                    </a:p>
                  </a:txBody>
                  <a:tcPr marL="6094" marT="6094"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383536483"/>
                  </a:ext>
                </a:extLst>
              </a:tr>
            </a:tbl>
          </a:graphicData>
        </a:graphic>
      </p:graphicFrame>
    </p:spTree>
    <p:extLst>
      <p:ext uri="{BB962C8B-B14F-4D97-AF65-F5344CB8AC3E}">
        <p14:creationId xmlns:p14="http://schemas.microsoft.com/office/powerpoint/2010/main" val="3192655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down)">
                                      <p:cBhvr>
                                        <p:cTn id="7" dur="500"/>
                                        <p:tgtEl>
                                          <p:spTgt spid="45"/>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46"/>
                                        </p:tgtEl>
                                        <p:attrNameLst>
                                          <p:attrName>style.visibility</p:attrName>
                                        </p:attrNameLst>
                                      </p:cBhvr>
                                      <p:to>
                                        <p:strVal val="visible"/>
                                      </p:to>
                                    </p:set>
                                    <p:animEffect transition="in" filter="barn(outVertical)">
                                      <p:cBhvr>
                                        <p:cTn id="10"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3D9D2-31EB-464C-A30F-0364A9C497E4}"/>
              </a:ext>
            </a:extLst>
          </p:cNvPr>
          <p:cNvSpPr>
            <a:spLocks noGrp="1"/>
          </p:cNvSpPr>
          <p:nvPr>
            <p:ph type="ctrTitle"/>
          </p:nvPr>
        </p:nvSpPr>
        <p:spPr>
          <a:xfrm>
            <a:off x="319597" y="471045"/>
            <a:ext cx="8613298" cy="944562"/>
          </a:xfrm>
        </p:spPr>
        <p:txBody>
          <a:bodyPr/>
          <a:lstStyle/>
          <a:p>
            <a:r>
              <a:rPr lang="en-US" sz="4800" dirty="0">
                <a:solidFill>
                  <a:srgbClr val="273C8D"/>
                </a:solidFill>
                <a:latin typeface="Times New Roman"/>
                <a:cs typeface="Times New Roman"/>
              </a:rPr>
              <a:t>Recent Agency Improvements</a:t>
            </a:r>
            <a:endParaRPr lang="en-US" dirty="0"/>
          </a:p>
        </p:txBody>
      </p:sp>
      <p:sp>
        <p:nvSpPr>
          <p:cNvPr id="8" name="Rectangle 7">
            <a:extLst>
              <a:ext uri="{FF2B5EF4-FFF2-40B4-BE49-F238E27FC236}">
                <a16:creationId xmlns:a16="http://schemas.microsoft.com/office/drawing/2014/main" id="{CE2DB866-AE57-49DB-B29A-973DC79A1755}"/>
              </a:ext>
            </a:extLst>
          </p:cNvPr>
          <p:cNvSpPr/>
          <p:nvPr/>
        </p:nvSpPr>
        <p:spPr>
          <a:xfrm>
            <a:off x="38875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1" name="Rectangle 30">
            <a:extLst>
              <a:ext uri="{FF2B5EF4-FFF2-40B4-BE49-F238E27FC236}">
                <a16:creationId xmlns:a16="http://schemas.microsoft.com/office/drawing/2014/main" id="{8F59C84D-C469-4C3A-835C-34C57DB953A8}"/>
              </a:ext>
            </a:extLst>
          </p:cNvPr>
          <p:cNvSpPr/>
          <p:nvPr/>
        </p:nvSpPr>
        <p:spPr>
          <a:xfrm>
            <a:off x="558276" y="2467963"/>
            <a:ext cx="2141351" cy="2554545"/>
          </a:xfrm>
          <a:prstGeom prst="rect">
            <a:avLst/>
          </a:prstGeom>
        </p:spPr>
        <p:txBody>
          <a:bodyPr wrap="square" lIns="91440" tIns="45720" rIns="91440" bIns="45720" anchor="t">
            <a:spAutoFit/>
          </a:bodyPr>
          <a:lstStyle/>
          <a:p>
            <a:r>
              <a:rPr lang="en-US" sz="1600" dirty="0">
                <a:latin typeface="Times New Roman"/>
                <a:cs typeface="Times New Roman"/>
              </a:rPr>
              <a:t>In FY 2021, a General Revenue appropriation was established for WVDA’s Hemp Program (0131-13701). The appropriation provides $350,000 annually for testing and regulation of hemp products.</a:t>
            </a:r>
            <a:endParaRPr lang="en-US" sz="1600" dirty="0">
              <a:latin typeface="Times New Roman" panose="02020603050405020304" pitchFamily="18" charset="0"/>
              <a:cs typeface="Times New Roman" panose="02020603050405020304" pitchFamily="18" charset="0"/>
            </a:endParaRPr>
          </a:p>
        </p:txBody>
      </p:sp>
      <p:sp>
        <p:nvSpPr>
          <p:cNvPr id="34" name="Rectangle 33">
            <a:extLst>
              <a:ext uri="{FF2B5EF4-FFF2-40B4-BE49-F238E27FC236}">
                <a16:creationId xmlns:a16="http://schemas.microsoft.com/office/drawing/2014/main" id="{E2FACC5D-18A1-4572-8A69-69121EEE17C6}"/>
              </a:ext>
            </a:extLst>
          </p:cNvPr>
          <p:cNvSpPr/>
          <p:nvPr/>
        </p:nvSpPr>
        <p:spPr>
          <a:xfrm>
            <a:off x="325190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0" name="Rectangle 39">
            <a:extLst>
              <a:ext uri="{FF2B5EF4-FFF2-40B4-BE49-F238E27FC236}">
                <a16:creationId xmlns:a16="http://schemas.microsoft.com/office/drawing/2014/main" id="{4375CC6B-3A65-44EC-89B4-BBD640271F34}"/>
              </a:ext>
            </a:extLst>
          </p:cNvPr>
          <p:cNvSpPr/>
          <p:nvPr/>
        </p:nvSpPr>
        <p:spPr>
          <a:xfrm>
            <a:off x="6118240" y="2314576"/>
            <a:ext cx="2640200" cy="3107531"/>
          </a:xfrm>
          <a:prstGeom prst="rect">
            <a:avLst/>
          </a:prstGeom>
          <a:solidFill>
            <a:schemeClr val="bg1"/>
          </a:solidFill>
          <a:ln>
            <a:noFill/>
          </a:ln>
          <a:effectLst>
            <a:outerShdw blurRad="63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9" name="Rectangle 48">
            <a:extLst>
              <a:ext uri="{FF2B5EF4-FFF2-40B4-BE49-F238E27FC236}">
                <a16:creationId xmlns:a16="http://schemas.microsoft.com/office/drawing/2014/main" id="{5D81D22C-0B1B-4843-BE55-C812F82724D8}"/>
              </a:ext>
            </a:extLst>
          </p:cNvPr>
          <p:cNvSpPr/>
          <p:nvPr/>
        </p:nvSpPr>
        <p:spPr>
          <a:xfrm>
            <a:off x="0" y="6198198"/>
            <a:ext cx="9144000" cy="666195"/>
          </a:xfrm>
          <a:prstGeom prst="rect">
            <a:avLst/>
          </a:prstGeom>
          <a:solidFill>
            <a:srgbClr val="273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0" name="TextBox 49">
            <a:extLst>
              <a:ext uri="{FF2B5EF4-FFF2-40B4-BE49-F238E27FC236}">
                <a16:creationId xmlns:a16="http://schemas.microsoft.com/office/drawing/2014/main" id="{9A4F5A2A-320B-4C13-88D6-EE327CCE4AB5}"/>
              </a:ext>
            </a:extLst>
          </p:cNvPr>
          <p:cNvSpPr txBox="1"/>
          <p:nvPr/>
        </p:nvSpPr>
        <p:spPr>
          <a:xfrm>
            <a:off x="2140491" y="6403468"/>
            <a:ext cx="4565109" cy="253916"/>
          </a:xfrm>
          <a:prstGeom prst="rect">
            <a:avLst/>
          </a:prstGeom>
          <a:noFill/>
        </p:spPr>
        <p:txBody>
          <a:bodyPr wrap="square" rtlCol="0">
            <a:spAutoFit/>
          </a:bodyPr>
          <a:lstStyle/>
          <a:p>
            <a:pPr algn="ctr"/>
            <a:r>
              <a:rPr lang="en-ID" sz="1050" b="1" dirty="0">
                <a:solidFill>
                  <a:schemeClr val="bg2"/>
                </a:solidFill>
                <a:latin typeface="Montserrat" panose="00000500000000000000" pitchFamily="50" charset="0"/>
              </a:rPr>
              <a:t>WEST VIRGINIA DEPARTMENT OF AGRICULTURE</a:t>
            </a:r>
          </a:p>
        </p:txBody>
      </p:sp>
      <p:pic>
        <p:nvPicPr>
          <p:cNvPr id="51" name="Picture 50" descr="A picture containing logo&#10;&#10;Description automatically generated">
            <a:extLst>
              <a:ext uri="{FF2B5EF4-FFF2-40B4-BE49-F238E27FC236}">
                <a16:creationId xmlns:a16="http://schemas.microsoft.com/office/drawing/2014/main" id="{9E61E234-4215-4070-BEE9-03E134F6B5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8909" y="6313717"/>
            <a:ext cx="483985" cy="433419"/>
          </a:xfrm>
          <a:prstGeom prst="rect">
            <a:avLst/>
          </a:prstGeom>
        </p:spPr>
      </p:pic>
      <p:sp>
        <p:nvSpPr>
          <p:cNvPr id="25" name="Rectangle 24">
            <a:extLst>
              <a:ext uri="{FF2B5EF4-FFF2-40B4-BE49-F238E27FC236}">
                <a16:creationId xmlns:a16="http://schemas.microsoft.com/office/drawing/2014/main" id="{7A158828-F487-4E00-B6CF-4601A7AAAE55}"/>
              </a:ext>
            </a:extLst>
          </p:cNvPr>
          <p:cNvSpPr/>
          <p:nvPr/>
        </p:nvSpPr>
        <p:spPr>
          <a:xfrm>
            <a:off x="3501324" y="2409590"/>
            <a:ext cx="2141351" cy="2708434"/>
          </a:xfrm>
          <a:prstGeom prst="rect">
            <a:avLst/>
          </a:prstGeom>
        </p:spPr>
        <p:txBody>
          <a:bodyPr wrap="square" lIns="91440" tIns="45720" rIns="91440" bIns="45720" anchor="t">
            <a:spAutoFit/>
          </a:bodyPr>
          <a:lstStyle/>
          <a:p>
            <a:r>
              <a:rPr lang="en-US" sz="1700" dirty="0">
                <a:latin typeface="Times New Roman"/>
                <a:cs typeface="Times New Roman"/>
              </a:rPr>
              <a:t>The initial FY 2021 appropriation was fully expended; the FY 2022 year-to-date expenditures are $228,778, so it is anticipated the current year appropriation will be fully expended as well.</a:t>
            </a:r>
            <a:endParaRPr lang="en-US" sz="1700" dirty="0">
              <a:latin typeface="Times New Roman" panose="02020603050405020304" pitchFamily="18" charset="0"/>
              <a:cs typeface="Times New Roman" panose="02020603050405020304" pitchFamily="18" charset="0"/>
            </a:endParaRPr>
          </a:p>
        </p:txBody>
      </p:sp>
      <p:sp>
        <p:nvSpPr>
          <p:cNvPr id="26" name="Rectangle 25">
            <a:extLst>
              <a:ext uri="{FF2B5EF4-FFF2-40B4-BE49-F238E27FC236}">
                <a16:creationId xmlns:a16="http://schemas.microsoft.com/office/drawing/2014/main" id="{52868D0B-B797-48F0-A250-B5B607DD17A1}"/>
              </a:ext>
            </a:extLst>
          </p:cNvPr>
          <p:cNvSpPr/>
          <p:nvPr/>
        </p:nvSpPr>
        <p:spPr>
          <a:xfrm>
            <a:off x="6444373" y="2419533"/>
            <a:ext cx="2141351" cy="2862322"/>
          </a:xfrm>
          <a:prstGeom prst="rect">
            <a:avLst/>
          </a:prstGeom>
        </p:spPr>
        <p:txBody>
          <a:bodyPr wrap="square" lIns="91440" tIns="45720" rIns="91440" bIns="45720" anchor="t">
            <a:spAutoFit/>
          </a:bodyPr>
          <a:lstStyle/>
          <a:p>
            <a:r>
              <a:rPr lang="en-US" sz="1500" dirty="0">
                <a:latin typeface="Times New Roman"/>
                <a:cs typeface="Times New Roman"/>
              </a:rPr>
              <a:t>The goal of this program is to establish registration and testing processes to ensure that hemp products available to consumers are safe and meet industry standards. Quality products are essential for consumer protection and the expanding hemp industry.</a:t>
            </a:r>
          </a:p>
        </p:txBody>
      </p:sp>
    </p:spTree>
    <p:extLst>
      <p:ext uri="{BB962C8B-B14F-4D97-AF65-F5344CB8AC3E}">
        <p14:creationId xmlns:p14="http://schemas.microsoft.com/office/powerpoint/2010/main" val="402978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1000"/>
                                        <p:tgtEl>
                                          <p:spTgt spid="34"/>
                                        </p:tgtEl>
                                      </p:cBhvr>
                                    </p:animEffect>
                                    <p:anim calcmode="lin" valueType="num">
                                      <p:cBhvr>
                                        <p:cTn id="13" dur="1000" fill="hold"/>
                                        <p:tgtEl>
                                          <p:spTgt spid="34"/>
                                        </p:tgtEl>
                                        <p:attrNameLst>
                                          <p:attrName>ppt_x</p:attrName>
                                        </p:attrNameLst>
                                      </p:cBhvr>
                                      <p:tavLst>
                                        <p:tav tm="0">
                                          <p:val>
                                            <p:strVal val="#ppt_x"/>
                                          </p:val>
                                        </p:tav>
                                        <p:tav tm="100000">
                                          <p:val>
                                            <p:strVal val="#ppt_x"/>
                                          </p:val>
                                        </p:tav>
                                      </p:tavLst>
                                    </p:anim>
                                    <p:anim calcmode="lin" valueType="num">
                                      <p:cBhvr>
                                        <p:cTn id="14" dur="1000" fill="hold"/>
                                        <p:tgtEl>
                                          <p:spTgt spid="3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1000"/>
                                        <p:tgtEl>
                                          <p:spTgt spid="40"/>
                                        </p:tgtEl>
                                      </p:cBhvr>
                                    </p:animEffect>
                                    <p:anim calcmode="lin" valueType="num">
                                      <p:cBhvr>
                                        <p:cTn id="18" dur="1000" fill="hold"/>
                                        <p:tgtEl>
                                          <p:spTgt spid="40"/>
                                        </p:tgtEl>
                                        <p:attrNameLst>
                                          <p:attrName>ppt_x</p:attrName>
                                        </p:attrNameLst>
                                      </p:cBhvr>
                                      <p:tavLst>
                                        <p:tav tm="0">
                                          <p:val>
                                            <p:strVal val="#ppt_x"/>
                                          </p:val>
                                        </p:tav>
                                        <p:tav tm="100000">
                                          <p:val>
                                            <p:strVal val="#ppt_x"/>
                                          </p:val>
                                        </p:tav>
                                      </p:tavLst>
                                    </p:anim>
                                    <p:anim calcmode="lin" valueType="num">
                                      <p:cBhvr>
                                        <p:cTn id="19" dur="1000" fill="hold"/>
                                        <p:tgtEl>
                                          <p:spTgt spid="40"/>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1000"/>
                                        <p:tgtEl>
                                          <p:spTgt spid="31"/>
                                        </p:tgtEl>
                                      </p:cBhvr>
                                    </p:animEffect>
                                    <p:anim calcmode="lin" valueType="num">
                                      <p:cBhvr>
                                        <p:cTn id="23" dur="1000" fill="hold"/>
                                        <p:tgtEl>
                                          <p:spTgt spid="31"/>
                                        </p:tgtEl>
                                        <p:attrNameLst>
                                          <p:attrName>ppt_x</p:attrName>
                                        </p:attrNameLst>
                                      </p:cBhvr>
                                      <p:tavLst>
                                        <p:tav tm="0">
                                          <p:val>
                                            <p:strVal val="#ppt_x"/>
                                          </p:val>
                                        </p:tav>
                                        <p:tav tm="100000">
                                          <p:val>
                                            <p:strVal val="#ppt_x"/>
                                          </p:val>
                                        </p:tav>
                                      </p:tavLst>
                                    </p:anim>
                                    <p:anim calcmode="lin" valueType="num">
                                      <p:cBhvr>
                                        <p:cTn id="24" dur="1000" fill="hold"/>
                                        <p:tgtEl>
                                          <p:spTgt spid="31"/>
                                        </p:tgtEl>
                                        <p:attrNameLst>
                                          <p:attrName>ppt_y</p:attrName>
                                        </p:attrNameLst>
                                      </p:cBhvr>
                                      <p:tavLst>
                                        <p:tav tm="0">
                                          <p:val>
                                            <p:strVal val="#ppt_y+.1"/>
                                          </p:val>
                                        </p:tav>
                                        <p:tav tm="100000">
                                          <p:val>
                                            <p:strVal val="#ppt_y"/>
                                          </p:val>
                                        </p:tav>
                                      </p:tavLst>
                                    </p:anim>
                                  </p:childTnLst>
                                </p:cTn>
                              </p:par>
                              <p:par>
                                <p:cTn id="25" presetID="22" presetClass="entr" presetSubtype="4" fill="hold" grpId="0" nodeType="with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wipe(down)">
                                      <p:cBhvr>
                                        <p:cTn id="27" dur="500"/>
                                        <p:tgtEl>
                                          <p:spTgt spid="49"/>
                                        </p:tgtEl>
                                      </p:cBhvr>
                                    </p:animEffect>
                                  </p:childTnLst>
                                </p:cTn>
                              </p:par>
                              <p:par>
                                <p:cTn id="28" presetID="16" presetClass="entr" presetSubtype="37" fill="hold" grpId="0" nodeType="withEffect">
                                  <p:stCondLst>
                                    <p:cond delay="0"/>
                                  </p:stCondLst>
                                  <p:childTnLst>
                                    <p:set>
                                      <p:cBhvr>
                                        <p:cTn id="29" dur="1" fill="hold">
                                          <p:stCondLst>
                                            <p:cond delay="0"/>
                                          </p:stCondLst>
                                        </p:cTn>
                                        <p:tgtEl>
                                          <p:spTgt spid="50"/>
                                        </p:tgtEl>
                                        <p:attrNameLst>
                                          <p:attrName>style.visibility</p:attrName>
                                        </p:attrNameLst>
                                      </p:cBhvr>
                                      <p:to>
                                        <p:strVal val="visible"/>
                                      </p:to>
                                    </p:set>
                                    <p:animEffect transition="in" filter="barn(outVertical)">
                                      <p:cBhvr>
                                        <p:cTn id="30" dur="500"/>
                                        <p:tgtEl>
                                          <p:spTgt spid="50"/>
                                        </p:tgtEl>
                                      </p:cBhvr>
                                    </p:animEffect>
                                  </p:childTnLst>
                                </p:cTn>
                              </p:par>
                              <p:par>
                                <p:cTn id="31" presetID="42"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anim calcmode="lin" valueType="num">
                                      <p:cBhvr>
                                        <p:cTn id="34" dur="1000" fill="hold"/>
                                        <p:tgtEl>
                                          <p:spTgt spid="25"/>
                                        </p:tgtEl>
                                        <p:attrNameLst>
                                          <p:attrName>ppt_x</p:attrName>
                                        </p:attrNameLst>
                                      </p:cBhvr>
                                      <p:tavLst>
                                        <p:tav tm="0">
                                          <p:val>
                                            <p:strVal val="#ppt_x"/>
                                          </p:val>
                                        </p:tav>
                                        <p:tav tm="100000">
                                          <p:val>
                                            <p:strVal val="#ppt_x"/>
                                          </p:val>
                                        </p:tav>
                                      </p:tavLst>
                                    </p:anim>
                                    <p:anim calcmode="lin" valueType="num">
                                      <p:cBhvr>
                                        <p:cTn id="35" dur="1000" fill="hold"/>
                                        <p:tgtEl>
                                          <p:spTgt spid="25"/>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1000"/>
                                        <p:tgtEl>
                                          <p:spTgt spid="26"/>
                                        </p:tgtEl>
                                      </p:cBhvr>
                                    </p:animEffect>
                                    <p:anim calcmode="lin" valueType="num">
                                      <p:cBhvr>
                                        <p:cTn id="39" dur="1000" fill="hold"/>
                                        <p:tgtEl>
                                          <p:spTgt spid="26"/>
                                        </p:tgtEl>
                                        <p:attrNameLst>
                                          <p:attrName>ppt_x</p:attrName>
                                        </p:attrNameLst>
                                      </p:cBhvr>
                                      <p:tavLst>
                                        <p:tav tm="0">
                                          <p:val>
                                            <p:strVal val="#ppt_x"/>
                                          </p:val>
                                        </p:tav>
                                        <p:tav tm="100000">
                                          <p:val>
                                            <p:strVal val="#ppt_x"/>
                                          </p:val>
                                        </p:tav>
                                      </p:tavLst>
                                    </p:anim>
                                    <p:anim calcmode="lin" valueType="num">
                                      <p:cBhvr>
                                        <p:cTn id="40"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1" grpId="0"/>
      <p:bldP spid="34" grpId="0" animBg="1"/>
      <p:bldP spid="40" grpId="0" animBg="1"/>
      <p:bldP spid="49" grpId="0" animBg="1"/>
      <p:bldP spid="50" grpId="0"/>
      <p:bldP spid="25" grpId="0"/>
      <p:bldP spid="26" grpId="0"/>
    </p:bldLst>
  </p:timing>
</p:sld>
</file>

<file path=ppt/theme/theme1.xml><?xml version="1.0" encoding="utf-8"?>
<a:theme xmlns:a="http://schemas.openxmlformats.org/drawingml/2006/main" name="Office Theme">
  <a:themeElements>
    <a:clrScheme name="Teal">
      <a:dk1>
        <a:srgbClr val="3F3F3F"/>
      </a:dk1>
      <a:lt1>
        <a:sysClr val="window" lastClr="FFFFFF"/>
      </a:lt1>
      <a:dk2>
        <a:srgbClr val="313C41"/>
      </a:dk2>
      <a:lt2>
        <a:srgbClr val="FFFFFF"/>
      </a:lt2>
      <a:accent1>
        <a:srgbClr val="6CC2B8"/>
      </a:accent1>
      <a:accent2>
        <a:srgbClr val="57BBA7"/>
      </a:accent2>
      <a:accent3>
        <a:srgbClr val="3AB086"/>
      </a:accent3>
      <a:accent4>
        <a:srgbClr val="1E6D63"/>
      </a:accent4>
      <a:accent5>
        <a:srgbClr val="6EBDBD"/>
      </a:accent5>
      <a:accent6>
        <a:srgbClr val="8FCDC0"/>
      </a:accent6>
      <a:hlink>
        <a:srgbClr val="A05024"/>
      </a:hlink>
      <a:folHlink>
        <a:srgbClr val="FEC037"/>
      </a:folHlink>
    </a:clrScheme>
    <a:fontScheme name="Custom 107">
      <a:majorFont>
        <a:latin typeface="Archivo Black"/>
        <a:ea typeface=""/>
        <a:cs typeface=""/>
      </a:majorFont>
      <a:minorFont>
        <a:latin typeface="Robot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994</TotalTime>
  <Words>3047</Words>
  <Application>Microsoft Office PowerPoint</Application>
  <PresentationFormat>On-screen Show (4:3)</PresentationFormat>
  <Paragraphs>519</Paragraphs>
  <Slides>25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Archivo Black</vt:lpstr>
      <vt:lpstr>Arial</vt:lpstr>
      <vt:lpstr>Arial Narrow</vt:lpstr>
      <vt:lpstr>Calibri</vt:lpstr>
      <vt:lpstr>Montserrat</vt:lpstr>
      <vt:lpstr>Roboto</vt:lpstr>
      <vt:lpstr>Times New Roman</vt:lpstr>
      <vt:lpstr>Wingdings</vt:lpstr>
      <vt:lpstr>Office Theme</vt:lpstr>
      <vt:lpstr>PowerPoint Presentation</vt:lpstr>
      <vt:lpstr>Agriculture in West Virginia</vt:lpstr>
      <vt:lpstr>Facilitating Growth In Agriculture</vt:lpstr>
      <vt:lpstr>Agency Fiscal Position</vt:lpstr>
      <vt:lpstr>Agency Pandemic Impact</vt:lpstr>
      <vt:lpstr>PowerPoint Presentation</vt:lpstr>
      <vt:lpstr>PowerPoint Presentation</vt:lpstr>
      <vt:lpstr>PowerPoint Presentation</vt:lpstr>
      <vt:lpstr>Recent Agency Improvements</vt:lpstr>
      <vt:lpstr>PowerPoint Presentation</vt:lpstr>
      <vt:lpstr>PowerPoint Presentation</vt:lpstr>
      <vt:lpstr>PowerPoint Presentation</vt:lpstr>
      <vt:lpstr>PowerPoint Presentation</vt:lpstr>
      <vt:lpstr>Guthrie Laboratory</vt:lpstr>
      <vt:lpstr>Guthrie Laboratory (con’t)</vt:lpstr>
      <vt:lpstr>PowerPoint Presentation</vt:lpstr>
      <vt:lpstr>PowerPoint Presentation</vt:lpstr>
      <vt:lpstr>Fresh Food Act</vt:lpstr>
      <vt:lpstr>Salary Enhancement</vt:lpstr>
      <vt:lpstr>SNAP Stretch</vt:lpstr>
      <vt:lpstr>PowerPoint Presentation</vt:lpstr>
      <vt:lpstr>Spay Neuter Assistance Program Fund</vt:lpstr>
      <vt:lpstr>Agriculture Development Fund</vt:lpstr>
      <vt:lpstr>Agriculture Investment Fund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DESIGNESTO</dc:creator>
  <cp:lastModifiedBy>Gallagher, Crescent</cp:lastModifiedBy>
  <cp:revision>160</cp:revision>
  <cp:lastPrinted>2022-01-10T17:47:19Z</cp:lastPrinted>
  <dcterms:created xsi:type="dcterms:W3CDTF">2017-01-10T11:09:36Z</dcterms:created>
  <dcterms:modified xsi:type="dcterms:W3CDTF">2022-01-18T15:28:27Z</dcterms:modified>
</cp:coreProperties>
</file>